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8.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9.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1.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2.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3.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0.xml" ContentType="application/vnd.openxmlformats-officedocument.presentationml.notesSlide+xml"/>
  <Override PartName="/ppt/embeddings/oleObject3.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9" r:id="rId4"/>
    <p:sldMasterId id="2147483661" r:id="rId5"/>
    <p:sldMasterId id="2147483662" r:id="rId6"/>
    <p:sldMasterId id="2147483664" r:id="rId7"/>
    <p:sldMasterId id="2147483831" r:id="rId8"/>
    <p:sldMasterId id="2147483843" r:id="rId9"/>
    <p:sldMasterId id="2147483945" r:id="rId10"/>
    <p:sldMasterId id="2147483957" r:id="rId11"/>
    <p:sldMasterId id="2147483969" r:id="rId12"/>
    <p:sldMasterId id="2147483994" r:id="rId13"/>
    <p:sldMasterId id="2147486152" r:id="rId14"/>
    <p:sldMasterId id="2147486165" r:id="rId15"/>
    <p:sldMasterId id="2147486178" r:id="rId16"/>
    <p:sldMasterId id="2147486190" r:id="rId17"/>
    <p:sldMasterId id="2147486202" r:id="rId18"/>
    <p:sldMasterId id="2147486215" r:id="rId19"/>
    <p:sldMasterId id="2147486228" r:id="rId20"/>
    <p:sldMasterId id="2147486241" r:id="rId21"/>
    <p:sldMasterId id="2147486667" r:id="rId22"/>
    <p:sldMasterId id="2147487093" r:id="rId23"/>
    <p:sldMasterId id="2147487605" r:id="rId24"/>
    <p:sldMasterId id="2147487643" r:id="rId25"/>
    <p:sldMasterId id="2147487668" r:id="rId26"/>
    <p:sldMasterId id="2147487693" r:id="rId27"/>
    <p:sldMasterId id="2147487706" r:id="rId28"/>
    <p:sldMasterId id="2147487719" r:id="rId29"/>
    <p:sldMasterId id="2147487745" r:id="rId30"/>
    <p:sldMasterId id="2147487784" r:id="rId31"/>
    <p:sldMasterId id="2147487797" r:id="rId32"/>
    <p:sldMasterId id="2147487810" r:id="rId33"/>
    <p:sldMasterId id="2147487822" r:id="rId34"/>
  </p:sldMasterIdLst>
  <p:notesMasterIdLst>
    <p:notesMasterId r:id="rId145"/>
  </p:notesMasterIdLst>
  <p:handoutMasterIdLst>
    <p:handoutMasterId r:id="rId146"/>
  </p:handoutMasterIdLst>
  <p:sldIdLst>
    <p:sldId id="543" r:id="rId35"/>
    <p:sldId id="528" r:id="rId36"/>
    <p:sldId id="555" r:id="rId37"/>
    <p:sldId id="510" r:id="rId38"/>
    <p:sldId id="529" r:id="rId39"/>
    <p:sldId id="517" r:id="rId40"/>
    <p:sldId id="540" r:id="rId41"/>
    <p:sldId id="541" r:id="rId42"/>
    <p:sldId id="479" r:id="rId43"/>
    <p:sldId id="518" r:id="rId44"/>
    <p:sldId id="503" r:id="rId45"/>
    <p:sldId id="362" r:id="rId46"/>
    <p:sldId id="526" r:id="rId47"/>
    <p:sldId id="545" r:id="rId48"/>
    <p:sldId id="364" r:id="rId49"/>
    <p:sldId id="544" r:id="rId50"/>
    <p:sldId id="489" r:id="rId51"/>
    <p:sldId id="603" r:id="rId52"/>
    <p:sldId id="506" r:id="rId53"/>
    <p:sldId id="525" r:id="rId54"/>
    <p:sldId id="276" r:id="rId55"/>
    <p:sldId id="277" r:id="rId56"/>
    <p:sldId id="372" r:id="rId57"/>
    <p:sldId id="485" r:id="rId58"/>
    <p:sldId id="374" r:id="rId59"/>
    <p:sldId id="375" r:id="rId60"/>
    <p:sldId id="376" r:id="rId61"/>
    <p:sldId id="377" r:id="rId62"/>
    <p:sldId id="530" r:id="rId63"/>
    <p:sldId id="483" r:id="rId64"/>
    <p:sldId id="378" r:id="rId65"/>
    <p:sldId id="486" r:id="rId66"/>
    <p:sldId id="514" r:id="rId67"/>
    <p:sldId id="597" r:id="rId68"/>
    <p:sldId id="606" r:id="rId69"/>
    <p:sldId id="570" r:id="rId70"/>
    <p:sldId id="571" r:id="rId71"/>
    <p:sldId id="572" r:id="rId72"/>
    <p:sldId id="531" r:id="rId73"/>
    <p:sldId id="519" r:id="rId74"/>
    <p:sldId id="488" r:id="rId75"/>
    <p:sldId id="420" r:id="rId76"/>
    <p:sldId id="520" r:id="rId77"/>
    <p:sldId id="270" r:id="rId78"/>
    <p:sldId id="272" r:id="rId79"/>
    <p:sldId id="554" r:id="rId80"/>
    <p:sldId id="575" r:id="rId81"/>
    <p:sldId id="492" r:id="rId82"/>
    <p:sldId id="494" r:id="rId83"/>
    <p:sldId id="495" r:id="rId84"/>
    <p:sldId id="432" r:id="rId85"/>
    <p:sldId id="504" r:id="rId86"/>
    <p:sldId id="577" r:id="rId87"/>
    <p:sldId id="532" r:id="rId88"/>
    <p:sldId id="288" r:id="rId89"/>
    <p:sldId id="533" r:id="rId90"/>
    <p:sldId id="413" r:id="rId91"/>
    <p:sldId id="594" r:id="rId92"/>
    <p:sldId id="534" r:id="rId93"/>
    <p:sldId id="535" r:id="rId94"/>
    <p:sldId id="536" r:id="rId95"/>
    <p:sldId id="537" r:id="rId96"/>
    <p:sldId id="579" r:id="rId97"/>
    <p:sldId id="580" r:id="rId98"/>
    <p:sldId id="297" r:id="rId99"/>
    <p:sldId id="450" r:id="rId100"/>
    <p:sldId id="581" r:id="rId101"/>
    <p:sldId id="522" r:id="rId102"/>
    <p:sldId id="604" r:id="rId103"/>
    <p:sldId id="550" r:id="rId104"/>
    <p:sldId id="551" r:id="rId105"/>
    <p:sldId id="552" r:id="rId106"/>
    <p:sldId id="553" r:id="rId107"/>
    <p:sldId id="596" r:id="rId108"/>
    <p:sldId id="595" r:id="rId109"/>
    <p:sldId id="452" r:id="rId110"/>
    <p:sldId id="416" r:id="rId111"/>
    <p:sldId id="453" r:id="rId112"/>
    <p:sldId id="421" r:id="rId113"/>
    <p:sldId id="455" r:id="rId114"/>
    <p:sldId id="456" r:id="rId115"/>
    <p:sldId id="380" r:id="rId116"/>
    <p:sldId id="330" r:id="rId117"/>
    <p:sldId id="583" r:id="rId118"/>
    <p:sldId id="584" r:id="rId119"/>
    <p:sldId id="333" r:id="rId120"/>
    <p:sldId id="390" r:id="rId121"/>
    <p:sldId id="422" r:id="rId122"/>
    <p:sldId id="339" r:id="rId123"/>
    <p:sldId id="587" r:id="rId124"/>
    <p:sldId id="341" r:id="rId125"/>
    <p:sldId id="505" r:id="rId126"/>
    <p:sldId id="507" r:id="rId127"/>
    <p:sldId id="511" r:id="rId128"/>
    <p:sldId id="588" r:id="rId129"/>
    <p:sldId id="589" r:id="rId130"/>
    <p:sldId id="590" r:id="rId131"/>
    <p:sldId id="539" r:id="rId132"/>
    <p:sldId id="592" r:id="rId133"/>
    <p:sldId id="599" r:id="rId134"/>
    <p:sldId id="548" r:id="rId135"/>
    <p:sldId id="549" r:id="rId136"/>
    <p:sldId id="512" r:id="rId137"/>
    <p:sldId id="411" r:id="rId138"/>
    <p:sldId id="605" r:id="rId139"/>
    <p:sldId id="593" r:id="rId140"/>
    <p:sldId id="598" r:id="rId141"/>
    <p:sldId id="600" r:id="rId142"/>
    <p:sldId id="601" r:id="rId143"/>
    <p:sldId id="602" r:id="rId144"/>
  </p:sldIdLst>
  <p:sldSz cx="10058400" cy="7772400"/>
  <p:notesSz cx="6858000" cy="9294813"/>
  <p:defaultTextStyle>
    <a:defPPr>
      <a:defRPr lang="en-US"/>
    </a:defPPr>
    <a:lvl1pPr algn="l" rtl="0" fontAlgn="base">
      <a:spcBef>
        <a:spcPct val="0"/>
      </a:spcBef>
      <a:spcAft>
        <a:spcPct val="0"/>
      </a:spcAft>
      <a:defRPr sz="4900" kern="1200">
        <a:solidFill>
          <a:schemeClr val="tx2"/>
        </a:solidFill>
        <a:latin typeface="Arial" charset="0"/>
        <a:ea typeface="ＭＳ Ｐゴシック" charset="0"/>
        <a:cs typeface="ＭＳ Ｐゴシック" charset="0"/>
      </a:defRPr>
    </a:lvl1pPr>
    <a:lvl2pPr marL="4556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2pPr>
    <a:lvl3pPr marL="9128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3pPr>
    <a:lvl4pPr marL="13700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4pPr>
    <a:lvl5pPr marL="1827213" indent="1588" algn="l" rtl="0" fontAlgn="base">
      <a:spcBef>
        <a:spcPct val="0"/>
      </a:spcBef>
      <a:spcAft>
        <a:spcPct val="0"/>
      </a:spcAft>
      <a:defRPr sz="4900" kern="1200">
        <a:solidFill>
          <a:schemeClr val="tx2"/>
        </a:solidFill>
        <a:latin typeface="Arial" charset="0"/>
        <a:ea typeface="ＭＳ Ｐゴシック" charset="0"/>
        <a:cs typeface="ＭＳ Ｐゴシック" charset="0"/>
      </a:defRPr>
    </a:lvl5pPr>
    <a:lvl6pPr marL="2286000" algn="l" defTabSz="457200" rtl="0" eaLnBrk="1" latinLnBrk="0" hangingPunct="1">
      <a:defRPr sz="4900" kern="1200">
        <a:solidFill>
          <a:schemeClr val="tx2"/>
        </a:solidFill>
        <a:latin typeface="Arial" charset="0"/>
        <a:ea typeface="ＭＳ Ｐゴシック" charset="0"/>
        <a:cs typeface="ＭＳ Ｐゴシック" charset="0"/>
      </a:defRPr>
    </a:lvl6pPr>
    <a:lvl7pPr marL="2743200" algn="l" defTabSz="457200" rtl="0" eaLnBrk="1" latinLnBrk="0" hangingPunct="1">
      <a:defRPr sz="4900" kern="1200">
        <a:solidFill>
          <a:schemeClr val="tx2"/>
        </a:solidFill>
        <a:latin typeface="Arial" charset="0"/>
        <a:ea typeface="ＭＳ Ｐゴシック" charset="0"/>
        <a:cs typeface="ＭＳ Ｐゴシック" charset="0"/>
      </a:defRPr>
    </a:lvl7pPr>
    <a:lvl8pPr marL="3200400" algn="l" defTabSz="457200" rtl="0" eaLnBrk="1" latinLnBrk="0" hangingPunct="1">
      <a:defRPr sz="4900" kern="1200">
        <a:solidFill>
          <a:schemeClr val="tx2"/>
        </a:solidFill>
        <a:latin typeface="Arial" charset="0"/>
        <a:ea typeface="ＭＳ Ｐゴシック" charset="0"/>
        <a:cs typeface="ＭＳ Ｐゴシック" charset="0"/>
      </a:defRPr>
    </a:lvl8pPr>
    <a:lvl9pPr marL="3657600" algn="l" defTabSz="457200" rtl="0" eaLnBrk="1" latinLnBrk="0" hangingPunct="1">
      <a:defRPr sz="4900" kern="1200">
        <a:solidFill>
          <a:schemeClr val="tx2"/>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500"/>
    <a:srgbClr val="003366"/>
    <a:srgbClr val="39514C"/>
    <a:srgbClr val="000000"/>
    <a:srgbClr val="0A0580"/>
    <a:srgbClr val="006633"/>
    <a:srgbClr val="996633"/>
    <a:srgbClr val="00CC00"/>
    <a:srgbClr val="3E8E8C"/>
    <a:srgbClr val="2D87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89782" autoAdjust="0"/>
  </p:normalViewPr>
  <p:slideViewPr>
    <p:cSldViewPr snapToGrid="0">
      <p:cViewPr>
        <p:scale>
          <a:sx n="90" d="100"/>
          <a:sy n="90" d="100"/>
        </p:scale>
        <p:origin x="-1248" y="288"/>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notesViewPr>
    <p:cSldViewPr snapToGrid="0">
      <p:cViewPr varScale="1">
        <p:scale>
          <a:sx n="69" d="100"/>
          <a:sy n="69" d="100"/>
        </p:scale>
        <p:origin x="-2838"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6.xml"/><Relationship Id="rId61" Type="http://schemas.openxmlformats.org/officeDocument/2006/relationships/slide" Target="slides/slide27.xml"/><Relationship Id="rId62" Type="http://schemas.openxmlformats.org/officeDocument/2006/relationships/slide" Target="slides/slide28.xml"/><Relationship Id="rId63" Type="http://schemas.openxmlformats.org/officeDocument/2006/relationships/slide" Target="slides/slide29.xml"/><Relationship Id="rId64" Type="http://schemas.openxmlformats.org/officeDocument/2006/relationships/slide" Target="slides/slide30.xml"/><Relationship Id="rId65" Type="http://schemas.openxmlformats.org/officeDocument/2006/relationships/slide" Target="slides/slide31.xml"/><Relationship Id="rId66" Type="http://schemas.openxmlformats.org/officeDocument/2006/relationships/slide" Target="slides/slide32.xml"/><Relationship Id="rId67" Type="http://schemas.openxmlformats.org/officeDocument/2006/relationships/slide" Target="slides/slide33.xml"/><Relationship Id="rId68" Type="http://schemas.openxmlformats.org/officeDocument/2006/relationships/slide" Target="slides/slide34.xml"/><Relationship Id="rId69" Type="http://schemas.openxmlformats.org/officeDocument/2006/relationships/slide" Target="slides/slide35.xml"/><Relationship Id="rId120" Type="http://schemas.openxmlformats.org/officeDocument/2006/relationships/slide" Target="slides/slide86.xml"/><Relationship Id="rId121" Type="http://schemas.openxmlformats.org/officeDocument/2006/relationships/slide" Target="slides/slide87.xml"/><Relationship Id="rId122" Type="http://schemas.openxmlformats.org/officeDocument/2006/relationships/slide" Target="slides/slide88.xml"/><Relationship Id="rId123" Type="http://schemas.openxmlformats.org/officeDocument/2006/relationships/slide" Target="slides/slide89.xml"/><Relationship Id="rId124" Type="http://schemas.openxmlformats.org/officeDocument/2006/relationships/slide" Target="slides/slide90.xml"/><Relationship Id="rId125" Type="http://schemas.openxmlformats.org/officeDocument/2006/relationships/slide" Target="slides/slide91.xml"/><Relationship Id="rId126" Type="http://schemas.openxmlformats.org/officeDocument/2006/relationships/slide" Target="slides/slide92.xml"/><Relationship Id="rId127" Type="http://schemas.openxmlformats.org/officeDocument/2006/relationships/slide" Target="slides/slide93.xml"/><Relationship Id="rId128" Type="http://schemas.openxmlformats.org/officeDocument/2006/relationships/slide" Target="slides/slide94.xml"/><Relationship Id="rId129" Type="http://schemas.openxmlformats.org/officeDocument/2006/relationships/slide" Target="slides/slide95.xml"/><Relationship Id="rId40" Type="http://schemas.openxmlformats.org/officeDocument/2006/relationships/slide" Target="slides/slide6.xml"/><Relationship Id="rId41" Type="http://schemas.openxmlformats.org/officeDocument/2006/relationships/slide" Target="slides/slide7.xml"/><Relationship Id="rId42" Type="http://schemas.openxmlformats.org/officeDocument/2006/relationships/slide" Target="slides/slide8.xml"/><Relationship Id="rId90" Type="http://schemas.openxmlformats.org/officeDocument/2006/relationships/slide" Target="slides/slide56.xml"/><Relationship Id="rId91" Type="http://schemas.openxmlformats.org/officeDocument/2006/relationships/slide" Target="slides/slide57.xml"/><Relationship Id="rId92" Type="http://schemas.openxmlformats.org/officeDocument/2006/relationships/slide" Target="slides/slide58.xml"/><Relationship Id="rId93" Type="http://schemas.openxmlformats.org/officeDocument/2006/relationships/slide" Target="slides/slide59.xml"/><Relationship Id="rId94" Type="http://schemas.openxmlformats.org/officeDocument/2006/relationships/slide" Target="slides/slide60.xml"/><Relationship Id="rId95" Type="http://schemas.openxmlformats.org/officeDocument/2006/relationships/slide" Target="slides/slide61.xml"/><Relationship Id="rId96" Type="http://schemas.openxmlformats.org/officeDocument/2006/relationships/slide" Target="slides/slide62.xml"/><Relationship Id="rId101" Type="http://schemas.openxmlformats.org/officeDocument/2006/relationships/slide" Target="slides/slide67.xml"/><Relationship Id="rId102" Type="http://schemas.openxmlformats.org/officeDocument/2006/relationships/slide" Target="slides/slide68.xml"/><Relationship Id="rId103" Type="http://schemas.openxmlformats.org/officeDocument/2006/relationships/slide" Target="slides/slide69.xml"/><Relationship Id="rId104" Type="http://schemas.openxmlformats.org/officeDocument/2006/relationships/slide" Target="slides/slide70.xml"/><Relationship Id="rId105" Type="http://schemas.openxmlformats.org/officeDocument/2006/relationships/slide" Target="slides/slide71.xml"/><Relationship Id="rId106" Type="http://schemas.openxmlformats.org/officeDocument/2006/relationships/slide" Target="slides/slide72.xml"/><Relationship Id="rId107" Type="http://schemas.openxmlformats.org/officeDocument/2006/relationships/slide" Target="slides/slide73.xml"/><Relationship Id="rId108" Type="http://schemas.openxmlformats.org/officeDocument/2006/relationships/slide" Target="slides/slide74.xml"/><Relationship Id="rId109" Type="http://schemas.openxmlformats.org/officeDocument/2006/relationships/slide" Target="slides/slide75.xml"/><Relationship Id="rId97" Type="http://schemas.openxmlformats.org/officeDocument/2006/relationships/slide" Target="slides/slide63.xml"/><Relationship Id="rId98" Type="http://schemas.openxmlformats.org/officeDocument/2006/relationships/slide" Target="slides/slide64.xml"/><Relationship Id="rId99" Type="http://schemas.openxmlformats.org/officeDocument/2006/relationships/slide" Target="slides/slide65.xml"/><Relationship Id="rId43" Type="http://schemas.openxmlformats.org/officeDocument/2006/relationships/slide" Target="slides/slide9.xml"/><Relationship Id="rId44" Type="http://schemas.openxmlformats.org/officeDocument/2006/relationships/slide" Target="slides/slide10.xml"/><Relationship Id="rId45" Type="http://schemas.openxmlformats.org/officeDocument/2006/relationships/slide" Target="slides/slide11.xml"/><Relationship Id="rId46" Type="http://schemas.openxmlformats.org/officeDocument/2006/relationships/slide" Target="slides/slide12.xml"/><Relationship Id="rId47" Type="http://schemas.openxmlformats.org/officeDocument/2006/relationships/slide" Target="slides/slide13.xml"/><Relationship Id="rId48" Type="http://schemas.openxmlformats.org/officeDocument/2006/relationships/slide" Target="slides/slide14.xml"/><Relationship Id="rId49" Type="http://schemas.openxmlformats.org/officeDocument/2006/relationships/slide" Target="slides/slide15.xml"/><Relationship Id="rId100" Type="http://schemas.openxmlformats.org/officeDocument/2006/relationships/slide" Target="slides/slide66.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6.xml"/><Relationship Id="rId71" Type="http://schemas.openxmlformats.org/officeDocument/2006/relationships/slide" Target="slides/slide37.xml"/><Relationship Id="rId72" Type="http://schemas.openxmlformats.org/officeDocument/2006/relationships/slide" Target="slides/slide38.xml"/><Relationship Id="rId73" Type="http://schemas.openxmlformats.org/officeDocument/2006/relationships/slide" Target="slides/slide39.xml"/><Relationship Id="rId74" Type="http://schemas.openxmlformats.org/officeDocument/2006/relationships/slide" Target="slides/slide40.xml"/><Relationship Id="rId75" Type="http://schemas.openxmlformats.org/officeDocument/2006/relationships/slide" Target="slides/slide41.xml"/><Relationship Id="rId76" Type="http://schemas.openxmlformats.org/officeDocument/2006/relationships/slide" Target="slides/slide42.xml"/><Relationship Id="rId77" Type="http://schemas.openxmlformats.org/officeDocument/2006/relationships/slide" Target="slides/slide43.xml"/><Relationship Id="rId78" Type="http://schemas.openxmlformats.org/officeDocument/2006/relationships/slide" Target="slides/slide44.xml"/><Relationship Id="rId79" Type="http://schemas.openxmlformats.org/officeDocument/2006/relationships/slide" Target="slides/slide45.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6.xml"/><Relationship Id="rId131" Type="http://schemas.openxmlformats.org/officeDocument/2006/relationships/slide" Target="slides/slide97.xml"/><Relationship Id="rId132" Type="http://schemas.openxmlformats.org/officeDocument/2006/relationships/slide" Target="slides/slide98.xml"/><Relationship Id="rId133" Type="http://schemas.openxmlformats.org/officeDocument/2006/relationships/slide" Target="slides/slide99.xml"/><Relationship Id="rId134" Type="http://schemas.openxmlformats.org/officeDocument/2006/relationships/slide" Target="slides/slide100.xml"/><Relationship Id="rId135" Type="http://schemas.openxmlformats.org/officeDocument/2006/relationships/slide" Target="slides/slide101.xml"/><Relationship Id="rId136" Type="http://schemas.openxmlformats.org/officeDocument/2006/relationships/slide" Target="slides/slide102.xml"/><Relationship Id="rId137" Type="http://schemas.openxmlformats.org/officeDocument/2006/relationships/slide" Target="slides/slide103.xml"/><Relationship Id="rId138" Type="http://schemas.openxmlformats.org/officeDocument/2006/relationships/slide" Target="slides/slide104.xml"/><Relationship Id="rId139"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6.xml"/><Relationship Id="rId51" Type="http://schemas.openxmlformats.org/officeDocument/2006/relationships/slide" Target="slides/slide17.xml"/><Relationship Id="rId52" Type="http://schemas.openxmlformats.org/officeDocument/2006/relationships/slide" Target="slides/slide18.xml"/><Relationship Id="rId53" Type="http://schemas.openxmlformats.org/officeDocument/2006/relationships/slide" Target="slides/slide19.xml"/><Relationship Id="rId54" Type="http://schemas.openxmlformats.org/officeDocument/2006/relationships/slide" Target="slides/slide20.xml"/><Relationship Id="rId55" Type="http://schemas.openxmlformats.org/officeDocument/2006/relationships/slide" Target="slides/slide21.xml"/><Relationship Id="rId56" Type="http://schemas.openxmlformats.org/officeDocument/2006/relationships/slide" Target="slides/slide22.xml"/><Relationship Id="rId57" Type="http://schemas.openxmlformats.org/officeDocument/2006/relationships/slide" Target="slides/slide23.xml"/><Relationship Id="rId58" Type="http://schemas.openxmlformats.org/officeDocument/2006/relationships/slide" Target="slides/slide24.xml"/><Relationship Id="rId59" Type="http://schemas.openxmlformats.org/officeDocument/2006/relationships/slide" Target="slides/slide25.xml"/><Relationship Id="rId110" Type="http://schemas.openxmlformats.org/officeDocument/2006/relationships/slide" Target="slides/slide76.xml"/><Relationship Id="rId111" Type="http://schemas.openxmlformats.org/officeDocument/2006/relationships/slide" Target="slides/slide77.xml"/><Relationship Id="rId112" Type="http://schemas.openxmlformats.org/officeDocument/2006/relationships/slide" Target="slides/slide78.xml"/><Relationship Id="rId113" Type="http://schemas.openxmlformats.org/officeDocument/2006/relationships/slide" Target="slides/slide79.xml"/><Relationship Id="rId114" Type="http://schemas.openxmlformats.org/officeDocument/2006/relationships/slide" Target="slides/slide80.xml"/><Relationship Id="rId115" Type="http://schemas.openxmlformats.org/officeDocument/2006/relationships/slide" Target="slides/slide81.xml"/><Relationship Id="rId116" Type="http://schemas.openxmlformats.org/officeDocument/2006/relationships/slide" Target="slides/slide82.xml"/><Relationship Id="rId117" Type="http://schemas.openxmlformats.org/officeDocument/2006/relationships/slide" Target="slides/slide83.xml"/><Relationship Id="rId118" Type="http://schemas.openxmlformats.org/officeDocument/2006/relationships/slide" Target="slides/slide84.xml"/><Relationship Id="rId119" Type="http://schemas.openxmlformats.org/officeDocument/2006/relationships/slide" Target="slides/slide85.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 Target="slides/slide1.xml"/><Relationship Id="rId36" Type="http://schemas.openxmlformats.org/officeDocument/2006/relationships/slide" Target="slides/slide2.xml"/><Relationship Id="rId37" Type="http://schemas.openxmlformats.org/officeDocument/2006/relationships/slide" Target="slides/slide3.xml"/><Relationship Id="rId38" Type="http://schemas.openxmlformats.org/officeDocument/2006/relationships/slide" Target="slides/slide4.xml"/><Relationship Id="rId39" Type="http://schemas.openxmlformats.org/officeDocument/2006/relationships/slide" Target="slides/slide5.xml"/><Relationship Id="rId80" Type="http://schemas.openxmlformats.org/officeDocument/2006/relationships/slide" Target="slides/slide46.xml"/><Relationship Id="rId81" Type="http://schemas.openxmlformats.org/officeDocument/2006/relationships/slide" Target="slides/slide47.xml"/><Relationship Id="rId82" Type="http://schemas.openxmlformats.org/officeDocument/2006/relationships/slide" Target="slides/slide48.xml"/><Relationship Id="rId83" Type="http://schemas.openxmlformats.org/officeDocument/2006/relationships/slide" Target="slides/slide49.xml"/><Relationship Id="rId84" Type="http://schemas.openxmlformats.org/officeDocument/2006/relationships/slide" Target="slides/slide50.xml"/><Relationship Id="rId85" Type="http://schemas.openxmlformats.org/officeDocument/2006/relationships/slide" Target="slides/slide51.xml"/><Relationship Id="rId86" Type="http://schemas.openxmlformats.org/officeDocument/2006/relationships/slide" Target="slides/slide52.xml"/><Relationship Id="rId87" Type="http://schemas.openxmlformats.org/officeDocument/2006/relationships/slide" Target="slides/slide53.xml"/><Relationship Id="rId88" Type="http://schemas.openxmlformats.org/officeDocument/2006/relationships/slide" Target="slides/slide54.xml"/><Relationship Id="rId89" Type="http://schemas.openxmlformats.org/officeDocument/2006/relationships/slide" Target="slides/slide55.xml"/><Relationship Id="rId140" Type="http://schemas.openxmlformats.org/officeDocument/2006/relationships/slide" Target="slides/slide106.xml"/><Relationship Id="rId141" Type="http://schemas.openxmlformats.org/officeDocument/2006/relationships/slide" Target="slides/slide107.xml"/><Relationship Id="rId142" Type="http://schemas.openxmlformats.org/officeDocument/2006/relationships/slide" Target="slides/slide108.xml"/><Relationship Id="rId143" Type="http://schemas.openxmlformats.org/officeDocument/2006/relationships/slide" Target="slides/slide109.xml"/><Relationship Id="rId144" Type="http://schemas.openxmlformats.org/officeDocument/2006/relationships/slide" Target="slides/slide110.xml"/><Relationship Id="rId145" Type="http://schemas.openxmlformats.org/officeDocument/2006/relationships/notesMaster" Target="notesMasters/notesMaster1.xml"/><Relationship Id="rId146" Type="http://schemas.openxmlformats.org/officeDocument/2006/relationships/handoutMaster" Target="handoutMasters/handoutMaster1.xml"/><Relationship Id="rId147" Type="http://schemas.openxmlformats.org/officeDocument/2006/relationships/printerSettings" Target="printerSettings/printerSettings1.bin"/><Relationship Id="rId148" Type="http://schemas.openxmlformats.org/officeDocument/2006/relationships/presProps" Target="presProps.xml"/><Relationship Id="rId14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 Id="rId2"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0498"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490499" name="Rectangle 3"/>
          <p:cNvSpPr>
            <a:spLocks noGrp="1" noChangeArrowheads="1"/>
          </p:cNvSpPr>
          <p:nvPr>
            <p:ph type="dt" sz="quarter" idx="1"/>
          </p:nvPr>
        </p:nvSpPr>
        <p:spPr bwMode="auto">
          <a:xfrm>
            <a:off x="3884613"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algn="r" defTabSz="922338">
              <a:defRPr sz="1200">
                <a:solidFill>
                  <a:schemeClr val="tx1"/>
                </a:solidFill>
                <a:latin typeface="Arial" charset="0"/>
                <a:ea typeface="+mn-ea"/>
                <a:cs typeface="+mn-cs"/>
              </a:defRPr>
            </a:lvl1pPr>
          </a:lstStyle>
          <a:p>
            <a:pPr>
              <a:defRPr/>
            </a:pPr>
            <a:endParaRPr lang="en-US"/>
          </a:p>
        </p:txBody>
      </p:sp>
      <p:sp>
        <p:nvSpPr>
          <p:cNvPr id="490500" name="Rectangle 4"/>
          <p:cNvSpPr>
            <a:spLocks noGrp="1" noChangeArrowheads="1"/>
          </p:cNvSpPr>
          <p:nvPr>
            <p:ph type="ftr" sz="quarter" idx="2"/>
          </p:nvPr>
        </p:nvSpPr>
        <p:spPr bwMode="auto">
          <a:xfrm>
            <a:off x="0"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490501" name="Rectangle 5"/>
          <p:cNvSpPr>
            <a:spLocks noGrp="1" noChangeArrowheads="1"/>
          </p:cNvSpPr>
          <p:nvPr>
            <p:ph type="sldNum" sz="quarter" idx="3"/>
          </p:nvPr>
        </p:nvSpPr>
        <p:spPr bwMode="auto">
          <a:xfrm>
            <a:off x="3884613"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algn="r" defTabSz="922338">
              <a:defRPr sz="1200">
                <a:solidFill>
                  <a:schemeClr val="tx1"/>
                </a:solidFill>
              </a:defRPr>
            </a:lvl1pPr>
          </a:lstStyle>
          <a:p>
            <a:fld id="{5E2EAA29-0E6E-6447-ABB2-FFF5B01040EF}" type="slidenum">
              <a:rPr lang="en-US"/>
              <a:pPr/>
              <a:t>‹#›</a:t>
            </a:fld>
            <a:endParaRPr lang="en-US"/>
          </a:p>
        </p:txBody>
      </p:sp>
    </p:spTree>
    <p:extLst>
      <p:ext uri="{BB962C8B-B14F-4D97-AF65-F5344CB8AC3E}">
        <p14:creationId xmlns:p14="http://schemas.microsoft.com/office/powerpoint/2010/main" val="858181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38915" name="Rectangle 3"/>
          <p:cNvSpPr>
            <a:spLocks noGrp="1" noChangeArrowheads="1"/>
          </p:cNvSpPr>
          <p:nvPr>
            <p:ph type="dt" idx="1"/>
          </p:nvPr>
        </p:nvSpPr>
        <p:spPr bwMode="auto">
          <a:xfrm>
            <a:off x="3884613" y="0"/>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lvl1pPr algn="r" defTabSz="922338">
              <a:defRPr sz="1200">
                <a:solidFill>
                  <a:schemeClr val="tx1"/>
                </a:solidFill>
                <a:latin typeface="Arial" charset="0"/>
                <a:ea typeface="+mn-ea"/>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74750" y="698500"/>
            <a:ext cx="4510088" cy="34845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38917" name="Rectangle 5"/>
          <p:cNvSpPr>
            <a:spLocks noGrp="1" noChangeArrowheads="1"/>
          </p:cNvSpPr>
          <p:nvPr>
            <p:ph type="body" sz="quarter" idx="3"/>
          </p:nvPr>
        </p:nvSpPr>
        <p:spPr bwMode="auto">
          <a:xfrm>
            <a:off x="685800" y="4414838"/>
            <a:ext cx="54864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defTabSz="922338">
              <a:defRPr sz="1200">
                <a:solidFill>
                  <a:schemeClr val="tx1"/>
                </a:solidFill>
                <a:latin typeface="Arial" charset="0"/>
                <a:ea typeface="+mn-ea"/>
                <a:cs typeface="+mn-cs"/>
              </a:defRPr>
            </a:lvl1pPr>
          </a:lstStyle>
          <a:p>
            <a:pPr>
              <a:defRPr/>
            </a:pPr>
            <a:endParaRPr lang="en-US"/>
          </a:p>
        </p:txBody>
      </p:sp>
      <p:sp>
        <p:nvSpPr>
          <p:cNvPr id="38919" name="Rectangle 7"/>
          <p:cNvSpPr>
            <a:spLocks noGrp="1" noChangeArrowheads="1"/>
          </p:cNvSpPr>
          <p:nvPr>
            <p:ph type="sldNum" sz="quarter" idx="5"/>
          </p:nvPr>
        </p:nvSpPr>
        <p:spPr bwMode="auto">
          <a:xfrm>
            <a:off x="3884613" y="8829675"/>
            <a:ext cx="29718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2" tIns="46146" rIns="92292" bIns="46146" numCol="1" anchor="b" anchorCtr="0" compatLnSpc="1">
            <a:prstTxWarp prst="textNoShape">
              <a:avLst/>
            </a:prstTxWarp>
          </a:bodyPr>
          <a:lstStyle>
            <a:lvl1pPr algn="r" defTabSz="922338">
              <a:defRPr sz="1200">
                <a:solidFill>
                  <a:schemeClr val="tx1"/>
                </a:solidFill>
              </a:defRPr>
            </a:lvl1pPr>
          </a:lstStyle>
          <a:p>
            <a:fld id="{95D9617B-CE60-CE4A-A8BE-17CFE0F75170}" type="slidenum">
              <a:rPr lang="en-US"/>
              <a:pPr/>
              <a:t>‹#›</a:t>
            </a:fld>
            <a:endParaRPr lang="en-US"/>
          </a:p>
        </p:txBody>
      </p:sp>
    </p:spTree>
    <p:extLst>
      <p:ext uri="{BB962C8B-B14F-4D97-AF65-F5344CB8AC3E}">
        <p14:creationId xmlns:p14="http://schemas.microsoft.com/office/powerpoint/2010/main" val="2401649445"/>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defTabSz="912813"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t>My 20 years in the newspaper business instilled</a:t>
            </a:r>
            <a:r>
              <a:rPr lang="en-US" baseline="0" dirty="0" smtClean="0"/>
              <a:t> within me a strong principle and that is the public has a right to know all about things that impact their lives. No exceptions. Nothing could be stronger than the right to know all about how the food they put into their bodies is grown, processed and presented. </a:t>
            </a:r>
            <a:endParaRPr lang="en-US" dirty="0"/>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E2D810-3676-3F4F-8AD5-C0930EEE7EA6}"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Proprietary seeds are seeds that have been have become </a:t>
            </a:r>
            <a:r>
              <a:rPr lang="ja-JP" altLang="en-US"/>
              <a:t>“</a:t>
            </a:r>
            <a:r>
              <a:rPr lang="en-US" altLang="ja-JP"/>
              <a:t>intellectual property</a:t>
            </a:r>
            <a:r>
              <a:rPr lang="ja-JP" altLang="en-US"/>
              <a:t>”</a:t>
            </a:r>
            <a:r>
              <a:rPr lang="en-US" altLang="ja-JP"/>
              <a:t> through patent, for example. The use of these seeds is controlled by corporations, not farmers. Monsanto is the corporation that controls the largest share. The four above control almost 50% of the proprietary seed market and a little over 40% of the total world wide seed market; proprietary and non-proprietary. Monsanto now controls about 72% of the corn crop in the United States. </a:t>
            </a:r>
            <a:endParaRPr lang="en-US"/>
          </a:p>
        </p:txBody>
      </p:sp>
      <p:sp>
        <p:nvSpPr>
          <p:cNvPr id="901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9546C98-A6CB-BD4D-8DC5-FB40462E0612}" type="slidenum">
              <a:rPr lang="en-US" sz="1200">
                <a:solidFill>
                  <a:schemeClr val="tx1"/>
                </a:solidFill>
              </a:rPr>
              <a:pPr eaLnBrk="1" hangingPunct="1"/>
              <a:t>11</a:t>
            </a:fld>
            <a:endParaRPr lang="en-US" sz="120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FD15A47-2FB6-9A4D-B658-03DE245CB596}" type="slidenum">
              <a:rPr lang="en-US" sz="1200">
                <a:solidFill>
                  <a:schemeClr val="tx1"/>
                </a:solidFill>
              </a:rPr>
              <a:pPr eaLnBrk="1" hangingPunct="1"/>
              <a:t>12</a:t>
            </a:fld>
            <a:endParaRPr lang="en-US" sz="1200">
              <a:solidFill>
                <a:schemeClr val="tx1"/>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414838"/>
            <a:ext cx="502920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To understand what Genetically Modified Organisms or GMOs are, let</a:t>
            </a:r>
            <a:r>
              <a:rPr lang="ja-JP" altLang="en-US" sz="1400"/>
              <a:t>’</a:t>
            </a:r>
            <a:r>
              <a:rPr lang="en-US" altLang="ja-JP" sz="1400"/>
              <a:t>s first review what DNA is (dioxyribonucleaic acid). Within the tissues of the plant are cells. Within the cell is the nucleus. Within the nucleus are chromosomes composed of the DNA molecule, which in turn is made up of a sequence of base pairs. There are only four compounds: adenine which always pairs with thymine and cytosine which always pairs with guanine. A simplistic description is that a sequence of the base pairs makes up the genes in the DNA that determine the sequence in the RNA, which determines the sequence of the amino acids which are the building blocks of proteins. These proteins determine a particular trait or characteristic or function.</a:t>
            </a:r>
          </a:p>
          <a:p>
            <a:pPr eaLnBrk="1" hangingPunct="1"/>
            <a:endParaRPr lang="en-US" altLang="ja-JP" sz="1400"/>
          </a:p>
          <a:p>
            <a:pPr eaLnBrk="1" hangingPunct="1"/>
            <a:r>
              <a:rPr lang="en-US" altLang="ja-JP" sz="1400"/>
              <a:t>So…. DNA to RNA to Protein</a:t>
            </a:r>
          </a:p>
          <a:p>
            <a:pPr eaLnBrk="1" hangingPunct="1"/>
            <a:r>
              <a:rPr lang="en-US" altLang="ja-JP" sz="1400"/>
              <a:t>Protein function depends upon amino acid sequence, associated molecules, and 3 dimension or folded structure.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846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Here is a representation of the DNA double helix. There are about 6 billion pairings in the Human genome located on 46 Chromosomes; 23 from each parent. Haploid number would be 3 billion base pairs</a:t>
            </a:r>
          </a:p>
        </p:txBody>
      </p:sp>
      <p:sp>
        <p:nvSpPr>
          <p:cNvPr id="28467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19BCF80-90B2-B54B-8C5B-AE31E742382D}" type="slidenum">
              <a:rPr lang="en-US" sz="1200">
                <a:solidFill>
                  <a:schemeClr val="tx1"/>
                </a:solidFill>
              </a:rPr>
              <a:pPr eaLnBrk="1" hangingPunct="1"/>
              <a:t>13</a:t>
            </a:fld>
            <a:endParaRPr lang="en-US" sz="120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Adenine and Thymine</a:t>
            </a:r>
          </a:p>
          <a:p>
            <a:r>
              <a:rPr lang="en-US" baseline="0" dirty="0" smtClean="0"/>
              <a:t>CG Cytosine and Guanine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14</a:t>
            </a:fld>
            <a:endParaRPr lang="en-US"/>
          </a:p>
        </p:txBody>
      </p:sp>
    </p:spTree>
    <p:extLst>
      <p:ext uri="{BB962C8B-B14F-4D97-AF65-F5344CB8AC3E}">
        <p14:creationId xmlns:p14="http://schemas.microsoft.com/office/powerpoint/2010/main" val="180507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CDBB1FC-BDD3-D944-AF90-76594D927568}" type="slidenum">
              <a:rPr lang="en-US" sz="1200">
                <a:solidFill>
                  <a:schemeClr val="tx1"/>
                </a:solidFill>
              </a:rPr>
              <a:pPr eaLnBrk="1" hangingPunct="1"/>
              <a:t>15</a:t>
            </a:fld>
            <a:endParaRPr lang="en-US" sz="1200">
              <a:solidFill>
                <a:schemeClr val="tx1"/>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Using genetic engineering, scientists take genes from bacteria, viruses or other sources and insert them into the DNA of a plant or animal. There are 5 steps. (1) First they isolate the gene that they want to insert and then (2) change it so that it </a:t>
            </a:r>
            <a:r>
              <a:rPr lang="en-US" sz="1400"/>
              <a:t>works</a:t>
            </a:r>
            <a:r>
              <a:rPr lang="en-US"/>
              <a:t> in plants or animals. They prepare recipient cells or tissue or eggs. Insertion is often done using a gene gun in plants, where they coat tiny particles of gold or tungsten with genes and then shoot them into a plate of cells. Alternatively, they can use bacteria or viruses to infect plants with the foreign gene. In animal cells, microinjection may be used. Once the gene gets into the DNA of the plant cell, the cell is cloned (using tissue culture) into a full plant. Animal cells are incubated to maturity. All but one of these steps contain scientific uncertainties and risks for health and the environment.</a:t>
            </a:r>
            <a:endParaRPr 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steps between the information on DNA and the creation of a protein</a:t>
            </a:r>
            <a:r>
              <a:rPr lang="en-US" baseline="0" dirty="0" smtClean="0"/>
              <a:t> from the assembly of amino acids. The protein is created from the DNA code, the amino acids are assembled in line, and the final protein structure is 3 dimensional. Must be folded a certain way to function properly.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16</a:t>
            </a:fld>
            <a:endParaRPr lang="en-US"/>
          </a:p>
        </p:txBody>
      </p:sp>
    </p:spTree>
    <p:extLst>
      <p:ext uri="{BB962C8B-B14F-4D97-AF65-F5344CB8AC3E}">
        <p14:creationId xmlns:p14="http://schemas.microsoft.com/office/powerpoint/2010/main" val="302319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2A55B22-E27A-5F44-95C4-A0CAF7A440AE}" type="slidenum">
              <a:rPr lang="en-US" sz="1200">
                <a:solidFill>
                  <a:schemeClr val="tx1"/>
                </a:solidFill>
              </a:rPr>
              <a:pPr eaLnBrk="1" hangingPunct="1"/>
              <a:t>17</a:t>
            </a:fld>
            <a:endParaRPr lang="en-US" sz="1200">
              <a:solidFill>
                <a:schemeClr val="tx1"/>
              </a:solidFill>
            </a:endParaRPr>
          </a:p>
        </p:txBody>
      </p:sp>
      <p:sp>
        <p:nvSpPr>
          <p:cNvPr id="28672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E88608B6-BE6A-9347-8E4E-277F1D9F8A2F}" type="slidenum">
              <a:rPr lang="en-US" sz="1200">
                <a:solidFill>
                  <a:schemeClr val="tx1"/>
                </a:solidFill>
              </a:rPr>
              <a:pPr algn="r" eaLnBrk="1" hangingPunct="1"/>
              <a:t>17</a:t>
            </a:fld>
            <a:endParaRPr lang="en-US" sz="1200">
              <a:solidFill>
                <a:schemeClr val="tx1"/>
              </a:solidFill>
            </a:endParaRPr>
          </a:p>
        </p:txBody>
      </p:sp>
      <p:sp>
        <p:nvSpPr>
          <p:cNvPr id="93188" name="Rectangle 2"/>
          <p:cNvSpPr>
            <a:spLocks noGrp="1" noRot="1" noChangeAspect="1" noChangeArrowheads="1" noTextEdit="1"/>
          </p:cNvSpPr>
          <p:nvPr>
            <p:ph type="sldImg"/>
          </p:nvPr>
        </p:nvSpPr>
        <p:spPr>
          <a:xfrm>
            <a:off x="1174750" y="698500"/>
            <a:ext cx="4508500" cy="3484563"/>
          </a:xfrm>
          <a:ln/>
        </p:spPr>
      </p:sp>
      <p:sp>
        <p:nvSpPr>
          <p:cNvPr id="93189"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lnSpc>
                <a:spcPct val="90000"/>
              </a:lnSpc>
            </a:pPr>
            <a:r>
              <a:rPr lang="en-US"/>
              <a:t>Here is a diagram representing the gene that is inserted. It is called a transgene  or gene construct. (Or if multiple genes are involved, it is called a “gene cassette”.) Let</a:t>
            </a:r>
            <a:r>
              <a:rPr lang="ja-JP" altLang="en-US"/>
              <a:t>’</a:t>
            </a:r>
            <a:r>
              <a:rPr lang="en-US" altLang="ja-JP"/>
              <a:t> say scientists want to create a corn plant that produces its own pesticide. They typically take a gene from bacteria that produces its own pesticide. The most common bacteria used are called Bt for </a:t>
            </a:r>
            <a:r>
              <a:rPr lang="en-US" altLang="ja-JP" i="1"/>
              <a:t>Bacillus Thuringiensis </a:t>
            </a:r>
            <a:r>
              <a:rPr lang="en-US" altLang="ja-JP"/>
              <a:t>and the pesticidal toxin it creates is called Bt-toxin. If you take the pesticide-producing Bt gene from the bacterium and put that inside corn by itself, it wouldn</a:t>
            </a:r>
            <a:r>
              <a:rPr lang="ja-JP" altLang="en-US"/>
              <a:t>’</a:t>
            </a:r>
            <a:r>
              <a:rPr lang="en-US" altLang="ja-JP"/>
              <a:t>t work. Plant DNA is normally designed to turn genes on and off as needed by the cell. But there is no corn on earth that has ever had this BT gene before the advent of genetic engineering. The corn plant does not know how to turn it on. So scientists attach a promoter, usually taken from a virus, which acts as an </a:t>
            </a:r>
            <a:r>
              <a:rPr lang="ja-JP" altLang="en-US"/>
              <a:t>“</a:t>
            </a:r>
            <a:r>
              <a:rPr lang="en-US" altLang="ja-JP"/>
              <a:t>on</a:t>
            </a:r>
            <a:r>
              <a:rPr lang="ja-JP" altLang="en-US"/>
              <a:t>”</a:t>
            </a:r>
            <a:r>
              <a:rPr lang="en-US" altLang="ja-JP"/>
              <a:t> switch. It turns the gene on 24/7. This BT gene is not under the control of the host DNA. It is under the control of this inserted viral promoter. On the other side of the gene, scientists attach a stop signal or termination signal, which tells the cell, </a:t>
            </a:r>
            <a:r>
              <a:rPr lang="ja-JP" altLang="en-US"/>
              <a:t>“</a:t>
            </a:r>
            <a:r>
              <a:rPr lang="en-US" altLang="ja-JP"/>
              <a:t>The gene ends here. Stop reading.</a:t>
            </a:r>
            <a:r>
              <a:rPr lang="ja-JP" altLang="en-US"/>
              <a:t>”</a:t>
            </a:r>
            <a:endParaRPr lang="en-US" altLang="ja-JP"/>
          </a:p>
          <a:p>
            <a:pPr eaLnBrk="1" hangingPunct="1">
              <a:lnSpc>
                <a:spcPct val="90000"/>
              </a:lnSpc>
            </a:pPr>
            <a:endParaRPr lang="en-US"/>
          </a:p>
          <a:p>
            <a:pPr eaLnBrk="1" hangingPunct="1">
              <a:lnSpc>
                <a:spcPct val="90000"/>
              </a:lnSpc>
            </a:pPr>
            <a:r>
              <a:rPr lang="en-US"/>
              <a:t>Scientists make millions of copies of the transgene, which are either shot into millions of cells or infected into the cell by bacteria. The hope is that some of the genes make it into the DNA of some of those cells. They can</a:t>
            </a:r>
            <a:r>
              <a:rPr lang="ja-JP" altLang="en-US"/>
              <a:t>’</a:t>
            </a:r>
            <a:r>
              <a:rPr lang="en-US" altLang="ja-JP"/>
              <a:t>t tell which of the genes make it into the DNA. So, they do the following: Before they multiply and insert the gene construct, they add an antibiotic resistant marker gene. This new gene creates a protein that protects the cell from a specific antibiotic. So, in this specific case, they transfer two genes, one that will cause production of Bt pesticide protein and the other that will cause production of a protein that gives an antibiotic resistance character to a cell. </a:t>
            </a:r>
          </a:p>
          <a:p>
            <a:pPr eaLnBrk="1" hangingPunct="1">
              <a:lnSpc>
                <a:spcPct val="90000"/>
              </a:lnSpc>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72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t>Use of microinjection on an egg. The image on left is the “holding pipette”; on the right is the glass needle injecting genes. Other methods include the following:</a:t>
            </a:r>
          </a:p>
          <a:p>
            <a:endParaRPr lang="en-US"/>
          </a:p>
          <a:p>
            <a:r>
              <a:rPr lang="en-US"/>
              <a:t>Gene gun</a:t>
            </a:r>
          </a:p>
          <a:p>
            <a:r>
              <a:rPr lang="en-US"/>
              <a:t>Bacterial and Viral Vectors</a:t>
            </a:r>
          </a:p>
          <a:p>
            <a:r>
              <a:rPr lang="en-US"/>
              <a:t>Electroporation</a:t>
            </a:r>
          </a:p>
        </p:txBody>
      </p:sp>
      <p:sp>
        <p:nvSpPr>
          <p:cNvPr id="972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51E0D90-0296-3E4D-B4CD-559F2995D396}" type="slidenum">
              <a:rPr lang="en-US" sz="1200">
                <a:solidFill>
                  <a:schemeClr val="tx1"/>
                </a:solidFill>
              </a:rPr>
              <a:pPr eaLnBrk="1" hangingPunct="1"/>
              <a:t>19</a:t>
            </a:fld>
            <a:endParaRPr lang="en-US" sz="1200">
              <a:solidFill>
                <a:schemeClr val="tx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972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a:defRPr/>
            </a:pPr>
            <a:r>
              <a:rPr lang="en-US" dirty="0"/>
              <a:t>Use of a gene gun to transfer genes into cells in a plant leaf. </a:t>
            </a:r>
            <a:r>
              <a:rPr lang="en-US" dirty="0" smtClean="0"/>
              <a:t>Other </a:t>
            </a:r>
            <a:r>
              <a:rPr lang="en-US" dirty="0"/>
              <a:t>means of transfer of genes include the following:</a:t>
            </a:r>
          </a:p>
          <a:p>
            <a:pPr defTabSz="914400">
              <a:defRPr/>
            </a:pPr>
            <a:r>
              <a:rPr lang="en-US" dirty="0"/>
              <a:t> </a:t>
            </a:r>
          </a:p>
          <a:p>
            <a:pPr defTabSz="914400">
              <a:defRPr/>
            </a:pPr>
            <a:r>
              <a:rPr lang="en-US" dirty="0" smtClean="0"/>
              <a:t>Microinjection for animal eggs</a:t>
            </a:r>
            <a:endParaRPr lang="en-US" dirty="0"/>
          </a:p>
          <a:p>
            <a:pPr defTabSz="914400">
              <a:defRPr/>
            </a:pPr>
            <a:r>
              <a:rPr lang="en-US" dirty="0"/>
              <a:t>Bacterial and Viral Vectors</a:t>
            </a:r>
          </a:p>
          <a:p>
            <a:pPr defTabSz="914400">
              <a:defRPr/>
            </a:pPr>
            <a:r>
              <a:rPr lang="en-US" dirty="0"/>
              <a:t>Electroporation</a:t>
            </a:r>
          </a:p>
        </p:txBody>
      </p:sp>
      <p:sp>
        <p:nvSpPr>
          <p:cNvPr id="972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6958077-505C-C444-BA23-6FA018FE7EA7}" type="slidenum">
              <a:rPr lang="en-US" sz="1200">
                <a:solidFill>
                  <a:schemeClr val="tx1"/>
                </a:solidFill>
              </a:rPr>
              <a:pPr eaLnBrk="1" hangingPunct="1"/>
              <a:t>20</a:t>
            </a:fld>
            <a:endParaRPr lang="en-US" sz="1200">
              <a:solidFill>
                <a:schemeClr val="tx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D993616-9D91-6544-BB1D-204AAF863A8E}" type="slidenum">
              <a:rPr lang="en-US" sz="1200">
                <a:solidFill>
                  <a:schemeClr val="tx1"/>
                </a:solidFill>
              </a:rPr>
              <a:pPr eaLnBrk="1" hangingPunct="1"/>
              <a:t>21</a:t>
            </a:fld>
            <a:endParaRPr lang="en-US" sz="1200">
              <a:solidFill>
                <a:schemeClr val="tx1"/>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Next, they dowse that plate of cells with antibiotics. It kills off most of the cells except the very few where the transgene made it into the DNA—where the antibiotic resistant gene is functioning. Thus, the surviving cells are antibiotic resistant. </a:t>
            </a:r>
          </a:p>
          <a:p>
            <a:pPr eaLnBrk="1" hangingPunct="1"/>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179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a:defRPr/>
            </a:pPr>
            <a:r>
              <a:rPr lang="en-US" dirty="0" smtClean="0"/>
              <a:t>Dr. Kent Blacklidge:</a:t>
            </a:r>
          </a:p>
          <a:p>
            <a:pPr defTabSz="914400">
              <a:defRPr/>
            </a:pPr>
            <a:endParaRPr lang="en-US" dirty="0" smtClean="0"/>
          </a:p>
          <a:p>
            <a:pPr defTabSz="914400">
              <a:defRPr/>
            </a:pPr>
            <a:r>
              <a:rPr lang="en-US" dirty="0" smtClean="0"/>
              <a:t>20 years in management at The Kokomo Tribune; 4 as Publisher</a:t>
            </a:r>
          </a:p>
          <a:p>
            <a:pPr defTabSz="914400">
              <a:defRPr/>
            </a:pPr>
            <a:r>
              <a:rPr lang="en-US" dirty="0" smtClean="0"/>
              <a:t>Vice Chancellor of External Relations at Indiana University Kokomo</a:t>
            </a:r>
          </a:p>
          <a:p>
            <a:pPr defTabSz="914400">
              <a:defRPr/>
            </a:pPr>
            <a:r>
              <a:rPr lang="en-US" dirty="0" smtClean="0"/>
              <a:t>Taught biology, environmental science and mathematics at the university level</a:t>
            </a:r>
          </a:p>
          <a:p>
            <a:pPr defTabSz="914400">
              <a:defRPr/>
            </a:pPr>
            <a:endParaRPr lang="en-US" dirty="0" smtClean="0"/>
          </a:p>
          <a:p>
            <a:pPr defTabSz="914400">
              <a:defRPr/>
            </a:pPr>
            <a:r>
              <a:rPr lang="en-US" dirty="0" smtClean="0"/>
              <a:t>From Purdue University:</a:t>
            </a:r>
          </a:p>
          <a:p>
            <a:pPr defTabSz="914400">
              <a:defRPr/>
            </a:pPr>
            <a:r>
              <a:rPr lang="en-US" dirty="0" smtClean="0"/>
              <a:t>B.S. and post graduate studies in Industrial Management</a:t>
            </a:r>
          </a:p>
          <a:p>
            <a:pPr defTabSz="914400">
              <a:defRPr/>
            </a:pPr>
            <a:r>
              <a:rPr lang="en-US" dirty="0" smtClean="0"/>
              <a:t>M.S. in Conservation of Natural Resources</a:t>
            </a:r>
          </a:p>
          <a:p>
            <a:pPr defTabSz="914400">
              <a:defRPr/>
            </a:pPr>
            <a:r>
              <a:rPr lang="en-US" dirty="0" smtClean="0"/>
              <a:t>M.S. in Aquatic Toxicology and Fish Biology</a:t>
            </a:r>
          </a:p>
          <a:p>
            <a:pPr defTabSz="914400">
              <a:defRPr/>
            </a:pPr>
            <a:r>
              <a:rPr lang="en-US" dirty="0" smtClean="0"/>
              <a:t>Ph.D. in Genetics</a:t>
            </a:r>
          </a:p>
          <a:p>
            <a:pPr defTabSz="914400">
              <a:defRPr/>
            </a:pPr>
            <a:endParaRPr lang="en-US" dirty="0" smtClean="0"/>
          </a:p>
          <a:p>
            <a:pPr defTabSz="914400">
              <a:defRPr/>
            </a:pPr>
            <a:r>
              <a:rPr lang="en-US" dirty="0" smtClean="0"/>
              <a:t>Associate Fisheries Scientist/American Fisheries Society</a:t>
            </a:r>
          </a:p>
          <a:p>
            <a:pPr defTabSz="914400">
              <a:defRPr/>
            </a:pPr>
            <a:endParaRPr lang="en-US" dirty="0"/>
          </a:p>
        </p:txBody>
      </p:sp>
      <p:sp>
        <p:nvSpPr>
          <p:cNvPr id="16179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A5FBFFE-6284-E44B-B73D-48B1629714E3}" type="slidenum">
              <a:rPr lang="en-US" sz="1200">
                <a:solidFill>
                  <a:schemeClr val="tx1"/>
                </a:solidFill>
              </a:rPr>
              <a:pPr eaLnBrk="1" hangingPunct="1"/>
              <a:t>2</a:t>
            </a:fld>
            <a:endParaRPr lang="en-US" sz="120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8851512-AA13-634C-BCD0-975A482727FB}" type="slidenum">
              <a:rPr lang="en-US" sz="1200">
                <a:solidFill>
                  <a:schemeClr val="tx1"/>
                </a:solidFill>
              </a:rPr>
              <a:pPr eaLnBrk="1" hangingPunct="1"/>
              <a:t>22</a:t>
            </a:fld>
            <a:endParaRPr lang="en-US" sz="1200">
              <a:solidFill>
                <a:schemeClr val="tx1"/>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t>The surviving cells are cloned into GM plants. Each cell of each plant now contains the gene that produces the </a:t>
            </a:r>
            <a:r>
              <a:rPr lang="en-US" sz="1400" dirty="0" err="1"/>
              <a:t>Bt</a:t>
            </a:r>
            <a:r>
              <a:rPr lang="en-US" sz="1400" dirty="0"/>
              <a:t>-toxin. It also contains the antibiotic resistant gene, which is now in our </a:t>
            </a:r>
            <a:r>
              <a:rPr lang="en-US" sz="1400" dirty="0" smtClean="0"/>
              <a:t>food</a:t>
            </a:r>
            <a:endParaRPr lang="en-US"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390CF060-C668-464A-89C4-C84A20386F02}" type="slidenum">
              <a:rPr lang="en-US" sz="1200">
                <a:solidFill>
                  <a:schemeClr val="tx1"/>
                </a:solidFill>
              </a:rPr>
              <a:pPr eaLnBrk="1" hangingPunct="1"/>
              <a:t>23</a:t>
            </a:fld>
            <a:endParaRPr lang="en-US" sz="1200">
              <a:solidFill>
                <a:schemeClr val="tx1"/>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542925" y="4414838"/>
            <a:ext cx="576262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 FDA scientists who evaluated the use of the antibiotic resistant gene were appalled with the idea.</a:t>
            </a:r>
          </a:p>
          <a:p>
            <a:pPr eaLnBrk="1" hangingPunct="1"/>
            <a:endParaRPr lang="en-US" sz="1400"/>
          </a:p>
          <a:p>
            <a:pPr eaLnBrk="1" hangingPunct="1"/>
            <a:r>
              <a:rPr lang="en-US" sz="1400"/>
              <a:t>Documents made public from a lawsuit revealed that the FDA division of anti-infective drugs wrote in all capital letters, </a:t>
            </a:r>
            <a:r>
              <a:rPr lang="ja-JP" altLang="en-US" sz="1400"/>
              <a:t>“</a:t>
            </a:r>
            <a:r>
              <a:rPr lang="en-US" altLang="ja-JP" sz="1400"/>
              <a:t>IT WOULD BE A SERIOUS HEALTH HAZARD TO INTRODUCE A GENE THAT CODES FOR ANTIBIOTIC RESISTANCE INTO THE NORMAL FLORA OF THE GENERAL POPULATION.</a:t>
            </a:r>
            <a:r>
              <a:rPr lang="ja-JP" altLang="en-US" sz="1400"/>
              <a:t>”</a:t>
            </a:r>
            <a:r>
              <a:rPr lang="en-US" altLang="ja-JP" sz="1400"/>
              <a:t> They were concerned that the antibiotic resistant marker gene might transfer to disease-creating bacteria in the gut or in soil, rendering the bacteria invincible to antibiotics. There are already antibiotic resistant super-diseases due to the overuse of antibiotics, but the FDA scientists were concerned that this use in GM foods could make the problem much worse.</a:t>
            </a:r>
          </a:p>
          <a:p>
            <a:pPr eaLnBrk="1" hangingPunct="1"/>
            <a:endParaRPr lang="en-US" sz="1400"/>
          </a:p>
          <a:p>
            <a:pPr eaLnBrk="1" hangingPunct="1"/>
            <a:r>
              <a:rPr lang="en-US" sz="1400" b="1"/>
              <a:t>This was not</a:t>
            </a:r>
            <a:r>
              <a:rPr lang="en-US" altLang="ja-JP" sz="1400" b="1"/>
              <a:t> the only concern among the FDA scientists. </a:t>
            </a:r>
          </a:p>
          <a:p>
            <a:pPr eaLnBrk="1" hangingPunct="1"/>
            <a:endParaRPr lang="en-US" sz="1400"/>
          </a:p>
          <a:p>
            <a:pPr eaLnBrk="1" hangingPunct="1"/>
            <a:r>
              <a:rPr lang="en-US" sz="1400"/>
              <a:t>[For source documents with FDA quotes, go to www.ResponsibleTechnology.org.)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56F9AB9-8827-BF4A-AEF1-CE6BF309A6A4}" type="slidenum">
              <a:rPr lang="en-US" sz="1200">
                <a:solidFill>
                  <a:schemeClr val="tx1"/>
                </a:solidFill>
              </a:rPr>
              <a:pPr eaLnBrk="1" hangingPunct="1"/>
              <a:t>24</a:t>
            </a:fld>
            <a:endParaRPr lang="en-US" sz="1200">
              <a:solidFill>
                <a:schemeClr val="tx1"/>
              </a:solidFill>
            </a:endParaRPr>
          </a:p>
        </p:txBody>
      </p:sp>
      <p:sp>
        <p:nvSpPr>
          <p:cNvPr id="29286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F03DFE4-7B3F-7147-8C00-62A8F0E487BB}" type="slidenum">
              <a:rPr lang="en-US" sz="1200">
                <a:solidFill>
                  <a:schemeClr val="tx1"/>
                </a:solidFill>
              </a:rPr>
              <a:pPr algn="r" eaLnBrk="1" hangingPunct="1"/>
              <a:t>24</a:t>
            </a:fld>
            <a:endParaRPr lang="en-US" sz="1200">
              <a:solidFill>
                <a:schemeClr val="tx1"/>
              </a:solidFill>
            </a:endParaRPr>
          </a:p>
        </p:txBody>
      </p:sp>
      <p:sp>
        <p:nvSpPr>
          <p:cNvPr id="97284" name="Rectangle 2"/>
          <p:cNvSpPr>
            <a:spLocks noGrp="1" noRot="1" noChangeAspect="1" noChangeArrowheads="1" noTextEdit="1"/>
          </p:cNvSpPr>
          <p:nvPr>
            <p:ph type="sldImg"/>
          </p:nvPr>
        </p:nvSpPr>
        <p:spPr>
          <a:xfrm>
            <a:off x="1174750" y="698500"/>
            <a:ext cx="4508500" cy="3484563"/>
          </a:xfrm>
          <a:ln/>
        </p:spPr>
      </p:sp>
      <p:sp>
        <p:nvSpPr>
          <p:cNvPr id="97285"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The overwhelming consensus among the agency</a:t>
            </a:r>
            <a:r>
              <a:rPr lang="ja-JP" altLang="en-US" sz="1400"/>
              <a:t>’</a:t>
            </a:r>
            <a:r>
              <a:rPr lang="en-US" altLang="ja-JP" sz="1400"/>
              <a:t>s own scientists was that GM foods could lead to unexpected, hard to detect side effects, including allergens, toxins, new diseases, and nutritional problems. The scientists urged their superiors to require long-term safety studies. </a:t>
            </a:r>
          </a:p>
          <a:p>
            <a:pPr eaLnBrk="1" hangingPunct="1"/>
            <a:endParaRPr lang="en-US"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E5367E1-0EDA-DE4C-81AE-B57E468A304D}" type="slidenum">
              <a:rPr lang="en-US" sz="1200">
                <a:solidFill>
                  <a:schemeClr val="tx1"/>
                </a:solidFill>
              </a:rPr>
              <a:pPr eaLnBrk="1" hangingPunct="1"/>
              <a:t>25</a:t>
            </a:fld>
            <a:endParaRPr lang="en-US" sz="1200">
              <a:solidFill>
                <a:schemeClr val="tx1"/>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An FDA compliance officer, summarizing all the memos from the various individuals and divisions at the agency, wrote: </a:t>
            </a:r>
            <a:r>
              <a:rPr lang="ja-JP" altLang="en-US" sz="1400"/>
              <a:t>“</a:t>
            </a:r>
            <a:r>
              <a:rPr lang="en-US" altLang="ja-JP" sz="1400"/>
              <a:t>The processes of genetic engineering and traditional breeding are different, and according to the technical experts in the agency, they lead to different risks.</a:t>
            </a:r>
            <a:r>
              <a:rPr lang="ja-JP" altLang="en-US" sz="1400"/>
              <a:t>”</a:t>
            </a:r>
            <a:endParaRPr lang="en-US" altLang="ja-JP" sz="1400"/>
          </a:p>
          <a:p>
            <a:pPr eaLnBrk="1" hangingPunct="1"/>
            <a:endParaRPr lang="en-US"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3D1EF642-2350-414B-834F-C4E1AE84BE28}" type="slidenum">
              <a:rPr lang="en-US" sz="1200">
                <a:solidFill>
                  <a:schemeClr val="tx1"/>
                </a:solidFill>
              </a:rPr>
              <a:pPr eaLnBrk="1" hangingPunct="1"/>
              <a:t>26</a:t>
            </a:fld>
            <a:endParaRPr lang="en-US" sz="1200">
              <a:solidFill>
                <a:schemeClr val="tx1"/>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She continued: By </a:t>
            </a:r>
            <a:r>
              <a:rPr lang="ja-JP" altLang="en-US" sz="1400"/>
              <a:t>“</a:t>
            </a:r>
            <a:r>
              <a:rPr lang="en-US" altLang="ja-JP" sz="1400"/>
              <a:t>trying to force an ultimate conclusion that there is no difference between foods modified by genetic engineering and foods modified by traditional breeding practices,</a:t>
            </a:r>
            <a:r>
              <a:rPr lang="ja-JP" altLang="en-US" sz="1400"/>
              <a:t>”</a:t>
            </a:r>
            <a:r>
              <a:rPr lang="en-US" altLang="ja-JP" sz="1400"/>
              <a:t> the agency was </a:t>
            </a:r>
            <a:r>
              <a:rPr lang="ja-JP" altLang="en-US" sz="1400"/>
              <a:t>“</a:t>
            </a:r>
            <a:r>
              <a:rPr lang="en-US" altLang="ja-JP" sz="1400"/>
              <a:t>trying to fit a square peg into a round hole.</a:t>
            </a:r>
            <a:r>
              <a:rPr lang="ja-JP" altLang="en-US" sz="1400"/>
              <a:t>”</a:t>
            </a:r>
            <a:endParaRPr lang="en-US" altLang="ja-JP" sz="1400"/>
          </a:p>
          <a:p>
            <a:pPr eaLnBrk="1" hangingPunct="1"/>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E25A4C3-D5A7-A846-87CA-ED16481C7997}" type="slidenum">
              <a:rPr lang="en-US" sz="1200">
                <a:solidFill>
                  <a:schemeClr val="tx1"/>
                </a:solidFill>
              </a:rPr>
              <a:pPr eaLnBrk="1" hangingPunct="1"/>
              <a:t>27</a:t>
            </a:fld>
            <a:endParaRPr lang="en-US" sz="1200">
              <a:solidFill>
                <a:schemeClr val="tx1"/>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One division director not only said there were </a:t>
            </a:r>
            <a:r>
              <a:rPr lang="ja-JP" altLang="en-US" sz="1400"/>
              <a:t>“</a:t>
            </a:r>
            <a:r>
              <a:rPr lang="en-US" altLang="ja-JP" sz="1400"/>
              <a:t>unique animal and food safety concerns</a:t>
            </a:r>
            <a:r>
              <a:rPr lang="ja-JP" altLang="en-US" sz="1400"/>
              <a:t>”</a:t>
            </a:r>
            <a:r>
              <a:rPr lang="en-US" altLang="ja-JP" sz="1400"/>
              <a:t> from GM plants, but, in an apparent protest against the proposed wording of the FDA policy, he said, </a:t>
            </a:r>
            <a:r>
              <a:rPr lang="ja-JP" altLang="en-US" sz="1400"/>
              <a:t>“</a:t>
            </a:r>
            <a:r>
              <a:rPr lang="en-US" altLang="ja-JP" sz="1400"/>
              <a:t>I would urge you to eliminate statements that suggest that the lack of information can be used as evidence for no regulatory concern.</a:t>
            </a:r>
            <a:r>
              <a:rPr lang="ja-JP" altLang="en-US" sz="1400"/>
              <a:t>”</a:t>
            </a:r>
            <a:r>
              <a:rPr lang="en-US" altLang="ja-JP" sz="1400"/>
              <a:t> He was ignored.</a:t>
            </a:r>
          </a:p>
          <a:p>
            <a:pPr eaLnBrk="1" hangingPunct="1"/>
            <a:endParaRPr lang="en-US"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B29A306-5582-4943-8610-DC3EB443C9E9}" type="slidenum">
              <a:rPr lang="en-US" sz="1200">
                <a:solidFill>
                  <a:schemeClr val="tx1"/>
                </a:solidFill>
              </a:rPr>
              <a:pPr eaLnBrk="1" hangingPunct="1"/>
              <a:t>28</a:t>
            </a:fld>
            <a:endParaRPr lang="en-US" sz="120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FDA microbiologist Louis Pribyl wrote: </a:t>
            </a:r>
            <a:r>
              <a:rPr lang="ja-JP" altLang="en-US" sz="1400"/>
              <a:t>“</a:t>
            </a:r>
            <a:r>
              <a:rPr lang="en-US" altLang="ja-JP" sz="1400"/>
              <a:t>There is a profound difference between the types of unexpected effects from traditional breeding and genetic engineering,</a:t>
            </a:r>
            <a:r>
              <a:rPr lang="ja-JP" altLang="en-US" sz="1400"/>
              <a:t>”</a:t>
            </a:r>
            <a:r>
              <a:rPr lang="en-US" altLang="ja-JP" sz="1400"/>
              <a:t> </a:t>
            </a:r>
          </a:p>
          <a:p>
            <a:pPr eaLnBrk="1" hangingPunct="1"/>
            <a:r>
              <a:rPr lang="en-US" sz="1400"/>
              <a:t> </a:t>
            </a:r>
            <a:r>
              <a:rPr lang="ja-JP" altLang="en-US" sz="1400"/>
              <a:t>“</a:t>
            </a:r>
            <a:r>
              <a:rPr lang="en-US" altLang="ja-JP" sz="1400"/>
              <a:t>There is no certainty that [breeders] will be able to pick up effects that might not be obvious.</a:t>
            </a:r>
            <a:r>
              <a:rPr lang="ja-JP" altLang="en-US" sz="1400"/>
              <a:t>”</a:t>
            </a:r>
            <a:endParaRPr lang="en-US" altLang="ja-JP" sz="1400"/>
          </a:p>
          <a:p>
            <a:pPr eaLnBrk="1" hangingPunct="1"/>
            <a:r>
              <a:rPr lang="ja-JP" altLang="en-US" sz="1400"/>
              <a:t>“</a:t>
            </a:r>
            <a:r>
              <a:rPr lang="en-US" altLang="ja-JP" sz="1400"/>
              <a:t>This is the industry</a:t>
            </a:r>
            <a:r>
              <a:rPr lang="ja-JP" altLang="en-US" sz="1400"/>
              <a:t>’</a:t>
            </a:r>
            <a:r>
              <a:rPr lang="en-US" altLang="ja-JP" sz="1400"/>
              <a:t>s pet idea, namely that there are no unintended effects that will raise the FDA</a:t>
            </a:r>
            <a:r>
              <a:rPr lang="ja-JP" altLang="en-US" sz="1400"/>
              <a:t>’</a:t>
            </a:r>
            <a:r>
              <a:rPr lang="en-US" altLang="ja-JP" sz="1400"/>
              <a:t>s level of concern. But time and time again, there is no data to back up their contention.</a:t>
            </a:r>
            <a:r>
              <a:rPr lang="ja-JP" altLang="en-US" sz="1400"/>
              <a:t>”</a:t>
            </a:r>
            <a:endParaRPr lang="en-US" altLang="ja-JP" sz="1400"/>
          </a:p>
          <a:p>
            <a:pPr eaLnBrk="1" hangingPunct="1"/>
            <a:r>
              <a:rPr lang="en-US" sz="1400"/>
              <a:t>In spite of the scientists</a:t>
            </a:r>
            <a:r>
              <a:rPr lang="ja-JP" altLang="en-US" sz="1400"/>
              <a:t>’</a:t>
            </a:r>
            <a:r>
              <a:rPr lang="en-US" altLang="ja-JP" sz="1400"/>
              <a:t> memos, each subsequent draft of the FDA policy removed more and more of their concerns. </a:t>
            </a:r>
          </a:p>
          <a:p>
            <a:pPr eaLnBrk="1" hangingPunct="1"/>
            <a:endParaRPr lang="en-US" sz="1400">
              <a:solidFill>
                <a:srgbClr val="FFFF66"/>
              </a:solidFill>
            </a:endParaRPr>
          </a:p>
          <a:p>
            <a:pPr eaLnBrk="1" hangingPunct="1"/>
            <a:endParaRPr lang="en-US"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7AF015A-B2DE-7B46-A099-ED391D96FB75}" type="slidenum">
              <a:rPr lang="en-US" sz="1200">
                <a:solidFill>
                  <a:srgbClr val="000000"/>
                </a:solidFill>
              </a:rPr>
              <a:pPr eaLnBrk="1" hangingPunct="1"/>
              <a:t>29</a:t>
            </a:fld>
            <a:endParaRPr lang="en-US" sz="1200">
              <a:solidFill>
                <a:srgbClr val="000000"/>
              </a:solidFill>
            </a:endParaRPr>
          </a:p>
        </p:txBody>
      </p:sp>
      <p:sp>
        <p:nvSpPr>
          <p:cNvPr id="247811"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The Center for Veterinary Medicine (CVM) was worried that meat and milk from animals fed GM feed might be toxic.</a:t>
            </a:r>
          </a:p>
          <a:p>
            <a:pPr eaLnBrk="1" hangingPunct="1"/>
            <a:r>
              <a:rPr lang="en-US" sz="1400"/>
              <a:t>Other experts and departments described concerns for allergens, which may be impossible to identify before a GM food is released into the market.</a:t>
            </a:r>
          </a:p>
          <a:p>
            <a:pPr eaLnBrk="1" hangingPunct="1"/>
            <a:r>
              <a:rPr lang="en-US" sz="1400"/>
              <a:t>With all these concerns, here is what the official policy of the FDA states.</a:t>
            </a:r>
          </a:p>
          <a:p>
            <a:pPr eaLnBrk="1" hangingPunct="1"/>
            <a:endParaRPr lang="en-US"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123D268-5E57-D84C-9EA7-F0B5C4EC69C3}" type="slidenum">
              <a:rPr lang="en-US" sz="1200">
                <a:solidFill>
                  <a:schemeClr val="tx1"/>
                </a:solidFill>
              </a:rPr>
              <a:pPr eaLnBrk="1" hangingPunct="1"/>
              <a:t>30</a:t>
            </a:fld>
            <a:endParaRPr lang="en-US" sz="1200">
              <a:solidFill>
                <a:schemeClr val="tx1"/>
              </a:solidFill>
            </a:endParaRPr>
          </a:p>
        </p:txBody>
      </p:sp>
      <p:sp>
        <p:nvSpPr>
          <p:cNvPr id="30003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21C0DC4B-58B0-1C4E-93E8-6ECC34954DFE}" type="slidenum">
              <a:rPr lang="en-US" sz="1200">
                <a:solidFill>
                  <a:schemeClr val="tx1"/>
                </a:solidFill>
              </a:rPr>
              <a:pPr algn="r" eaLnBrk="1" hangingPunct="1"/>
              <a:t>30</a:t>
            </a:fld>
            <a:endParaRPr lang="en-US" sz="1200">
              <a:solidFill>
                <a:schemeClr val="tx1"/>
              </a:solidFill>
            </a:endParaRPr>
          </a:p>
        </p:txBody>
      </p:sp>
      <p:sp>
        <p:nvSpPr>
          <p:cNvPr id="98308" name="Rectangle 2"/>
          <p:cNvSpPr>
            <a:spLocks noGrp="1" noRot="1" noChangeAspect="1" noChangeArrowheads="1" noTextEdit="1"/>
          </p:cNvSpPr>
          <p:nvPr>
            <p:ph type="sldImg"/>
          </p:nvPr>
        </p:nvSpPr>
        <p:spPr>
          <a:xfrm>
            <a:off x="1173163" y="696913"/>
            <a:ext cx="4511675" cy="3486150"/>
          </a:xfrm>
          <a:ln/>
        </p:spPr>
      </p:sp>
      <p:sp>
        <p:nvSpPr>
          <p:cNvPr id="9830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altLang="ja-JP" sz="1400"/>
              <a:t>In spite of scientists’ concerns, the FDA policy stated in May 1992 which guides decisions even today said…</a:t>
            </a:r>
          </a:p>
          <a:p>
            <a:pPr eaLnBrk="1" hangingPunct="1"/>
            <a:endParaRPr lang="en-US" altLang="ja-JP" sz="1400"/>
          </a:p>
          <a:p>
            <a:pPr eaLnBrk="1" hangingPunct="1"/>
            <a:r>
              <a:rPr lang="ja-JP" altLang="en-US" sz="1400"/>
              <a:t>“</a:t>
            </a:r>
            <a:r>
              <a:rPr lang="en-US" altLang="ja-JP" sz="1400"/>
              <a:t>The agency is not aware of any information showing that foods derived by these new methods differ from other foods in any meaningful or uniform way.</a:t>
            </a:r>
            <a:r>
              <a:rPr lang="ja-JP" altLang="en-US" sz="1400"/>
              <a:t>”</a:t>
            </a:r>
            <a:r>
              <a:rPr lang="en-US" altLang="ja-JP" sz="1400"/>
              <a:t> This sentence in the 1992 FDA policy, which still stands today, is the reason why GM crops are on the market. On the basis of this statement, the FDA said no safety testing was necessary. If Monsanto or the other biotech food companies say their foods are safe, the FDA has no further questions.</a:t>
            </a:r>
          </a:p>
          <a:p>
            <a:pPr eaLnBrk="1" hangingPunct="1"/>
            <a:endParaRPr lang="en-US" altLang="ja-JP" sz="1400"/>
          </a:p>
          <a:p>
            <a:pPr eaLnBrk="1" hangingPunct="1"/>
            <a:r>
              <a:rPr lang="en-US" altLang="ja-JP" sz="1400"/>
              <a:t>Our own Vice President Dan Quayle was the Chairman of the committee that promoted biotechnology as well. George H.W. Bush was President. The mantra at the time was to deregulate generally and to promote biotechnology specifically around the world. </a:t>
            </a:r>
          </a:p>
          <a:p>
            <a:pPr eaLnBrk="1" hangingPunct="1"/>
            <a:endParaRPr lang="en-US" sz="1400"/>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DC50586-33CC-3047-B821-69BACCAED954}" type="slidenum">
              <a:rPr lang="en-US" sz="1200">
                <a:solidFill>
                  <a:schemeClr val="tx1"/>
                </a:solidFill>
              </a:rPr>
              <a:pPr eaLnBrk="1" hangingPunct="1"/>
              <a:t>31</a:t>
            </a:fld>
            <a:endParaRPr lang="en-US" sz="1200">
              <a:solidFill>
                <a:schemeClr val="tx1"/>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531813" y="4414838"/>
            <a:ext cx="578485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When reviewing the changes made in the GMO policy drafts, Pribyl wrote: </a:t>
            </a:r>
          </a:p>
          <a:p>
            <a:pPr eaLnBrk="1" hangingPunct="1"/>
            <a:r>
              <a:rPr lang="ja-JP" altLang="en-US" sz="1400"/>
              <a:t>“</a:t>
            </a:r>
            <a:r>
              <a:rPr lang="en-US" altLang="ja-JP" sz="1400"/>
              <a:t>What has happened to the scientific elements of this document? Without a sound scientific base to rest on, this becomes a broad, general, </a:t>
            </a:r>
            <a:r>
              <a:rPr lang="ja-JP" altLang="en-US" sz="1400"/>
              <a:t>‘</a:t>
            </a:r>
            <a:r>
              <a:rPr lang="en-US" altLang="ja-JP" sz="1400"/>
              <a:t>What do I have to do to avoid trouble</a:t>
            </a:r>
            <a:r>
              <a:rPr lang="ja-JP" altLang="en-US" sz="1400"/>
              <a:t>’</a:t>
            </a:r>
            <a:r>
              <a:rPr lang="en-US" altLang="ja-JP" sz="1400"/>
              <a:t>-type document. . . . It will look like and probably be just a political document. . . . It reads very pro-industry, especially in the area of unintended effects.</a:t>
            </a:r>
            <a:r>
              <a:rPr lang="ja-JP" altLang="en-US" sz="1400"/>
              <a:t>”</a:t>
            </a:r>
            <a:endParaRPr lang="en-US" altLang="ja-JP" sz="1400"/>
          </a:p>
          <a:p>
            <a:pPr eaLnBrk="1" hangingPunct="1"/>
            <a:endParaRPr 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smtClean="0"/>
              <a:t>My 20 years in the newspaper business instilled</a:t>
            </a:r>
            <a:r>
              <a:rPr lang="en-US" baseline="0" dirty="0" smtClean="0"/>
              <a:t> within me a strong principle and that is the public has a right to know all about things that impact their lives. No exceptions. Nothing could be stronger than the right to know all about how the food they put into their bodies is grown, processed and presented. </a:t>
            </a:r>
            <a:endParaRPr lang="en-US" dirty="0"/>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E2D810-3676-3F4F-8AD5-C0930EEE7EA6}"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AD25169-3616-364C-9C28-57A82CE50950}" type="slidenum">
              <a:rPr lang="en-US" sz="1200">
                <a:solidFill>
                  <a:schemeClr val="tx1"/>
                </a:solidFill>
              </a:rPr>
              <a:pPr eaLnBrk="1" hangingPunct="1"/>
              <a:t>32</a:t>
            </a:fld>
            <a:endParaRPr lang="en-US" sz="1200">
              <a:solidFill>
                <a:schemeClr val="tx1"/>
              </a:solidFill>
            </a:endParaRPr>
          </a:p>
        </p:txBody>
      </p:sp>
      <p:sp>
        <p:nvSpPr>
          <p:cNvPr id="30105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51773F38-907E-514F-BD64-D5D7FCAEB623}" type="slidenum">
              <a:rPr lang="en-US" sz="1200">
                <a:solidFill>
                  <a:schemeClr val="tx1"/>
                </a:solidFill>
              </a:rPr>
              <a:pPr algn="r" eaLnBrk="1" hangingPunct="1"/>
              <a:t>32</a:t>
            </a:fld>
            <a:endParaRPr lang="en-US" sz="1200">
              <a:solidFill>
                <a:schemeClr val="tx1"/>
              </a:solidFill>
            </a:endParaRPr>
          </a:p>
        </p:txBody>
      </p:sp>
      <p:sp>
        <p:nvSpPr>
          <p:cNvPr id="104452" name="Rectangle 2"/>
          <p:cNvSpPr>
            <a:spLocks noGrp="1" noRot="1" noChangeAspect="1" noChangeArrowheads="1" noTextEdit="1"/>
          </p:cNvSpPr>
          <p:nvPr>
            <p:ph type="sldImg"/>
          </p:nvPr>
        </p:nvSpPr>
        <p:spPr>
          <a:xfrm>
            <a:off x="1173163" y="696913"/>
            <a:ext cx="4511675" cy="3486150"/>
          </a:xfrm>
          <a:ln/>
        </p:spPr>
      </p:sp>
      <p:sp>
        <p:nvSpPr>
          <p:cNvPr id="10445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Who overruled the scientists? The man in charge of FDA policy, Michael Taylor. He was Monsanto</a:t>
            </a:r>
            <a:r>
              <a:rPr lang="ja-JP" altLang="en-US" sz="1400"/>
              <a:t>’</a:t>
            </a:r>
            <a:r>
              <a:rPr lang="en-US" altLang="ja-JP" sz="1400"/>
              <a:t>s former attorney, and later their vice-president. The White House under George H. W. Bush had instructed the FDA to promote the biotechnology industry, and so the FDA created a new position for Michael Taylor. As a result of the policy that he oversaw, if Monsanto and others want to put a GM crop on the market, they don</a:t>
            </a:r>
            <a:r>
              <a:rPr lang="ja-JP" altLang="en-US" sz="1400"/>
              <a:t>’</a:t>
            </a:r>
            <a:r>
              <a:rPr lang="en-US" altLang="ja-JP" sz="1400"/>
              <a:t>t even have to tell the FDA. GM companies do participate in a voluntary and highly superficial consultation process with the FDA, in which they offer just summary data and their own conclusions of safety.</a:t>
            </a:r>
          </a:p>
          <a:p>
            <a:pPr eaLnBrk="1" hangingPunct="1"/>
            <a:endParaRPr lang="en-US" altLang="ja-JP" sz="1400"/>
          </a:p>
          <a:p>
            <a:pPr eaLnBrk="1" hangingPunct="1"/>
            <a:r>
              <a:rPr lang="en-US" sz="1400"/>
              <a:t>The Obama administration has re-installed Taylor at the FDA, as the US Food Safety Czar.</a:t>
            </a:r>
          </a:p>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61C6729-0B7C-2548-A821-E2B73E0496A9}" type="slidenum">
              <a:rPr lang="en-US" sz="1200">
                <a:solidFill>
                  <a:schemeClr val="tx1"/>
                </a:solidFill>
              </a:rPr>
              <a:pPr eaLnBrk="1" hangingPunct="1"/>
              <a:t>33</a:t>
            </a:fld>
            <a:endParaRPr lang="en-US" sz="1200">
              <a:solidFill>
                <a:schemeClr val="tx1"/>
              </a:solidFill>
            </a:endParaRPr>
          </a:p>
        </p:txBody>
      </p:sp>
      <p:sp>
        <p:nvSpPr>
          <p:cNvPr id="30208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0DFBC591-6BED-3047-9FA2-5D1B0FD9331C}" type="slidenum">
              <a:rPr lang="en-US" sz="1200">
                <a:solidFill>
                  <a:schemeClr val="tx1"/>
                </a:solidFill>
              </a:rPr>
              <a:pPr algn="r" eaLnBrk="1" hangingPunct="1"/>
              <a:t>33</a:t>
            </a:fld>
            <a:endParaRPr lang="en-US" sz="1200">
              <a:solidFill>
                <a:schemeClr val="tx1"/>
              </a:solidFill>
            </a:endParaRPr>
          </a:p>
        </p:txBody>
      </p:sp>
      <p:sp>
        <p:nvSpPr>
          <p:cNvPr id="104452" name="Rectangle 2"/>
          <p:cNvSpPr>
            <a:spLocks noGrp="1" noRot="1" noChangeAspect="1" noChangeArrowheads="1" noTextEdit="1"/>
          </p:cNvSpPr>
          <p:nvPr>
            <p:ph type="sldImg"/>
          </p:nvPr>
        </p:nvSpPr>
        <p:spPr>
          <a:xfrm>
            <a:off x="1173163" y="696913"/>
            <a:ext cx="4511675" cy="3486150"/>
          </a:xfrm>
          <a:ln/>
        </p:spPr>
      </p:sp>
      <p:sp>
        <p:nvSpPr>
          <p:cNvPr id="10445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Who overruled the scientists? The man in charge of FDA policy, Michael Taylor. He was Monsanto</a:t>
            </a:r>
            <a:r>
              <a:rPr lang="ja-JP" altLang="en-US" sz="1400"/>
              <a:t>’</a:t>
            </a:r>
            <a:r>
              <a:rPr lang="en-US" altLang="ja-JP" sz="1400"/>
              <a:t>s former attorney, and later their vice-president. The White House under George H. W. Bush had instructed the FDA to promote the biotechnology industry, and so the FDA created a new position for Michael Taylor. As a result of the policy that he oversaw, if Monsanto and others want to put a GM crop on the market, they don</a:t>
            </a:r>
            <a:r>
              <a:rPr lang="ja-JP" altLang="en-US" sz="1400"/>
              <a:t>’</a:t>
            </a:r>
            <a:r>
              <a:rPr lang="en-US" altLang="ja-JP" sz="1400"/>
              <a:t>t even have to tell the FDA. GM companies do participate in a voluntary and highly superficial consultation process with the FDA, in which they offer just summary data and their own conclusions of safety.</a:t>
            </a:r>
          </a:p>
          <a:p>
            <a:pPr eaLnBrk="1" hangingPunct="1"/>
            <a:endParaRPr lang="en-US" altLang="ja-JP" sz="1400"/>
          </a:p>
          <a:p>
            <a:pPr eaLnBrk="1" hangingPunct="1"/>
            <a:r>
              <a:rPr lang="en-US" sz="1400"/>
              <a:t>The Obama administration has re-installed Taylor at the FDA, as the US Food Safety Czar.</a:t>
            </a:r>
          </a:p>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AD28978-9584-2842-BCDE-685A7EC5B707}" type="slidenum">
              <a:rPr lang="en-US" sz="1200">
                <a:solidFill>
                  <a:srgbClr val="000000"/>
                </a:solidFill>
              </a:rPr>
              <a:pPr eaLnBrk="1" hangingPunct="1"/>
              <a:t>36</a:t>
            </a:fld>
            <a:endParaRPr lang="en-US" sz="120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cs typeface="+mn-cs"/>
              </a:rPr>
              <a:t>We will look at five possible causes for </a:t>
            </a:r>
            <a:r>
              <a:rPr lang="en-US" sz="1400" dirty="0" smtClean="0">
                <a:cs typeface="+mn-cs"/>
              </a:rPr>
              <a:t>problems </a:t>
            </a:r>
            <a:r>
              <a:rPr lang="en-US" sz="1400" dirty="0">
                <a:cs typeface="+mn-cs"/>
              </a:rPr>
              <a:t>related to GM </a:t>
            </a:r>
            <a:r>
              <a:rPr lang="en-US" sz="1400" dirty="0" smtClean="0">
                <a:cs typeface="+mn-cs"/>
              </a:rPr>
              <a:t>foods.</a:t>
            </a:r>
            <a:endParaRPr lang="en-US" sz="1400" dirty="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27DA7C9-C4D5-284A-AF48-1FEFEDCD2AC2}" type="slidenum">
              <a:rPr lang="en-US" sz="1200">
                <a:solidFill>
                  <a:srgbClr val="000000"/>
                </a:solidFill>
              </a:rPr>
              <a:pPr eaLnBrk="1" hangingPunct="1"/>
              <a:t>37</a:t>
            </a:fld>
            <a:endParaRPr lang="en-US" sz="120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smtClean="0">
                <a:cs typeface="+mn-cs"/>
              </a:rPr>
              <a:t>The </a:t>
            </a:r>
            <a:r>
              <a:rPr lang="en-US" sz="1400" dirty="0">
                <a:cs typeface="+mn-cs"/>
              </a:rPr>
              <a:t>first is that process of creating a GM crop may create unpredicted </a:t>
            </a:r>
            <a:r>
              <a:rPr lang="en-US" sz="1400" dirty="0" smtClean="0">
                <a:cs typeface="+mn-cs"/>
              </a:rPr>
              <a:t>changes</a:t>
            </a:r>
            <a:r>
              <a:rPr lang="en-US" sz="1400" baseline="0" dirty="0" smtClean="0">
                <a:cs typeface="+mn-cs"/>
              </a:rPr>
              <a:t> in DNA and plant composition.</a:t>
            </a:r>
            <a:endParaRPr lang="en-US" sz="1400" dirty="0">
              <a:cs typeface="+mn-cs"/>
            </a:endParaRPr>
          </a:p>
          <a:p>
            <a:pPr defTabSz="914400" eaLnBrk="1" hangingPunct="1">
              <a:defRPr/>
            </a:pPr>
            <a:endParaRPr lang="en-US" sz="1400" dirty="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CDA0114-92D5-D742-B46D-453FFE7168A2}" type="slidenum">
              <a:rPr lang="en-US" sz="1200">
                <a:solidFill>
                  <a:srgbClr val="000000"/>
                </a:solidFill>
              </a:rPr>
              <a:pPr eaLnBrk="1" hangingPunct="1"/>
              <a:t>38</a:t>
            </a:fld>
            <a:endParaRPr lang="en-US" sz="1200">
              <a:solidFill>
                <a:srgbClr val="000000"/>
              </a:solidFill>
            </a:endParaRPr>
          </a:p>
        </p:txBody>
      </p:sp>
      <p:sp>
        <p:nvSpPr>
          <p:cNvPr id="107523" name="Rectangle 2"/>
          <p:cNvSpPr>
            <a:spLocks noGrp="1" noRot="1" noChangeAspect="1" noChangeArrowheads="1" noTextEdit="1"/>
          </p:cNvSpPr>
          <p:nvPr>
            <p:ph type="sldImg"/>
          </p:nvPr>
        </p:nvSpPr>
        <p:spPr>
          <a:xfrm>
            <a:off x="1419225" y="298450"/>
            <a:ext cx="3990975" cy="3084513"/>
          </a:xfrm>
          <a:ln/>
        </p:spPr>
      </p:sp>
      <p:sp>
        <p:nvSpPr>
          <p:cNvPr id="107524" name="Rectangle 3"/>
          <p:cNvSpPr>
            <a:spLocks noGrp="1" noChangeArrowheads="1"/>
          </p:cNvSpPr>
          <p:nvPr>
            <p:ph type="body" idx="1"/>
          </p:nvPr>
        </p:nvSpPr>
        <p:spPr>
          <a:xfrm>
            <a:off x="287338" y="3541713"/>
            <a:ext cx="6329362" cy="5024437"/>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100"/>
              <a:t>The process of inserting a transgene causes mutations, or changes in the sequence of the genetic code, near the insertion site and elsewhere. Inserting the transgene can delete natural native genes. In one study, 13 genes were deleted by a single insertion. Sometimes, the transgene will be imbedded in the middle of a native gene, changing its function. </a:t>
            </a:r>
          </a:p>
          <a:p>
            <a:pPr eaLnBrk="1" hangingPunct="1"/>
            <a:r>
              <a:rPr lang="en-US" sz="1100"/>
              <a:t>Native genes can be switched off permanently, or even turned on permanently. The biotech industry claimed the promoter they insert would only turn on the transgene. That is not true. The promoter can actually turn on other genes downstream from the transgene--permanently. This many cause it to overproduce its protein in high volume, which might be an allergen, toxin, carcinogen, or anti-nutrient. </a:t>
            </a:r>
          </a:p>
          <a:p>
            <a:pPr eaLnBrk="1" hangingPunct="1"/>
            <a:r>
              <a:rPr lang="en-US" sz="1100"/>
              <a:t>The process of cloning a cell into a plant can create hundreds or thousands of additional mutations up and down the DNA. According to two studies, the GM DNA is 2-4% different than the DNA of its parent. Most of the changes are unpredicted mutations.</a:t>
            </a:r>
          </a:p>
          <a:p>
            <a:pPr eaLnBrk="1" hangingPunct="1"/>
            <a:r>
              <a:rPr lang="en-US" sz="1100"/>
              <a:t>In addition, inserting a single gene can change how much protein is being produced in hundreds or thousands of genes. Scientists tested the process of inserting a single gene into a human cell and found that up to 5 percent of the genes changed their levels of expression.</a:t>
            </a:r>
          </a:p>
          <a:p>
            <a:pPr eaLnBrk="1" hangingPunct="1"/>
            <a:endParaRPr lang="en-US" sz="1100"/>
          </a:p>
          <a:p>
            <a:pPr eaLnBrk="1" hangingPunct="1"/>
            <a:r>
              <a:rPr lang="en-US" sz="1100"/>
              <a:t>Taken together, genetic engineering causes massive collateral damage in the DNA.</a:t>
            </a:r>
          </a:p>
          <a:p>
            <a:pPr eaLnBrk="1" hangingPunct="1"/>
            <a:endParaRPr lang="en-US" sz="1100"/>
          </a:p>
          <a:p>
            <a:pPr eaLnBrk="1" hangingPunct="1"/>
            <a:r>
              <a:rPr lang="en-US" sz="1100"/>
              <a:t>Biotech industry scientists and regulators, on the other hand, operate as if genes were like Legos that cleanly snap in place, and operate independently of the other genes in the DNA.</a:t>
            </a:r>
          </a:p>
          <a:p>
            <a:pPr eaLnBrk="1" hangingPunct="1"/>
            <a:endParaRPr lang="en-US" sz="1100"/>
          </a:p>
          <a:p>
            <a:pPr eaLnBrk="1" hangingPunct="1"/>
            <a:r>
              <a:rPr lang="en-US" sz="1100"/>
              <a:t>[Allison Wilson, PhD, Jonathan Latham, PhD, and Ricarda Steinbrecher, PhD, </a:t>
            </a:r>
            <a:r>
              <a:rPr lang="ja-JP" altLang="en-US" sz="1100"/>
              <a:t>“</a:t>
            </a:r>
            <a:r>
              <a:rPr lang="en-US" altLang="ja-JP" sz="1100"/>
              <a:t>Genome Scrambling—Myth or Reality? Transformation-Induced Mutations in Transgenic Crop Plants Technical Report—October 2004, http://www.econexus.info; see also J. R. Latham, et al., </a:t>
            </a:r>
            <a:r>
              <a:rPr lang="ja-JP" altLang="en-US" sz="1100"/>
              <a:t>“</a:t>
            </a:r>
            <a:r>
              <a:rPr lang="en-US" altLang="ja-JP" sz="1100"/>
              <a:t>The Mutational Consequences of Plant Transformation,</a:t>
            </a:r>
            <a:r>
              <a:rPr lang="ja-JP" altLang="en-US" sz="1100"/>
              <a:t>”</a:t>
            </a:r>
            <a:r>
              <a:rPr lang="en-US" altLang="ja-JP" sz="1100"/>
              <a:t> The Journal of Biomedicine and Biotechnology 2006, Article ID 25376: 1–7.]</a:t>
            </a:r>
          </a:p>
          <a:p>
            <a:pPr eaLnBrk="1" hangingPunct="1"/>
            <a:endParaRPr lang="en-US"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BBCABD3-E1ED-3C47-A7C3-1FC3AFB9BC7A}" type="slidenum">
              <a:rPr lang="en-US" sz="1200">
                <a:solidFill>
                  <a:srgbClr val="000000"/>
                </a:solidFill>
              </a:rPr>
              <a:pPr eaLnBrk="1" hangingPunct="1"/>
              <a:t>39</a:t>
            </a:fld>
            <a:endParaRPr lang="en-US" sz="1200">
              <a:solidFill>
                <a:srgbClr val="000000"/>
              </a:solidFill>
            </a:endParaRPr>
          </a:p>
        </p:txBody>
      </p:sp>
      <p:sp>
        <p:nvSpPr>
          <p:cNvPr id="26521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On July 1, 2007, the New York Times wrote:</a:t>
            </a:r>
          </a:p>
          <a:p>
            <a:pPr eaLnBrk="1" hangingPunct="1"/>
            <a:r>
              <a:rPr lang="en-US" sz="1400"/>
              <a:t>The presumption that genes operate independently has been institutionalized. . . . It is the economic and regulatory foundation on which the entire biotechnology industry is built.</a:t>
            </a:r>
          </a:p>
          <a:p>
            <a:pPr eaLnBrk="1" hangingPunct="1"/>
            <a:r>
              <a:rPr lang="en-US" sz="1400"/>
              <a:t>Evidence of a networked genome shatters the scientific basis for virtually every official risk assessment of today</a:t>
            </a:r>
            <a:r>
              <a:rPr lang="ja-JP" altLang="en-US" sz="1400"/>
              <a:t>’</a:t>
            </a:r>
            <a:r>
              <a:rPr lang="en-US" sz="1400"/>
              <a:t>s commercial biotech products.</a:t>
            </a:r>
          </a:p>
          <a:p>
            <a:pPr eaLnBrk="1" hangingPunct="1"/>
            <a:r>
              <a:rPr lang="en-US" sz="1400"/>
              <a:t>Yet to date, every attempt to challenge safety claims for biotech products has been categorically dismissed, or derided as unscientific. </a:t>
            </a:r>
          </a:p>
          <a:p>
            <a:pPr eaLnBrk="1" hangingPunct="1"/>
            <a:endParaRPr 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1241BAA-7C48-9246-A351-3CF4E7904AE0}" type="slidenum">
              <a:rPr lang="en-US" sz="1200">
                <a:solidFill>
                  <a:srgbClr val="000000"/>
                </a:solidFill>
              </a:rPr>
              <a:pPr eaLnBrk="1" hangingPunct="1"/>
              <a:t>40</a:t>
            </a:fld>
            <a:endParaRPr lang="en-US" sz="1200">
              <a:solidFill>
                <a:srgbClr val="000000"/>
              </a:solidFill>
            </a:endParaRPr>
          </a:p>
        </p:txBody>
      </p:sp>
      <p:sp>
        <p:nvSpPr>
          <p:cNvPr id="307203"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E856075B-3B08-2E4E-8576-B32CCD060F72}" type="slidenum">
              <a:rPr lang="en-US" sz="1200">
                <a:solidFill>
                  <a:srgbClr val="000000"/>
                </a:solidFill>
              </a:rPr>
              <a:pPr algn="r" eaLnBrk="1" hangingPunct="1"/>
              <a:t>40</a:t>
            </a:fld>
            <a:endParaRPr lang="en-US" sz="1200">
              <a:solidFill>
                <a:srgbClr val="000000"/>
              </a:solidFill>
            </a:endParaRPr>
          </a:p>
        </p:txBody>
      </p:sp>
      <p:sp>
        <p:nvSpPr>
          <p:cNvPr id="266244" name="Rectangle 2"/>
          <p:cNvSpPr>
            <a:spLocks noGrp="1" noRot="1" noChangeAspect="1" noChangeArrowheads="1" noTextEdit="1"/>
          </p:cNvSpPr>
          <p:nvPr>
            <p:ph type="sldImg"/>
          </p:nvPr>
        </p:nvSpPr>
        <p:spPr>
          <a:xfrm>
            <a:off x="1173163" y="696913"/>
            <a:ext cx="4511675" cy="3486150"/>
          </a:xfrm>
          <a:ln/>
        </p:spPr>
      </p:sp>
      <p:sp>
        <p:nvSpPr>
          <p:cNvPr id="18534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defTabSz="914400" eaLnBrk="1" hangingPunct="1">
              <a:defRPr/>
            </a:pPr>
            <a:r>
              <a:rPr lang="en-US" sz="1400"/>
              <a:t>DNA creates RNA, and the RNA creates proteins. Proteins interact and create all the hundreds or thousands of natural products that make plants unique. Each element in this process might be altered as a result of the unpredicted changes in the DNA.</a:t>
            </a:r>
          </a:p>
          <a:p>
            <a:pPr defTabSz="914400" eaLnBrk="1" hangingPunct="1">
              <a:defRPr/>
            </a:pPr>
            <a:endParaRPr lang="en-US" sz="1400"/>
          </a:p>
          <a:p>
            <a:pPr defTabSz="914400" eaLnBrk="1" hangingPunct="1">
              <a:defRPr/>
            </a:pPr>
            <a:endParaRPr lang="en-US"/>
          </a:p>
          <a:p>
            <a:pPr defTabSz="914400"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7668FA5-13FC-7F45-9D4A-6B8CD1C6FF48}" type="slidenum">
              <a:rPr lang="en-US" sz="1200">
                <a:solidFill>
                  <a:schemeClr val="tx1"/>
                </a:solidFill>
              </a:rPr>
              <a:pPr eaLnBrk="1" hangingPunct="1"/>
              <a:t>41</a:t>
            </a:fld>
            <a:endParaRPr lang="en-US" sz="1200">
              <a:solidFill>
                <a:schemeClr val="tx1"/>
              </a:solidFill>
            </a:endParaRPr>
          </a:p>
        </p:txBody>
      </p:sp>
      <p:sp>
        <p:nvSpPr>
          <p:cNvPr id="30822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31F1E931-0E78-B844-A1B3-A427624E002C}" type="slidenum">
              <a:rPr lang="en-US" sz="1200">
                <a:solidFill>
                  <a:schemeClr val="tx1"/>
                </a:solidFill>
              </a:rPr>
              <a:pPr algn="r" eaLnBrk="1" hangingPunct="1"/>
              <a:t>41</a:t>
            </a:fld>
            <a:endParaRPr lang="en-US" sz="1200">
              <a:solidFill>
                <a:schemeClr val="tx1"/>
              </a:solidFill>
            </a:endParaRPr>
          </a:p>
        </p:txBody>
      </p:sp>
      <p:sp>
        <p:nvSpPr>
          <p:cNvPr id="108548" name="Rectangle 2"/>
          <p:cNvSpPr>
            <a:spLocks noGrp="1" noRot="1" noChangeAspect="1" noChangeArrowheads="1" noTextEdit="1"/>
          </p:cNvSpPr>
          <p:nvPr>
            <p:ph type="sldImg"/>
          </p:nvPr>
        </p:nvSpPr>
        <p:spPr>
          <a:xfrm>
            <a:off x="1173163" y="696913"/>
            <a:ext cx="4511675" cy="3486150"/>
          </a:xfrm>
          <a:ln/>
        </p:spPr>
      </p:sp>
      <p:sp>
        <p:nvSpPr>
          <p:cNvPr id="10854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An example of unpredicted side-effects due to the process of genetic engineering was accidentally discovered in a UK government-funded study. The government was seeking to create the ideal safety testing protocol for GM crops, which was to be eventually implemented into the EU approval process. Twenty-eight scientists applied for the $3 million grant, which was ultimately awarded to </a:t>
            </a:r>
          </a:p>
          <a:p>
            <a:pPr eaLnBrk="1" hangingPunct="1"/>
            <a:endParaRPr lang="en-US" sz="1400"/>
          </a:p>
          <a:p>
            <a:pPr eaLnBrk="1" hangingPunct="1"/>
            <a:endParaRPr lang="en-US" sz="1400"/>
          </a:p>
          <a:p>
            <a:pPr eaLnBrk="1" hangingPunct="1"/>
            <a:endParaRPr lang="en-US" sz="1400"/>
          </a:p>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544A84D-C886-4D42-907F-08434D6C005B}" type="slidenum">
              <a:rPr lang="en-US" sz="1200">
                <a:solidFill>
                  <a:schemeClr val="tx1"/>
                </a:solidFill>
              </a:rPr>
              <a:pPr eaLnBrk="1" hangingPunct="1"/>
              <a:t>42</a:t>
            </a:fld>
            <a:endParaRPr lang="en-US" sz="1200">
              <a:solidFill>
                <a:schemeClr val="tx1"/>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This man, Dr. Arpad Pusztai, the world</a:t>
            </a:r>
            <a:r>
              <a:rPr lang="ja-JP" altLang="en-US" sz="1400"/>
              <a:t>’</a:t>
            </a:r>
            <a:r>
              <a:rPr lang="en-US" altLang="ja-JP" sz="1400"/>
              <a:t>s leading expert in his field, working at a top nutritional research institute in the UK, the Rowett Research Institute in Aberdeen, Scotland conducted research with GMOs.</a:t>
            </a:r>
          </a:p>
          <a:p>
            <a:pPr eaLnBrk="1" hangingPunct="1"/>
            <a:r>
              <a:rPr lang="en-US" altLang="ja-JP" sz="1400"/>
              <a:t>  </a:t>
            </a:r>
          </a:p>
          <a:p>
            <a:pPr eaLnBrk="1" hangingPunct="1"/>
            <a:r>
              <a:rPr lang="en-US" sz="1400"/>
              <a:t>Part of their research included creating a GM potato that produced its own insecticide. They fed the GM potato to the rats. They also fed another group of rats a potato spiked with the same pesticide that the GM potato was engineered to produce, and the third group got regular potatoes. They even varied it so that different rats ate baked, raw, or boiled potatoes. And all groups received a balanced diet. The group that ate the GM potatoes was seriously damaged. The potato spiked with the insecticides did not show problems. What then was the cause for the health damage? It was not the insecticide. It is most likely the process of genetic engineering.</a:t>
            </a:r>
          </a:p>
          <a:p>
            <a:pPr eaLnBrk="1" hangingPunct="1"/>
            <a:endParaRPr lang="en-US" sz="1400"/>
          </a:p>
          <a:p>
            <a:pPr eaLnBrk="1" hangingPunct="1"/>
            <a:endParaRPr lang="en-US"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BB449ED-83DF-7643-8377-E2F1FD30756E}" type="slidenum">
              <a:rPr lang="en-US" sz="1200">
                <a:solidFill>
                  <a:srgbClr val="000000"/>
                </a:solidFill>
              </a:rPr>
              <a:pPr eaLnBrk="1" hangingPunct="1"/>
              <a:t>43</a:t>
            </a:fld>
            <a:endParaRPr lang="en-US" sz="1200">
              <a:solidFill>
                <a:srgbClr val="000000"/>
              </a:solidFill>
            </a:endParaRPr>
          </a:p>
        </p:txBody>
      </p:sp>
      <p:sp>
        <p:nvSpPr>
          <p:cNvPr id="273411" name="Rectangle 2"/>
          <p:cNvSpPr>
            <a:spLocks noGrp="1" noRot="1" noChangeAspect="1" noChangeArrowheads="1" noTextEdit="1"/>
          </p:cNvSpPr>
          <p:nvPr>
            <p:ph type="sldImg"/>
          </p:nvPr>
        </p:nvSpPr>
        <p:spPr>
          <a:xfrm>
            <a:off x="1173163" y="696913"/>
            <a:ext cx="4511675" cy="3486150"/>
          </a:xfrm>
          <a:ln/>
        </p:spPr>
      </p:sp>
      <p:sp>
        <p:nvSpPr>
          <p:cNvPr id="18842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dirty="0" smtClean="0"/>
              <a:t>Research results with the GMO potato when fed to rats.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281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a:t>For the first half of the 20</a:t>
            </a:r>
            <a:r>
              <a:rPr lang="en-US" baseline="30000"/>
              <a:t>th</a:t>
            </a:r>
            <a:r>
              <a:rPr lang="en-US"/>
              <a:t> Century, we saw many smaller family farms that grew several crops including truck garden produce which they sold to local markets. When they raised corn and beans, they did so using crop rotation methods with every third year a field being fallow or pasture for livestock. During WWII, about everyone had a </a:t>
            </a:r>
            <a:r>
              <a:rPr lang="en-US" i="1"/>
              <a:t>Victory Garden</a:t>
            </a:r>
            <a:r>
              <a:rPr lang="en-US"/>
              <a:t> of vegetables. </a:t>
            </a:r>
          </a:p>
          <a:p>
            <a:r>
              <a:rPr lang="en-US"/>
              <a:t> </a:t>
            </a:r>
          </a:p>
          <a:p>
            <a:r>
              <a:rPr lang="en-US"/>
              <a:t>It was common to see small neighborhood meat markets and groceries. My wife’s family owned just such a market from the early 1900s until about 1960 in Bay City, Michigan. I remember others in our immediate area that had a meat counter and an area of canned goods, produce, and dairy products. There were no super stores. We had local dairies: Med O Bloom and Crescent Dairy. Milk was produced locally. Meats were butchered locally. Vegetables and meats were produced locally and eaten locally.</a:t>
            </a:r>
          </a:p>
          <a:p>
            <a:r>
              <a:rPr lang="en-US"/>
              <a:t> </a:t>
            </a:r>
          </a:p>
          <a:p>
            <a:r>
              <a:rPr lang="en-US"/>
              <a:t>Farm chemicals became wide spread in mid-century. DDT was famous. It was sprayed everywhere. I remember in my neighborhood, we waited for the fogging truck on our bicycles. We rode in the cloud…. It smelled sweet. Rachael Carson changed that in 1962, thankfully.</a:t>
            </a:r>
          </a:p>
          <a:p>
            <a:r>
              <a:rPr lang="en-US"/>
              <a:t> </a:t>
            </a:r>
          </a:p>
          <a:p>
            <a:r>
              <a:rPr lang="en-US"/>
              <a:t>The notion of industrial farming began sometime mid-century or a little later.  Earl Butz, a Dean of the School of Agriculture at Purdue who became Secretary of Agriculture in 1971 under President Nixon, is famous for his advice to farmers….”get big or get out”. His big push was for corn. His directed policy shifts coincided with the rise of major agribusiness corporations and the declining financial stability of small family farms. He encouraged this. </a:t>
            </a:r>
          </a:p>
          <a:p>
            <a:r>
              <a:rPr lang="en-US"/>
              <a:t> </a:t>
            </a:r>
          </a:p>
          <a:p>
            <a:r>
              <a:rPr lang="en-US"/>
              <a:t>Time and science went on. Techniques for moving genes from one species to another were developed during the 1970s and 1980s. Humulin or human insulin from E Coli bacteria that had been genetically altered became available in 1978. About 14 years later in 1992, the world changed. Genetically engineered field crops were about to enter our world. In 1994, the Flavr Savr Tomato was on grocery shelves. It had been genetically modified for longer shelf life or slower rotting. It was the first. </a:t>
            </a:r>
          </a:p>
          <a:p>
            <a:endParaRPr lang="en-US"/>
          </a:p>
        </p:txBody>
      </p:sp>
      <p:sp>
        <p:nvSpPr>
          <p:cNvPr id="16282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482900D-8947-8C49-9AD7-9B96B6DEAE1A}" type="slidenum">
              <a:rPr lang="en-US" sz="1200">
                <a:solidFill>
                  <a:schemeClr val="tx1"/>
                </a:solidFill>
              </a:rPr>
              <a:pPr eaLnBrk="1" hangingPunct="1"/>
              <a:t>4</a:t>
            </a:fld>
            <a:endParaRPr lang="en-US" sz="1200">
              <a:solidFill>
                <a:schemeClr val="tx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16DD4B8-077C-E049-8B11-7D6A75DAAC00}" type="slidenum">
              <a:rPr lang="en-US" sz="1200">
                <a:solidFill>
                  <a:schemeClr val="tx1"/>
                </a:solidFill>
              </a:rPr>
              <a:pPr eaLnBrk="1" hangingPunct="1"/>
              <a:t>44</a:t>
            </a:fld>
            <a:endParaRPr lang="en-US" sz="1200">
              <a:solidFill>
                <a:schemeClr val="tx1"/>
              </a:solidFill>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rats developed potentially precancerous cell growth in the digestive tract, smaller brains, livers and testicles, partial atrophy of the liver and damaged immune systems.</a:t>
            </a:r>
          </a:p>
          <a:p>
            <a:pPr eaLnBrk="1" hangingPunct="1"/>
            <a:endParaRPr lang="en-US" sz="1400"/>
          </a:p>
          <a:p>
            <a:pPr eaLnBrk="1" hangingPunct="1"/>
            <a:r>
              <a:rPr lang="en-US" sz="1400"/>
              <a:t>[Arpad Pusztai, </a:t>
            </a:r>
            <a:r>
              <a:rPr lang="ja-JP" altLang="en-US" sz="1400"/>
              <a:t>“</a:t>
            </a:r>
            <a:r>
              <a:rPr lang="en-US" altLang="ja-JP" sz="1400"/>
              <a:t>Can science give us the tools for recognizing possible health risks of GM food,</a:t>
            </a:r>
            <a:r>
              <a:rPr lang="ja-JP" altLang="en-US" sz="1400"/>
              <a:t>”</a:t>
            </a:r>
            <a:r>
              <a:rPr lang="en-US" altLang="ja-JP" sz="1400"/>
              <a:t> Nutrition and Health, 2002, Vol 16 Pp 73-84; and Stanley W. B. Ewen and Arpad Pusztai, </a:t>
            </a:r>
            <a:r>
              <a:rPr lang="ja-JP" altLang="en-US" sz="1400"/>
              <a:t>“</a:t>
            </a:r>
            <a:r>
              <a:rPr lang="en-US" altLang="ja-JP" sz="1400"/>
              <a:t>Effect of diets containing genetically modified potatoes expressing Galanthus nivalis lectin on rat small intestine,</a:t>
            </a:r>
            <a:r>
              <a:rPr lang="ja-JP" altLang="en-US" sz="1400"/>
              <a:t>”</a:t>
            </a:r>
            <a:r>
              <a:rPr lang="en-US" altLang="ja-JP" sz="1400"/>
              <a:t> Lancet, 1999 Oct 16; 354 (9187): 1353-4.]</a:t>
            </a:r>
            <a:endParaRPr lang="en-US"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F14E6EC-3970-CA48-8FA3-7ECE7299828F}" type="slidenum">
              <a:rPr lang="en-US" sz="1200">
                <a:solidFill>
                  <a:schemeClr val="tx1"/>
                </a:solidFill>
              </a:rPr>
              <a:pPr eaLnBrk="1" hangingPunct="1"/>
              <a:t>45</a:t>
            </a:fld>
            <a:endParaRPr lang="en-US" sz="1200">
              <a:solidFill>
                <a:schemeClr val="tx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398463" y="4414838"/>
            <a:ext cx="6061075" cy="441801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picture on the left is the stomach wall of a rat who was fed non-GMO potato. On the right is the stomach wall of a rat who was fed the GM-potato.</a:t>
            </a:r>
          </a:p>
          <a:p>
            <a:pPr eaLnBrk="1" hangingPunct="1"/>
            <a:endParaRPr lang="en-US"/>
          </a:p>
          <a:p>
            <a:pPr eaLnBrk="1" hangingPunct="1"/>
            <a:r>
              <a:rPr lang="en-US"/>
              <a:t>With permission from his institute director, Dr. Arpad Pusztai was interviewed on national TV and expressed concerns about GM food safety. He was a hero for about 2 days at his prestigious institute. Then, two phone calls were allegedly placed from the UK Prime Minister</a:t>
            </a:r>
            <a:r>
              <a:rPr lang="ja-JP" altLang="en-US"/>
              <a:t>’</a:t>
            </a:r>
            <a:r>
              <a:rPr lang="en-US" altLang="ja-JP"/>
              <a:t>s office, forwarded through the receptionist, to the director. The next day, Dr. Pusztai was fired from his job after 35 years and silenced with threats of a lawsuit. His 20 member research team was disbanded, and the data was kept hidden. The institute put out a number of statements designed to damage the reputation of Dr. Pusztai and to support GMOs. The safety testing protocols his team was working on were never implemented.</a:t>
            </a:r>
          </a:p>
          <a:p>
            <a:pPr eaLnBrk="1" hangingPunct="1"/>
            <a:endParaRPr lang="en-US"/>
          </a:p>
          <a:p>
            <a:pPr eaLnBrk="1" hangingPunct="1"/>
            <a:r>
              <a:rPr lang="en-US"/>
              <a:t>Eventually he was invited to speak before parliament about his work, which lifted the gag order and allowed him to access his data. The study was eventually published in </a:t>
            </a:r>
            <a:r>
              <a:rPr lang="en-US" i="1"/>
              <a:t>The Lancet</a:t>
            </a:r>
            <a:r>
              <a:rPr lang="en-US"/>
              <a:t>. It is arguably the most in-depth animal feeding study ever published on GM foods. It shows that the process itself might be inherently dangerous. It is noteworthy that the same process used to create Dr. Pusztai</a:t>
            </a:r>
            <a:r>
              <a:rPr lang="ja-JP" altLang="en-US"/>
              <a:t>’</a:t>
            </a:r>
            <a:r>
              <a:rPr lang="en-US" altLang="ja-JP"/>
              <a:t>s potatoes were used to create the GM crops on the market. But we don</a:t>
            </a:r>
            <a:r>
              <a:rPr lang="ja-JP" altLang="en-US"/>
              <a:t>’</a:t>
            </a:r>
            <a:r>
              <a:rPr lang="en-US" altLang="ja-JP"/>
              <a:t>t know if those products cause the same damage in our guts as they do in rats, since no studies have been conducted on the commercialized GM foods that adequately tests for the problems that Dr. Pusztai found. </a:t>
            </a:r>
          </a:p>
          <a:p>
            <a:pPr eaLnBrk="1" hangingPunct="1"/>
            <a:endParaRPr lang="en-US"/>
          </a:p>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F14E6EC-3970-CA48-8FA3-7ECE7299828F}" type="slidenum">
              <a:rPr lang="en-US" sz="1200">
                <a:solidFill>
                  <a:schemeClr val="tx1"/>
                </a:solidFill>
              </a:rPr>
              <a:pPr eaLnBrk="1" hangingPunct="1"/>
              <a:t>46</a:t>
            </a:fld>
            <a:endParaRPr lang="en-US" sz="1200">
              <a:solidFill>
                <a:schemeClr val="tx1"/>
              </a:solidFill>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398463" y="4414838"/>
            <a:ext cx="6061075" cy="441801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picture on the left is the stomach wall of a rat who was fed non-GMO potato. On the right is the stomach wall of a rat who was fed the GM-potato.</a:t>
            </a:r>
          </a:p>
          <a:p>
            <a:pPr eaLnBrk="1" hangingPunct="1"/>
            <a:endParaRPr lang="en-US"/>
          </a:p>
          <a:p>
            <a:pPr eaLnBrk="1" hangingPunct="1"/>
            <a:r>
              <a:rPr lang="en-US"/>
              <a:t>With permission from his institute director, Dr. Arpad Pusztai was interviewed on national TV and expressed concerns about GM food safety. He was a hero for about 2 days at his prestigious institute. Then, two phone calls were allegedly placed from the UK Prime Minister</a:t>
            </a:r>
            <a:r>
              <a:rPr lang="ja-JP" altLang="en-US"/>
              <a:t>’</a:t>
            </a:r>
            <a:r>
              <a:rPr lang="en-US" altLang="ja-JP"/>
              <a:t>s office, forwarded through the receptionist, to the director. The next day, Dr. Pusztai was fired from his job after 35 years and silenced with threats of a lawsuit. His 20 member research team was disbanded, and the data was kept hidden. The institute put out a number of statements designed to damage the reputation of Dr. Pusztai and to support GMOs. The safety testing protocols his team was working on were never implemented.</a:t>
            </a:r>
          </a:p>
          <a:p>
            <a:pPr eaLnBrk="1" hangingPunct="1"/>
            <a:endParaRPr lang="en-US"/>
          </a:p>
          <a:p>
            <a:pPr eaLnBrk="1" hangingPunct="1"/>
            <a:r>
              <a:rPr lang="en-US"/>
              <a:t>Eventually he was invited to speak before parliament about his work, which lifted the gag order and allowed him to access his data. The study was eventually published in </a:t>
            </a:r>
            <a:r>
              <a:rPr lang="en-US" i="1"/>
              <a:t>The Lancet</a:t>
            </a:r>
            <a:r>
              <a:rPr lang="en-US"/>
              <a:t>. It is arguably the most in-depth animal feeding study ever published on GM foods. It shows that the process itself might be inherently dangerous. It is noteworthy that the same process used to create Dr. Pusztai</a:t>
            </a:r>
            <a:r>
              <a:rPr lang="ja-JP" altLang="en-US"/>
              <a:t>’</a:t>
            </a:r>
            <a:r>
              <a:rPr lang="en-US" altLang="ja-JP"/>
              <a:t>s potatoes were used to create the GM crops on the market. But we don</a:t>
            </a:r>
            <a:r>
              <a:rPr lang="ja-JP" altLang="en-US"/>
              <a:t>’</a:t>
            </a:r>
            <a:r>
              <a:rPr lang="en-US" altLang="ja-JP"/>
              <a:t>t know if those products cause the same damage in our guts as they do in rats, since no studies have been conducted on the commercialized GM foods that adequately tests for the problems that Dr. Pusztai found. </a:t>
            </a:r>
          </a:p>
          <a:p>
            <a:pPr eaLnBrk="1" hangingPunct="1"/>
            <a:endParaRPr lang="en-US"/>
          </a:p>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23E899B-7B2E-D042-870C-1A468774110F}" type="slidenum">
              <a:rPr lang="en-US" sz="1200">
                <a:solidFill>
                  <a:srgbClr val="000000"/>
                </a:solidFill>
              </a:rPr>
              <a:pPr eaLnBrk="1" hangingPunct="1"/>
              <a:t>47</a:t>
            </a:fld>
            <a:endParaRPr lang="en-US" sz="120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second cause of problems is the intended protein, produced by the inserted gene, may be harmful.</a:t>
            </a:r>
          </a:p>
          <a:p>
            <a:pPr defTabSz="914400" eaLnBrk="1" hangingPunct="1">
              <a:defRPr/>
            </a:pPr>
            <a:endParaRPr lang="en-US" sz="140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BBEF12B-E03A-F543-BF0C-6FCB52129C18}" type="slidenum">
              <a:rPr lang="en-US" sz="1200">
                <a:solidFill>
                  <a:schemeClr val="tx1"/>
                </a:solidFill>
              </a:rPr>
              <a:pPr eaLnBrk="1" hangingPunct="1"/>
              <a:t>48</a:t>
            </a:fld>
            <a:endParaRPr lang="en-US" sz="1200">
              <a:solidFill>
                <a:schemeClr val="tx1"/>
              </a:solidFill>
            </a:endParaRPr>
          </a:p>
        </p:txBody>
      </p:sp>
      <p:sp>
        <p:nvSpPr>
          <p:cNvPr id="314371"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0613ECBC-2B55-5C4E-AE97-8B7949EAE98E}" type="slidenum">
              <a:rPr lang="en-US" sz="1200">
                <a:solidFill>
                  <a:schemeClr val="tx1"/>
                </a:solidFill>
              </a:rPr>
              <a:pPr algn="r" eaLnBrk="1" hangingPunct="1"/>
              <a:t>48</a:t>
            </a:fld>
            <a:endParaRPr lang="en-US" sz="1200">
              <a:solidFill>
                <a:schemeClr val="tx1"/>
              </a:solidFill>
            </a:endParaRPr>
          </a:p>
        </p:txBody>
      </p:sp>
      <p:sp>
        <p:nvSpPr>
          <p:cNvPr id="113668" name="Rectangle 2"/>
          <p:cNvSpPr>
            <a:spLocks noGrp="1" noRot="1" noChangeAspect="1" noChangeArrowheads="1" noTextEdit="1"/>
          </p:cNvSpPr>
          <p:nvPr>
            <p:ph type="sldImg"/>
          </p:nvPr>
        </p:nvSpPr>
        <p:spPr>
          <a:xfrm>
            <a:off x="1173163" y="696913"/>
            <a:ext cx="4511675" cy="3486150"/>
          </a:xfrm>
          <a:ln/>
        </p:spPr>
      </p:sp>
      <p:sp>
        <p:nvSpPr>
          <p:cNvPr id="11366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There are two primary traits engineered into GM soy, corn, cotton, and canola. They are herbicide tolerance and pesticide production. With herbicide tolerance, the GM crops are inserted with a gene that allows them to survive applications of a particular herbicide. This is a great marketing opportunity for the manufacturers who sell the seeds and the herbicide as a package deal. For example, Monsanto sells Roundup Ready crops, which are engineered to survive applications of the company</a:t>
            </a:r>
            <a:r>
              <a:rPr lang="ja-JP" altLang="en-US" sz="1400"/>
              <a:t>’</a:t>
            </a:r>
            <a:r>
              <a:rPr lang="en-US" altLang="ja-JP" sz="1400"/>
              <a:t>s Roundup herbicide. Buyers even sign a contract with Monsanto saying they will only use Monsanto</a:t>
            </a:r>
            <a:r>
              <a:rPr lang="ja-JP" altLang="en-US" sz="1400"/>
              <a:t>’</a:t>
            </a:r>
            <a:r>
              <a:rPr lang="en-US" altLang="ja-JP" sz="1400"/>
              <a:t>s brand of herbicide with their GM crop.</a:t>
            </a:r>
          </a:p>
          <a:p>
            <a:pPr eaLnBrk="1" hangingPunct="1"/>
            <a:endParaRPr lang="en-US" sz="1400"/>
          </a:p>
          <a:p>
            <a:pPr eaLnBrk="1" hangingPunct="1"/>
            <a:r>
              <a:rPr lang="en-US"/>
              <a:t>The other major trait is pesticide production—in which every cell of the plant produces an insect-killing toxin.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921049B-4724-B14E-83BA-77CAF9CC8B33}" type="slidenum">
              <a:rPr lang="en-US" sz="1200">
                <a:solidFill>
                  <a:schemeClr val="tx1"/>
                </a:solidFill>
              </a:rPr>
              <a:pPr eaLnBrk="1" hangingPunct="1"/>
              <a:t>49</a:t>
            </a:fld>
            <a:endParaRPr lang="en-US" sz="1200">
              <a:solidFill>
                <a:schemeClr val="tx1"/>
              </a:solidFill>
            </a:endParaRPr>
          </a:p>
        </p:txBody>
      </p:sp>
      <p:sp>
        <p:nvSpPr>
          <p:cNvPr id="31539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A500325D-2AF3-DB41-82A5-B3B7F0221430}" type="slidenum">
              <a:rPr lang="en-US" sz="1200">
                <a:solidFill>
                  <a:schemeClr val="tx1"/>
                </a:solidFill>
              </a:rPr>
              <a:pPr algn="r" eaLnBrk="1" hangingPunct="1"/>
              <a:t>49</a:t>
            </a:fld>
            <a:endParaRPr lang="en-US" sz="1200">
              <a:solidFill>
                <a:schemeClr val="tx1"/>
              </a:solidFill>
            </a:endParaRPr>
          </a:p>
        </p:txBody>
      </p:sp>
      <p:sp>
        <p:nvSpPr>
          <p:cNvPr id="114692" name="Rectangle 2"/>
          <p:cNvSpPr>
            <a:spLocks noGrp="1" noRot="1" noChangeAspect="1" noChangeArrowheads="1" noTextEdit="1"/>
          </p:cNvSpPr>
          <p:nvPr>
            <p:ph type="sldImg"/>
          </p:nvPr>
        </p:nvSpPr>
        <p:spPr>
          <a:xfrm>
            <a:off x="1173163" y="696913"/>
            <a:ext cx="4511675" cy="3486150"/>
          </a:xfrm>
          <a:ln/>
        </p:spPr>
      </p:sp>
      <p:sp>
        <p:nvSpPr>
          <p:cNvPr id="114693"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r>
              <a:rPr lang="en-US" sz="1400"/>
              <a:t>Let us take a look at the Bt pesticide. As mentioned, there is a gene from soil bacteria that creates a poison, which kills specific insects. In its natural form, it is used in organic and conventional agriculture and forestry. Scientists take the bacterial gene, make changes so it will work in plants, and the put it into plant DNA. Now every cell of the plant creates the toxin. The reason why it is allowed in our food is because of the assumption that it has a history of safe use. They further assume that the protein is destroyed during digestion and that it wouldn</a:t>
            </a:r>
            <a:r>
              <a:rPr lang="ja-JP" altLang="en-US" sz="1400"/>
              <a:t>’</a:t>
            </a:r>
            <a:r>
              <a:rPr lang="en-US" altLang="ja-JP" sz="1400"/>
              <a:t>t interact with mammals or humans in any case. Mammals and humans do not even have receptor cells so they claim it would just pass right through the system if not digested. </a:t>
            </a:r>
          </a:p>
          <a:p>
            <a:pPr eaLnBrk="1" hangingPunct="1"/>
            <a:endParaRPr lang="en-US" sz="1400"/>
          </a:p>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97795F6-3BEE-234A-BC26-6E5DC2A56AEF}" type="slidenum">
              <a:rPr lang="en-US" sz="1200">
                <a:solidFill>
                  <a:schemeClr val="tx1"/>
                </a:solidFill>
              </a:rPr>
              <a:pPr eaLnBrk="1" hangingPunct="1"/>
              <a:t>50</a:t>
            </a:fld>
            <a:endParaRPr lang="en-US" sz="1200">
              <a:solidFill>
                <a:schemeClr val="tx1"/>
              </a:solidFill>
            </a:endParaRPr>
          </a:p>
        </p:txBody>
      </p:sp>
      <p:sp>
        <p:nvSpPr>
          <p:cNvPr id="31641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724DDA8D-3963-7348-9C80-D0E956B4C008}" type="slidenum">
              <a:rPr lang="en-US" sz="1200">
                <a:solidFill>
                  <a:schemeClr val="tx1"/>
                </a:solidFill>
              </a:rPr>
              <a:pPr algn="r" eaLnBrk="1" hangingPunct="1"/>
              <a:t>50</a:t>
            </a:fld>
            <a:endParaRPr lang="en-US" sz="1200">
              <a:solidFill>
                <a:schemeClr val="tx1"/>
              </a:solidFill>
            </a:endParaRPr>
          </a:p>
        </p:txBody>
      </p:sp>
      <p:sp>
        <p:nvSpPr>
          <p:cNvPr id="115716" name="Rectangle 2"/>
          <p:cNvSpPr>
            <a:spLocks noGrp="1" noRot="1" noChangeAspect="1" noChangeArrowheads="1" noTextEdit="1"/>
          </p:cNvSpPr>
          <p:nvPr>
            <p:ph type="sldImg"/>
          </p:nvPr>
        </p:nvSpPr>
        <p:spPr>
          <a:xfrm>
            <a:off x="1173163" y="696913"/>
            <a:ext cx="4511675" cy="3486150"/>
          </a:xfrm>
          <a:ln/>
        </p:spPr>
      </p:sp>
      <p:sp>
        <p:nvSpPr>
          <p:cNvPr id="115717"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40" tIns="45720" rIns="91440" bIns="45720"/>
          <a:lstStyle/>
          <a:p>
            <a:pPr eaLnBrk="1" hangingPunct="1">
              <a:lnSpc>
                <a:spcPct val="80000"/>
              </a:lnSpc>
            </a:pPr>
            <a:r>
              <a:rPr lang="en-US" sz="1000"/>
              <a:t>It turns out that these assumptions are not true. In reality people do react to Bt spray. In fact, the label on the Bt spray bottle warns people not to consume it. Several studies show reactions among farmers, including antibody responses to Bt in the blood. More importantly, when they did an aerial BT spray for Gypsy Moth infestation in the Pacific Northwest, about 500 people reported allergic type reactions and some had to be hospitalized. </a:t>
            </a:r>
          </a:p>
          <a:p>
            <a:pPr eaLnBrk="1" hangingPunct="1">
              <a:lnSpc>
                <a:spcPct val="80000"/>
              </a:lnSpc>
            </a:pPr>
            <a:r>
              <a:rPr lang="en-US" sz="1000"/>
              <a:t>Bt toxin also survives digestion. When fed to mice, the lower part of their small intestines suffered tissue damage. There were fragments of cells, damaged cells, and potentially pre cancerous growth. Further, mice developed an immune response as if they had been fed Cholera toxin. They also develop an adjuvant response. This means they are sensitized to other compounds that they never reacted to before, as in the case of the condition called multiple chemical sensitivity. </a:t>
            </a:r>
          </a:p>
          <a:p>
            <a:pPr eaLnBrk="1" hangingPunct="1">
              <a:lnSpc>
                <a:spcPct val="80000"/>
              </a:lnSpc>
            </a:pPr>
            <a:endParaRPr lang="en-US" sz="1000"/>
          </a:p>
          <a:p>
            <a:pPr eaLnBrk="1" hangingPunct="1">
              <a:lnSpc>
                <a:spcPct val="80000"/>
              </a:lnSpc>
            </a:pPr>
            <a:r>
              <a:rPr lang="en-US" sz="1000"/>
              <a:t>[See for example: Washington State Department of Health, </a:t>
            </a:r>
            <a:r>
              <a:rPr lang="ja-JP" altLang="en-US" sz="1000"/>
              <a:t>“</a:t>
            </a:r>
            <a:r>
              <a:rPr lang="en-US" altLang="ja-JP" sz="1000"/>
              <a:t>Report of health surveillance activities: Asian gypsy moth control program,</a:t>
            </a:r>
            <a:r>
              <a:rPr lang="ja-JP" altLang="en-US" sz="1000"/>
              <a:t>”</a:t>
            </a:r>
            <a:r>
              <a:rPr lang="en-US" altLang="ja-JP" sz="1000"/>
              <a:t>  (Olympia, WA: Washington State Dept. of Health, 1993); M. Green, et al., </a:t>
            </a:r>
            <a:r>
              <a:rPr lang="ja-JP" altLang="en-US" sz="1000"/>
              <a:t>“</a:t>
            </a:r>
            <a:r>
              <a:rPr lang="en-US" altLang="ja-JP" sz="1000"/>
              <a:t>Public health implications of the microbial pesticide Bacillus thuringiensis: An epidemiological study, Oregon, 1985-86,</a:t>
            </a:r>
            <a:r>
              <a:rPr lang="ja-JP" altLang="en-US" sz="1000"/>
              <a:t>”</a:t>
            </a:r>
            <a:r>
              <a:rPr lang="en-US" altLang="ja-JP" sz="1000"/>
              <a:t> Amer. J. Public Health 80, no. 7(1990): 848–852;  M.A. Noble, P.D. Riben, and G. J. Cook, Microbiological and epidemiological surveillance program to monitor the health effects of Foray 48B BTK spray</a:t>
            </a:r>
            <a:r>
              <a:rPr lang="ja-JP" altLang="en-US" sz="1000"/>
              <a:t>”</a:t>
            </a:r>
            <a:r>
              <a:rPr lang="en-US" altLang="ja-JP" sz="1000"/>
              <a:t> (Vancouver, B.C.: Ministry of Forests, Province of British Columbia, Sep. 30, 1992); I.L. Bernstein et al, </a:t>
            </a:r>
            <a:r>
              <a:rPr lang="ja-JP" altLang="en-US" sz="1000"/>
              <a:t>“</a:t>
            </a:r>
            <a:r>
              <a:rPr lang="en-US" altLang="ja-JP" sz="1000"/>
              <a:t>Immune responses in farm workers after exposure to Bacillus thuringiensis pesticides,</a:t>
            </a:r>
            <a:r>
              <a:rPr lang="ja-JP" altLang="en-US" sz="1000"/>
              <a:t>”</a:t>
            </a:r>
            <a:r>
              <a:rPr lang="en-US" altLang="ja-JP" sz="1000"/>
              <a:t> Environmental Health Perspectives 107, no. 7(1999): 575–582; Nagui  H.  Fares,  Adel  K.  El‐Sayed,  </a:t>
            </a:r>
            <a:r>
              <a:rPr lang="ja-JP" altLang="en-US" sz="1000"/>
              <a:t>“</a:t>
            </a:r>
            <a:r>
              <a:rPr lang="en-US" altLang="ja-JP" sz="1000"/>
              <a:t>Fine  Structural  Changes  in  the  Ileum  of  Mice  Fed  on  En-dotoxin  Treated  Potatoes  and  Transgenic  Potatoes,</a:t>
            </a:r>
            <a:r>
              <a:rPr lang="ja-JP" altLang="en-US" sz="1000"/>
              <a:t>”</a:t>
            </a:r>
            <a:r>
              <a:rPr lang="en-US" altLang="ja-JP" sz="1000"/>
              <a:t>  </a:t>
            </a:r>
            <a:r>
              <a:rPr lang="en-US" altLang="ja-JP" sz="1000" i="1"/>
              <a:t>Natural  Toxins  </a:t>
            </a:r>
            <a:r>
              <a:rPr lang="en-US" altLang="ja-JP" sz="1000"/>
              <a:t>6,  no.  6  (1998):  219–233; Vazquez et al, </a:t>
            </a:r>
            <a:r>
              <a:rPr lang="ja-JP" altLang="en-US" sz="1000"/>
              <a:t>“</a:t>
            </a:r>
            <a:r>
              <a:rPr lang="en-US" altLang="ja-JP" sz="1000"/>
              <a:t>Intragastric and intraperitoneal administration of Cry1Ac protoxin from Bacillus thuringiensis induces systemic and mucosal antibody responses in mice,</a:t>
            </a:r>
            <a:r>
              <a:rPr lang="ja-JP" altLang="en-US" sz="1000"/>
              <a:t>”</a:t>
            </a:r>
            <a:r>
              <a:rPr lang="en-US" altLang="ja-JP" sz="1000"/>
              <a:t> 1897–1912; Vazquez et al, </a:t>
            </a:r>
            <a:r>
              <a:rPr lang="ja-JP" altLang="en-US" sz="1000"/>
              <a:t>“</a:t>
            </a:r>
            <a:r>
              <a:rPr lang="en-US" altLang="ja-JP" sz="1000"/>
              <a:t>Characterization of the mucosal and systemic immune response induced by Cry1Ac protein from Bacillus thuringiensis HD 73 in mice,</a:t>
            </a:r>
            <a:r>
              <a:rPr lang="ja-JP" altLang="en-US" sz="1000"/>
              <a:t>”</a:t>
            </a:r>
            <a:r>
              <a:rPr lang="en-US" altLang="ja-JP" sz="1000"/>
              <a:t> Brazilian Journal of Medical and Biological Research 33 (2000): 147–155; and Vazquez et al, </a:t>
            </a:r>
            <a:r>
              <a:rPr lang="ja-JP" altLang="en-US" sz="1000"/>
              <a:t>“</a:t>
            </a:r>
            <a:r>
              <a:rPr lang="en-US" altLang="ja-JP" sz="1000"/>
              <a:t>Bacillus thuringiensis Cry1Ac protoxin is a potent systemic and mucosal adjuvant,</a:t>
            </a:r>
            <a:r>
              <a:rPr lang="ja-JP" altLang="en-US" sz="1000"/>
              <a:t>”</a:t>
            </a:r>
            <a:r>
              <a:rPr lang="en-US" altLang="ja-JP" sz="1000"/>
              <a:t> Scandanavian Journal of Immunology 49 (1999): 578–584. See also Vazquez-Padron et al., 147 (2000b).]</a:t>
            </a:r>
          </a:p>
          <a:p>
            <a:pPr eaLnBrk="1" hangingPunct="1">
              <a:lnSpc>
                <a:spcPct val="80000"/>
              </a:lnSpc>
            </a:pPr>
            <a:endParaRPr lang="en-US"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947DE41-CBF2-0F47-B0FF-25AA7064EA47}" type="slidenum">
              <a:rPr lang="en-US" sz="1200">
                <a:solidFill>
                  <a:schemeClr val="tx1"/>
                </a:solidFill>
              </a:rPr>
              <a:pPr eaLnBrk="1" hangingPunct="1"/>
              <a:t>51</a:t>
            </a:fld>
            <a:endParaRPr lang="en-US" sz="1200">
              <a:solidFill>
                <a:schemeClr val="tx1"/>
              </a:solidFill>
            </a:endParaRPr>
          </a:p>
        </p:txBody>
      </p:sp>
      <p:sp>
        <p:nvSpPr>
          <p:cNvPr id="116739" name="Rectangle 2"/>
          <p:cNvSpPr>
            <a:spLocks noGrp="1" noRot="1" noChangeAspect="1" noChangeArrowheads="1" noTextEdit="1"/>
          </p:cNvSpPr>
          <p:nvPr>
            <p:ph type="sldImg"/>
          </p:nvPr>
        </p:nvSpPr>
        <p:spPr>
          <a:xfrm>
            <a:off x="1173163" y="696913"/>
            <a:ext cx="4511675" cy="3486150"/>
          </a:xfrm>
          <a:ln/>
        </p:spPr>
      </p:sp>
      <p:sp>
        <p:nvSpPr>
          <p:cNvPr id="11674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Environmental Protection Agency is in charge of the pesticide producing plants. But they only regulate the pesticide portion of the plant, which includes the Bt-toxin in corn and cotton plants. The EPA</a:t>
            </a:r>
            <a:r>
              <a:rPr lang="ja-JP" altLang="en-US"/>
              <a:t>’</a:t>
            </a:r>
            <a:r>
              <a:rPr lang="en-US" altLang="ja-JP"/>
              <a:t>s own Scientific Advisory Panel suggested that Bt-toxin may be allergenic. But the EPA has not changed their regulations or assumptions.</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In a study by Monsanto made public because of a lawsuit, rats fed Bt corn developed signs of liver and kidney toxicity. These included kidney inflammation and kidney lesions, and decreased kidney weight. The latter symptom is typically related to blood pressure problems. They also developed increased basophiles which are related to allergies. Increased lymphocytes or white blood cells which are part of the immune system indicating a reaction to infection or possibly disease. A 10% increase in blood sugar, and decreased immature red blood cells by 50%. This might indicate anemia. Two other rat studies by Monsanto also showed signs of toxicity as well. One was a Bt corn, and the other Roundup Ready.</a:t>
            </a:r>
          </a:p>
          <a:p>
            <a:pPr eaLnBrk="1" hangingPunct="1"/>
            <a:endParaRPr lang="en-US"/>
          </a:p>
        </p:txBody>
      </p:sp>
      <p:sp>
        <p:nvSpPr>
          <p:cNvPr id="1187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A0099C2-19D3-C14A-81DF-472185836AD6}" type="slidenum">
              <a:rPr lang="en-US" sz="1200">
                <a:solidFill>
                  <a:srgbClr val="1F497D"/>
                </a:solidFill>
              </a:rPr>
              <a:pPr eaLnBrk="1" hangingPunct="1"/>
              <a:t>52</a:t>
            </a:fld>
            <a:endParaRPr lang="en-US" sz="1200">
              <a:solidFill>
                <a:srgbClr val="1F497D"/>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A61567A-8880-FC4F-BE5D-F7EA845E3860}" type="slidenum">
              <a:rPr lang="en-US" sz="1200">
                <a:solidFill>
                  <a:srgbClr val="000000"/>
                </a:solidFill>
              </a:rPr>
              <a:pPr eaLnBrk="1" hangingPunct="1"/>
              <a:t>53</a:t>
            </a:fld>
            <a:endParaRPr lang="en-US" sz="1200">
              <a:solidFill>
                <a:srgbClr val="000000"/>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In India, hundreds of laborers picking cotton and working in cotton ginning factories developed allergic reactions when handling the BT cotton. This didn</a:t>
            </a:r>
            <a:r>
              <a:rPr lang="ja-JP" altLang="en-US" sz="1400"/>
              <a:t>’</a:t>
            </a:r>
            <a:r>
              <a:rPr lang="en-US" altLang="ja-JP" sz="1400"/>
              <a:t>t happen with the non-Bt varieties. There are many laborers who don</a:t>
            </a:r>
            <a:r>
              <a:rPr lang="ja-JP" altLang="en-US" sz="1400"/>
              <a:t>’</a:t>
            </a:r>
            <a:r>
              <a:rPr lang="en-US" altLang="ja-JP" sz="1400"/>
              <a:t>t go to work unless they</a:t>
            </a:r>
            <a:r>
              <a:rPr lang="ja-JP" altLang="en-US" sz="1400"/>
              <a:t>’</a:t>
            </a:r>
            <a:r>
              <a:rPr lang="en-US" altLang="ja-JP" sz="1400"/>
              <a:t>ve first taken an antihistamine. </a:t>
            </a:r>
          </a:p>
          <a:p>
            <a:pPr eaLnBrk="1" hangingPunct="1"/>
            <a:endParaRPr lang="en-US" sz="1400"/>
          </a:p>
          <a:p>
            <a:pPr eaLnBrk="1" hangingPunct="1"/>
            <a:r>
              <a:rPr lang="en-US" sz="1400"/>
              <a:t>[Ashish Gupta et. al., </a:t>
            </a:r>
            <a:r>
              <a:rPr lang="ja-JP" altLang="en-US" sz="1400"/>
              <a:t>“</a:t>
            </a:r>
            <a:r>
              <a:rPr lang="en-US" altLang="ja-JP" sz="1400"/>
              <a:t>Impact of </a:t>
            </a:r>
            <a:r>
              <a:rPr lang="en-US" altLang="ja-JP" sz="1400" i="1"/>
              <a:t>Bt </a:t>
            </a:r>
            <a:r>
              <a:rPr lang="en-US" altLang="ja-JP" sz="1400"/>
              <a:t>Cotton on Farmers</a:t>
            </a:r>
            <a:r>
              <a:rPr lang="ja-JP" altLang="en-US" sz="1400"/>
              <a:t>’</a:t>
            </a:r>
            <a:r>
              <a:rPr lang="en-US" altLang="ja-JP" sz="1400"/>
              <a:t> Health (in Barwani and Dhar District of Madhya Pradesh),</a:t>
            </a:r>
            <a:r>
              <a:rPr lang="ja-JP" altLang="en-US" sz="1400"/>
              <a:t>”</a:t>
            </a:r>
            <a:r>
              <a:rPr lang="en-US" altLang="ja-JP" sz="1400"/>
              <a:t> </a:t>
            </a:r>
            <a:r>
              <a:rPr lang="en-US" altLang="ja-JP" sz="1400" i="1"/>
              <a:t>Investigation Report</a:t>
            </a:r>
            <a:r>
              <a:rPr lang="en-US" altLang="ja-JP" sz="1400"/>
              <a:t>, Oct–Dec 2005; plus numerous press reports]</a:t>
            </a:r>
            <a:endParaRPr lang="en-US"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785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t>From the March 2013 AARP Bulletin: USA health.</a:t>
            </a:r>
          </a:p>
          <a:p>
            <a:r>
              <a:rPr lang="en-US"/>
              <a:t>Study over a period of 30 years back to about 1980 or so. </a:t>
            </a:r>
          </a:p>
          <a:p>
            <a:r>
              <a:rPr lang="en-US"/>
              <a:t>American male life expectancy is last among 17 industrialized nations</a:t>
            </a:r>
          </a:p>
          <a:p>
            <a:r>
              <a:rPr lang="en-US"/>
              <a:t>American female life expectancy is 16</a:t>
            </a:r>
            <a:r>
              <a:rPr lang="en-US" baseline="30000"/>
              <a:t>th</a:t>
            </a:r>
            <a:r>
              <a:rPr lang="en-US"/>
              <a:t> of 17.</a:t>
            </a:r>
          </a:p>
          <a:p>
            <a:r>
              <a:rPr lang="en-US"/>
              <a:t>Gap continues widen.</a:t>
            </a:r>
          </a:p>
          <a:p>
            <a:r>
              <a:rPr lang="en-US"/>
              <a:t>Correlation with introduction of GM crops????</a:t>
            </a:r>
          </a:p>
        </p:txBody>
      </p:sp>
      <p:sp>
        <p:nvSpPr>
          <p:cNvPr id="27853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DE73983-A145-384D-A25D-2BB8E6601C73}" type="slidenum">
              <a:rPr lang="en-US" sz="1200">
                <a:solidFill>
                  <a:schemeClr val="tx1"/>
                </a:solidFill>
              </a:rPr>
              <a:pPr eaLnBrk="1" hangingPunct="1"/>
              <a:t>6</a:t>
            </a:fld>
            <a:endParaRPr lang="en-US" sz="1200">
              <a:solidFill>
                <a:schemeClr val="tx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7E719B8-F58F-CF48-A101-D44D69582160}" type="slidenum">
              <a:rPr lang="en-US" sz="1200">
                <a:solidFill>
                  <a:srgbClr val="000000"/>
                </a:solidFill>
              </a:rPr>
              <a:pPr eaLnBrk="1" hangingPunct="1"/>
              <a:t>54</a:t>
            </a:fld>
            <a:endParaRPr lang="en-US" sz="1200">
              <a:solidFill>
                <a:srgbClr val="000000"/>
              </a:solidFill>
            </a:endParaRPr>
          </a:p>
        </p:txBody>
      </p:sp>
      <p:sp>
        <p:nvSpPr>
          <p:cNvPr id="305155" name="Rectangle 2"/>
          <p:cNvSpPr>
            <a:spLocks noGrp="1" noRot="1" noChangeAspect="1" noChangeArrowheads="1" noTextEdit="1"/>
          </p:cNvSpPr>
          <p:nvPr>
            <p:ph type="sldImg"/>
          </p:nvPr>
        </p:nvSpPr>
        <p:spPr>
          <a:xfrm>
            <a:off x="1173163" y="696913"/>
            <a:ext cx="4511675" cy="3486150"/>
          </a:xfrm>
          <a:ln/>
        </p:spPr>
      </p:sp>
      <p:sp>
        <p:nvSpPr>
          <p:cNvPr id="320516"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Alternate slide</a:t>
            </a:r>
          </a:p>
          <a:p>
            <a:pPr eaLnBrk="1" hangingPunct="1"/>
            <a:r>
              <a:rPr lang="en-US" b="1">
                <a:solidFill>
                  <a:srgbClr val="FF0000"/>
                </a:solidFill>
                <a:latin typeface="Tahoma" charset="0"/>
              </a:rPr>
              <a:t>The Sunday Indian reported that according to Hospital records:</a:t>
            </a:r>
            <a:r>
              <a:rPr lang="en-US" b="1">
                <a:latin typeface="Tahoma" charset="0"/>
              </a:rPr>
              <a:t> </a:t>
            </a:r>
            <a:r>
              <a:rPr lang="ja-JP" altLang="en-US" b="1">
                <a:latin typeface="Tahoma" charset="0"/>
              </a:rPr>
              <a:t>“</a:t>
            </a:r>
            <a:r>
              <a:rPr lang="en-US" b="1">
                <a:latin typeface="Tahoma" charset="0"/>
              </a:rPr>
              <a:t>Victims of itching have increased massively this year . . . related to BT cotton farming.</a:t>
            </a:r>
            <a:r>
              <a:rPr lang="ja-JP" altLang="en-US" b="1">
                <a:latin typeface="Tahoma" charset="0"/>
              </a:rPr>
              <a:t>”</a:t>
            </a:r>
            <a:r>
              <a:rPr lang="en-US" b="1">
                <a:latin typeface="Tahoma" charset="0"/>
              </a:rPr>
              <a:t> </a:t>
            </a:r>
          </a:p>
          <a:p>
            <a:pPr eaLnBrk="1" hangingPunct="1"/>
            <a:r>
              <a:rPr lang="en-US" b="1">
                <a:solidFill>
                  <a:srgbClr val="FF0000"/>
                </a:solidFill>
                <a:latin typeface="Tahoma" charset="0"/>
              </a:rPr>
              <a:t>A Pharmacy manager said:</a:t>
            </a:r>
            <a:r>
              <a:rPr lang="en-US" b="1">
                <a:latin typeface="Tahoma" charset="0"/>
              </a:rPr>
              <a:t> </a:t>
            </a:r>
            <a:r>
              <a:rPr lang="ja-JP" altLang="en-US" b="1">
                <a:latin typeface="Tahoma" charset="0"/>
              </a:rPr>
              <a:t>“</a:t>
            </a:r>
            <a:r>
              <a:rPr lang="en-US" b="1">
                <a:latin typeface="Tahoma" charset="0"/>
              </a:rPr>
              <a:t>Almost every cotton worker from this village suffers from itching.</a:t>
            </a:r>
            <a:r>
              <a:rPr lang="ja-JP" altLang="en-US" b="1">
                <a:latin typeface="Tahoma" charset="0"/>
              </a:rPr>
              <a:t>”</a:t>
            </a:r>
            <a:endParaRPr lang="en-US" b="1">
              <a:latin typeface="Tahoma" charset="0"/>
            </a:endParaRPr>
          </a:p>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06845A3-5E97-634F-99CB-72E99E4E45C3}" type="slidenum">
              <a:rPr lang="en-US" sz="1200">
                <a:solidFill>
                  <a:schemeClr val="tx1"/>
                </a:solidFill>
              </a:rPr>
              <a:pPr eaLnBrk="1" hangingPunct="1"/>
              <a:t>55</a:t>
            </a:fld>
            <a:endParaRPr lang="en-US" sz="1200">
              <a:solidFill>
                <a:schemeClr val="tx1"/>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After the Bt cotton is harvested, shepherds take their flocks into the area to graze on the Bt plants. Within 5 to 7 days, one out of four sheep died. Thousands died in total. Medical investigators found black patches in the intestine, liver, and bile ducts. The shepherds reported that there was nasal discharge, sense of dullness, depression, diarrhea, and coughing among the sheep. Animals continue to die in subsequent years after grazing in Bt cotton fields. Some regions also report allergic type itching reactions among livestock.</a:t>
            </a:r>
          </a:p>
          <a:p>
            <a:pPr eaLnBrk="1" hangingPunct="1"/>
            <a:endParaRPr lang="en-US" sz="1400"/>
          </a:p>
          <a:p>
            <a:pPr eaLnBrk="1" hangingPunct="1"/>
            <a:r>
              <a:rPr lang="en-US" sz="1400"/>
              <a:t>[</a:t>
            </a:r>
            <a:r>
              <a:rPr lang="ja-JP" altLang="en-US" sz="1400"/>
              <a:t>“</a:t>
            </a:r>
            <a:r>
              <a:rPr lang="en-US" altLang="ja-JP" sz="1400"/>
              <a:t>Mortality in Sheep Flocks after Grazing on </a:t>
            </a:r>
            <a:r>
              <a:rPr lang="en-US" altLang="ja-JP" sz="1400" i="1"/>
              <a:t>Bt </a:t>
            </a:r>
            <a:r>
              <a:rPr lang="en-US" altLang="ja-JP" sz="1400"/>
              <a:t>Cotton Fields—Warangal District, Andhra Pradesh</a:t>
            </a:r>
            <a:r>
              <a:rPr lang="ja-JP" altLang="en-US" sz="1400"/>
              <a:t>”</a:t>
            </a:r>
            <a:r>
              <a:rPr lang="en-US" altLang="ja-JP" sz="1400"/>
              <a:t> </a:t>
            </a:r>
            <a:r>
              <a:rPr lang="en-US" altLang="ja-JP" sz="1400" i="1"/>
              <a:t>Report of the Preliminary Assessment, </a:t>
            </a:r>
            <a:r>
              <a:rPr lang="en-US" altLang="ja-JP" sz="1400"/>
              <a:t>April 2006, http://www.gmwatch.org/archive2.asp?arcid=6494]</a:t>
            </a:r>
            <a:endParaRPr lang="en-US"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46A3594-DDAC-5346-9C21-ACC280D0B6E9}" type="slidenum">
              <a:rPr lang="en-US" sz="1200">
                <a:solidFill>
                  <a:srgbClr val="000000"/>
                </a:solidFill>
              </a:rPr>
              <a:pPr eaLnBrk="1" hangingPunct="1"/>
              <a:t>56</a:t>
            </a:fld>
            <a:endParaRPr lang="en-US" sz="1200">
              <a:solidFill>
                <a:srgbClr val="000000"/>
              </a:solidFill>
            </a:endParaRPr>
          </a:p>
        </p:txBody>
      </p:sp>
      <p:sp>
        <p:nvSpPr>
          <p:cNvPr id="31641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BA86E29-CF1C-9B40-84A2-21FDF622C198}" type="slidenum">
              <a:rPr lang="en-US" sz="1200">
                <a:solidFill>
                  <a:srgbClr val="000000"/>
                </a:solidFill>
              </a:rPr>
              <a:pPr algn="r" eaLnBrk="1" hangingPunct="1"/>
              <a:t>56</a:t>
            </a:fld>
            <a:endParaRPr lang="en-US" sz="1200">
              <a:solidFill>
                <a:srgbClr val="000000"/>
              </a:solidFill>
            </a:endParaRPr>
          </a:p>
        </p:txBody>
      </p:sp>
      <p:sp>
        <p:nvSpPr>
          <p:cNvPr id="316420" name="Rectangle 2"/>
          <p:cNvSpPr>
            <a:spLocks noGrp="1" noRot="1" noChangeAspect="1" noChangeArrowheads="1" noTextEdit="1"/>
          </p:cNvSpPr>
          <p:nvPr>
            <p:ph type="sldImg"/>
          </p:nvPr>
        </p:nvSpPr>
        <p:spPr>
          <a:xfrm>
            <a:off x="1173163" y="696913"/>
            <a:ext cx="4511675" cy="3486150"/>
          </a:xfrm>
          <a:ln/>
        </p:spPr>
      </p:sp>
      <p:sp>
        <p:nvSpPr>
          <p:cNvPr id="322565"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40" tIns="45720" rIns="91440" bIns="45720"/>
          <a:lstStyle/>
          <a:p>
            <a:pPr eaLnBrk="1" hangingPunct="1"/>
            <a:r>
              <a:rPr lang="en-US"/>
              <a:t>There was also undigested food in the rumen (the first part of the animals digestive system). Sheep that grazed on Bt cotton plants also had shriveled intestines, suggesting that the plants never got past the rumen as well. Perhaps Bt toxin kills or interferes with the bacteria in the rumen that normally breaks down the plant matter.</a:t>
            </a:r>
          </a:p>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1D0E7F4-ABD1-7E48-A37D-977C4361DBB0}" type="slidenum">
              <a:rPr lang="en-US" sz="1200">
                <a:solidFill>
                  <a:schemeClr val="tx1"/>
                </a:solidFill>
              </a:rPr>
              <a:pPr eaLnBrk="1" hangingPunct="1"/>
              <a:t>57</a:t>
            </a:fld>
            <a:endParaRPr lang="en-US" sz="1200">
              <a:solidFill>
                <a:schemeClr val="tx1"/>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government of Andhra Pradesh in India is now warning farmers not to allow their animals to graze on Bt cotton fields.</a:t>
            </a:r>
          </a:p>
          <a:p>
            <a:pPr defTabSz="914400" eaLnBrk="1" hangingPunct="1">
              <a:defRPr/>
            </a:pPr>
            <a:endParaRPr lang="en-US" sz="140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23ADCCF-5B93-F84A-B528-D72A12B182E6}" type="slidenum">
              <a:rPr lang="en-US" sz="1200">
                <a:solidFill>
                  <a:srgbClr val="000000"/>
                </a:solidFill>
              </a:rPr>
              <a:pPr eaLnBrk="1" hangingPunct="1"/>
              <a:t>59</a:t>
            </a:fld>
            <a:endParaRPr lang="en-US" sz="1200">
              <a:solidFill>
                <a:srgbClr val="000000"/>
              </a:solidFill>
            </a:endParaRPr>
          </a:p>
        </p:txBody>
      </p:sp>
      <p:sp>
        <p:nvSpPr>
          <p:cNvPr id="320515"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A German farmer says that a variety of Bt corn caused 12 of his cows to die, and others to fall sick. The corn producer, Syngenta, reimbursed the farmer for part of his losses but did not admit fault.</a:t>
            </a:r>
          </a:p>
          <a:p>
            <a:pPr eaLnBrk="1" hangingPunct="1"/>
            <a:endParaRPr lang="en-US" sz="1400"/>
          </a:p>
          <a:p>
            <a:pPr eaLnBrk="1" hangingPunct="1"/>
            <a:r>
              <a:rPr lang="en-US" sz="1400"/>
              <a:t>[Henning Strodthoff and Christoph Then, </a:t>
            </a:r>
            <a:r>
              <a:rPr lang="ja-JP" altLang="en-US" sz="1400"/>
              <a:t>“</a:t>
            </a:r>
            <a:r>
              <a:rPr lang="en-US" sz="1400"/>
              <a:t>Is GM maize responsible for deaths of cows in Hesse?,</a:t>
            </a:r>
            <a:r>
              <a:rPr lang="ja-JP" altLang="en-US" sz="1400"/>
              <a:t>”</a:t>
            </a:r>
            <a:r>
              <a:rPr lang="en-US" sz="1400"/>
              <a:t> Greenpeace Report, Greenpeace e.V. 22745 Hamburg. December 2003; and Mae-Wan Ho and Sam Burcher, </a:t>
            </a:r>
            <a:r>
              <a:rPr lang="ja-JP" altLang="en-US" sz="1400"/>
              <a:t>“</a:t>
            </a:r>
            <a:r>
              <a:rPr lang="en-US" sz="1400"/>
              <a:t>Cows Ate GM Maize &amp; Died,</a:t>
            </a:r>
            <a:r>
              <a:rPr lang="ja-JP" altLang="en-US" sz="1400"/>
              <a:t>”</a:t>
            </a:r>
            <a:r>
              <a:rPr lang="en-US" sz="1400"/>
              <a:t> ISIS Press Release, January 13, 2004, http://www.isis.org.uk/CAGMMAD.php]</a:t>
            </a:r>
          </a:p>
          <a:p>
            <a:pPr eaLnBrk="1" hangingPunct="1"/>
            <a:endParaRPr lang="en-US"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315D04E-222A-F248-9BB9-169471141F75}" type="slidenum">
              <a:rPr lang="en-US" sz="1200">
                <a:solidFill>
                  <a:srgbClr val="000000"/>
                </a:solidFill>
              </a:rPr>
              <a:pPr eaLnBrk="1" hangingPunct="1"/>
              <a:t>60</a:t>
            </a:fld>
            <a:endParaRPr lang="en-US" sz="1200">
              <a:solidFill>
                <a:srgbClr val="000000"/>
              </a:solidFill>
            </a:endParaRPr>
          </a:p>
        </p:txBody>
      </p:sp>
      <p:sp>
        <p:nvSpPr>
          <p:cNvPr id="321539"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About 25 farmers in the Midwest claim that their pigs and cows became sterile when they were feeding them certain varieties of BT corn. Some pigs developed false pregnancies and gave birth to bags of water. On one farm, the corn that apparently caused the pigs to become sterile was later fed to the cows, and they too became sterile. The reports of animal sterility were not followed up with tests by authorities, just denial that the problem was feed related.</a:t>
            </a:r>
          </a:p>
          <a:p>
            <a:pPr eaLnBrk="1" hangingPunct="1"/>
            <a:endParaRPr lang="en-US" sz="1400"/>
          </a:p>
          <a:p>
            <a:pPr eaLnBrk="1" hangingPunct="1"/>
            <a:r>
              <a:rPr lang="en-US" sz="1400"/>
              <a:t>[Numerous news reports and first hand accounts]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926E2FC-9403-A94B-94E9-0344B62B8EE7}" type="slidenum">
              <a:rPr lang="en-US" sz="1200">
                <a:solidFill>
                  <a:srgbClr val="000000"/>
                </a:solidFill>
              </a:rPr>
              <a:pPr eaLnBrk="1" hangingPunct="1"/>
              <a:t>61</a:t>
            </a:fld>
            <a:endParaRPr lang="en-US" sz="1200">
              <a:solidFill>
                <a:srgbClr val="000000"/>
              </a:solidFill>
            </a:endParaRPr>
          </a:p>
        </p:txBody>
      </p:sp>
      <p:sp>
        <p:nvSpPr>
          <p:cNvPr id="322563"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xfrm>
            <a:off x="428625" y="4414838"/>
            <a:ext cx="5888038"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In the Philippines, villagers living adjacent to a Bt corn field developed serious health problems while the corn was pollinating. Over days, symptoms spread from those closest to the field to those further away. </a:t>
            </a:r>
          </a:p>
          <a:p>
            <a:pPr eaLnBrk="1" hangingPunct="1"/>
            <a:endParaRPr lang="en-US"/>
          </a:p>
          <a:p>
            <a:pPr eaLnBrk="1" hangingPunct="1"/>
            <a:r>
              <a:rPr lang="en-US"/>
              <a:t>[</a:t>
            </a:r>
            <a:r>
              <a:rPr lang="ja-JP" altLang="en-US"/>
              <a:t>“</a:t>
            </a:r>
            <a:r>
              <a:rPr lang="en-US"/>
              <a:t>Study Result Not Final, Proof Bt Corn Harmful to Farmers,</a:t>
            </a:r>
            <a:r>
              <a:rPr lang="ja-JP" altLang="en-US"/>
              <a:t>”</a:t>
            </a:r>
            <a:r>
              <a:rPr lang="en-US"/>
              <a:t> BusinessWorld, 02 Mar 2004; </a:t>
            </a:r>
            <a:r>
              <a:rPr lang="ja-JP" altLang="en-US"/>
              <a:t>“</a:t>
            </a:r>
            <a:r>
              <a:rPr lang="en-US"/>
              <a:t>Genetically Modified Crops and Illness Linked,</a:t>
            </a:r>
            <a:r>
              <a:rPr lang="ja-JP" altLang="en-US"/>
              <a:t>”</a:t>
            </a:r>
            <a:r>
              <a:rPr lang="en-US"/>
              <a:t> Manila Bulletin, 04 Mar 2004; Mae-Wan Ho, </a:t>
            </a:r>
            <a:r>
              <a:rPr lang="ja-JP" altLang="en-US"/>
              <a:t>“</a:t>
            </a:r>
            <a:r>
              <a:rPr lang="en-US"/>
              <a:t>GM Ban Long Overdue, Dozens Ill &amp; Five Deaths in the Philippines,</a:t>
            </a:r>
            <a:r>
              <a:rPr lang="ja-JP" altLang="en-US"/>
              <a:t>”</a:t>
            </a:r>
            <a:r>
              <a:rPr lang="en-US"/>
              <a:t> ISIS Press Release, June 2, 2006; Allen V. Estabillo, </a:t>
            </a:r>
            <a:r>
              <a:rPr lang="ja-JP" altLang="en-US"/>
              <a:t>“</a:t>
            </a:r>
            <a:r>
              <a:rPr lang="en-US"/>
              <a:t>Farmer</a:t>
            </a:r>
            <a:r>
              <a:rPr lang="ja-JP" altLang="en-US"/>
              <a:t>’</a:t>
            </a:r>
            <a:r>
              <a:rPr lang="en-US"/>
              <a:t>s Group Urges Ban on Planting Bt Corn; Says It Could Be Cause of Illnesses,</a:t>
            </a:r>
            <a:r>
              <a:rPr lang="ja-JP" altLang="en-US"/>
              <a:t>”</a:t>
            </a:r>
            <a:r>
              <a:rPr lang="en-US"/>
              <a:t> Mindanews, October 19, 2004; and Jeffrey  M.  Smith,  </a:t>
            </a:r>
            <a:r>
              <a:rPr lang="ja-JP" altLang="en-US"/>
              <a:t>“</a:t>
            </a:r>
            <a:r>
              <a:rPr lang="en-US"/>
              <a:t>Bt‐maize  (corn)  during  pollination,  may  trigger  disease  in  people  living  near  the  cornfield,</a:t>
            </a:r>
            <a:r>
              <a:rPr lang="ja-JP" altLang="en-US"/>
              <a:t>”</a:t>
            </a:r>
            <a:r>
              <a:rPr lang="en-US"/>
              <a:t>  Press  Release,  February  2004,  </a:t>
            </a:r>
            <a:r>
              <a:rPr lang="en-US" u="sng"/>
              <a:t>http://www.seedsofdeception.com/Public/AboutGeneticallyModifiedFoods/InhaledGMMaizePollenMayCauseDiseas/index.cfm]</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E4D61C5-FC12-A942-BF94-E080A36E283A}" type="slidenum">
              <a:rPr lang="en-US" sz="1200">
                <a:solidFill>
                  <a:srgbClr val="000000"/>
                </a:solidFill>
              </a:rPr>
              <a:pPr eaLnBrk="1" hangingPunct="1"/>
              <a:t>62</a:t>
            </a:fld>
            <a:endParaRPr lang="en-US" sz="1200">
              <a:solidFill>
                <a:srgbClr val="000000"/>
              </a:solidFill>
            </a:endParaRPr>
          </a:p>
        </p:txBody>
      </p:sp>
      <p:sp>
        <p:nvSpPr>
          <p:cNvPr id="323587" name="Rectangle 2"/>
          <p:cNvSpPr>
            <a:spLocks noGrp="1" noRot="1" noChangeAspect="1" noChangeArrowheads="1" noTextEdit="1"/>
          </p:cNvSpPr>
          <p:nvPr>
            <p:ph type="sldImg"/>
          </p:nvPr>
        </p:nvSpPr>
        <p:spPr>
          <a:xfrm>
            <a:off x="1174750" y="698500"/>
            <a:ext cx="4508500" cy="3484563"/>
          </a:xfrm>
          <a:ln/>
        </p:spPr>
      </p:sp>
      <p:sp>
        <p:nvSpPr>
          <p:cNvPr id="327684" name="Rectangle 3"/>
          <p:cNvSpPr>
            <a:spLocks noGrp="1" noChangeArrowheads="1"/>
          </p:cNvSpPr>
          <p:nvPr>
            <p:ph type="body" idx="1"/>
          </p:nvPr>
        </p:nvSpPr>
        <p:spPr>
          <a:xfrm>
            <a:off x="428625" y="4414838"/>
            <a:ext cx="5888038"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Symptoms included skin reactions, intestinal reactions, and fever. A man who went into the field to investigate had a particularly serious reaction. He whole face swelled up, and he had trouble breathing.</a:t>
            </a:r>
          </a:p>
          <a:p>
            <a:pPr eaLnBrk="1" hangingPunct="1"/>
            <a:endParaRPr lang="en-US"/>
          </a:p>
          <a:p>
            <a:pPr eaLnBrk="1" hangingPunct="1"/>
            <a:r>
              <a:rPr lang="en-US"/>
              <a:t>The next year the same BT corn was planted in four other villages, and the mysterious disease reoccurred in each, only during the time of pollination. </a:t>
            </a:r>
          </a:p>
          <a:p>
            <a:pPr eaLnBrk="1" hangingPunct="1"/>
            <a:endParaRPr lang="en-US"/>
          </a:p>
          <a:p>
            <a:pPr eaLnBrk="1" hangingPunct="1"/>
            <a:r>
              <a:rPr lang="en-US"/>
              <a:t>[</a:t>
            </a:r>
            <a:r>
              <a:rPr lang="ja-JP" altLang="en-US"/>
              <a:t>“</a:t>
            </a:r>
            <a:r>
              <a:rPr lang="en-US"/>
              <a:t>Study Result Not Final, Proof Bt Corn Harmful to Farmers,</a:t>
            </a:r>
            <a:r>
              <a:rPr lang="ja-JP" altLang="en-US"/>
              <a:t>”</a:t>
            </a:r>
            <a:r>
              <a:rPr lang="en-US"/>
              <a:t> BusinessWorld, 02 Mar 2004; </a:t>
            </a:r>
            <a:r>
              <a:rPr lang="ja-JP" altLang="en-US"/>
              <a:t>“</a:t>
            </a:r>
            <a:r>
              <a:rPr lang="en-US"/>
              <a:t>Genetically Modified Crops and Illness Linked,</a:t>
            </a:r>
            <a:r>
              <a:rPr lang="ja-JP" altLang="en-US"/>
              <a:t>”</a:t>
            </a:r>
            <a:r>
              <a:rPr lang="en-US"/>
              <a:t> Manila Bulletin, 04 Mar 2004; Mae-Wan Ho, </a:t>
            </a:r>
            <a:r>
              <a:rPr lang="ja-JP" altLang="en-US"/>
              <a:t>“</a:t>
            </a:r>
            <a:r>
              <a:rPr lang="en-US"/>
              <a:t>GM Ban Long Overdue, Dozens Ill &amp; Five Deaths in the Philippines,</a:t>
            </a:r>
            <a:r>
              <a:rPr lang="ja-JP" altLang="en-US"/>
              <a:t>”</a:t>
            </a:r>
            <a:r>
              <a:rPr lang="en-US"/>
              <a:t> ISIS Press Release, June 2, 2006; Allen V. Estabillo, </a:t>
            </a:r>
            <a:r>
              <a:rPr lang="ja-JP" altLang="en-US"/>
              <a:t>“</a:t>
            </a:r>
            <a:r>
              <a:rPr lang="en-US"/>
              <a:t>Farmer</a:t>
            </a:r>
            <a:r>
              <a:rPr lang="ja-JP" altLang="en-US"/>
              <a:t>’</a:t>
            </a:r>
            <a:r>
              <a:rPr lang="en-US"/>
              <a:t>s Group Urges Ban on Planting Bt Corn; Says It Could Be Cause of Illnesses,</a:t>
            </a:r>
            <a:r>
              <a:rPr lang="ja-JP" altLang="en-US"/>
              <a:t>”</a:t>
            </a:r>
            <a:r>
              <a:rPr lang="en-US"/>
              <a:t> Mindanews, October 19, 2004; and Jeffrey  M.  Smith,  </a:t>
            </a:r>
            <a:r>
              <a:rPr lang="ja-JP" altLang="en-US"/>
              <a:t>“</a:t>
            </a:r>
            <a:r>
              <a:rPr lang="en-US"/>
              <a:t>Bt‐maize  (corn)  during  pollination,  may  trigger  disease  in  people  living  near  the  cornfield,</a:t>
            </a:r>
            <a:r>
              <a:rPr lang="ja-JP" altLang="en-US"/>
              <a:t>”</a:t>
            </a:r>
            <a:r>
              <a:rPr lang="en-US"/>
              <a:t>  Press  Release,  February  2004,  </a:t>
            </a:r>
            <a:r>
              <a:rPr lang="en-US" u="sng"/>
              <a:t>http://www.seedsofdeception.com/Public/AboutGeneticallyModifiedFoods/InhaledGMMaizePollenMayCauseDiseas/index.cfm]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8164793-F9CA-4044-833C-4FD2A0333DC2}" type="slidenum">
              <a:rPr lang="en-US" sz="1200">
                <a:solidFill>
                  <a:srgbClr val="000000"/>
                </a:solidFill>
              </a:rPr>
              <a:pPr eaLnBrk="1" hangingPunct="1"/>
              <a:t>63</a:t>
            </a:fld>
            <a:endParaRPr lang="en-US" sz="120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The third cause of problems may be that the protein created by the inserted gene may be different than intended. </a:t>
            </a:r>
          </a:p>
          <a:p>
            <a:pPr defTabSz="914400" eaLnBrk="1" hangingPunct="1">
              <a:defRPr/>
            </a:pPr>
            <a:endParaRPr lang="en-US" sz="140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2BF4987-949E-AC4B-B5F3-16643CB9A05E}" type="slidenum">
              <a:rPr lang="en-US" sz="1200">
                <a:solidFill>
                  <a:srgbClr val="000000"/>
                </a:solidFill>
              </a:rPr>
              <a:pPr eaLnBrk="1" hangingPunct="1"/>
              <a:t>64</a:t>
            </a:fld>
            <a:endParaRPr lang="en-US" sz="1200">
              <a:solidFill>
                <a:srgbClr val="000000"/>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520700" y="4414838"/>
            <a:ext cx="582612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specific sequence of the inserted gene dictates the sequence of the amino acids of the protein it produces. If the sequence changes, so can the protein.</a:t>
            </a:r>
          </a:p>
          <a:p>
            <a:pPr eaLnBrk="1" hangingPunct="1"/>
            <a:r>
              <a:rPr lang="en-US"/>
              <a:t>The inserted gene can mutate or truncate during the insertion process. One popular corn variety called Mon 810, for example, had 30% of the gene truncated during insertion, and produced a protein that was different than intended. Another corn variety Mon 863, had a mutated section.</a:t>
            </a:r>
          </a:p>
          <a:p>
            <a:pPr eaLnBrk="1" hangingPunct="1"/>
            <a:endParaRPr lang="en-US"/>
          </a:p>
          <a:p>
            <a:pPr eaLnBrk="1" hangingPunct="1"/>
            <a:r>
              <a:rPr lang="en-US"/>
              <a:t>The transgenes may also be unstable and rearrange over time, long after the crops have gone to market. Labs in France and Belgium analyzed the transgene sequence in 6 GM crops and found that in every case the sequence was different than that which was registered by the biotech company. In some cases, the sequence of the identical crop variety was different BETWEEN two labs, suggesting that the transgenes are not only unstable, but that they rearrange in a variety of ways. This means that they can be creating a range of untested, unintended proteins in our food supply.</a:t>
            </a:r>
          </a:p>
          <a:p>
            <a:pPr eaLnBrk="1" hangingPunct="1"/>
            <a:endParaRPr lang="en-US"/>
          </a:p>
          <a:p>
            <a:pPr eaLnBrk="1" hangingPunct="1"/>
            <a:r>
              <a:rPr lang="en-US"/>
              <a:t>Even if the transgene gets properly inserted and is stable, the DNA can be read differently than what was intended, producing different or multiple proteins. It might also produce harmful RNA.</a:t>
            </a:r>
          </a:p>
          <a:p>
            <a:pPr eaLnBrk="1" hangingPunct="1"/>
            <a:endParaRPr lang="en-US"/>
          </a:p>
          <a:p>
            <a:pPr eaLnBrk="1" hangingPunct="1"/>
            <a:endParaRPr lang="en-US"/>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not who we think we are when walking around. Only about 10% of what we see in our body are human cells, the other 90% are all sorts of microbes that live in and on us; most are beneficial to our lives.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7</a:t>
            </a:fld>
            <a:endParaRPr lang="en-US"/>
          </a:p>
        </p:txBody>
      </p:sp>
    </p:spTree>
    <p:extLst>
      <p:ext uri="{BB962C8B-B14F-4D97-AF65-F5344CB8AC3E}">
        <p14:creationId xmlns:p14="http://schemas.microsoft.com/office/powerpoint/2010/main" val="4011323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2C90920-F021-2F48-A288-CB08ECF15753}" type="slidenum">
              <a:rPr lang="en-US" sz="1200">
                <a:solidFill>
                  <a:schemeClr val="tx1"/>
                </a:solidFill>
              </a:rPr>
              <a:pPr eaLnBrk="1" hangingPunct="1"/>
              <a:t>65</a:t>
            </a:fld>
            <a:endParaRPr lang="en-US" sz="120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407988" y="4414838"/>
            <a:ext cx="5980112"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Suppose that the transgene sequence turns out to be identical to what you wanted, that it remains stable and that it produces the amino acid sequence of the protein that you intended. You still might have a problem. Proteins get folded, and the folding might be different in the new organism. A protein's shape can determines its effect and a misfolded protein, or an aggregate of several misfolded proteins together, can be quite harmful. Prions are one form of a misfolded protein that is responsible for mad cow disease and the human variant, while amyloid fibrils are an example of aggregate proteins linked to a variety of medical conditions such as Alzheimer's and Parkinson's diseases.</a:t>
            </a:r>
          </a:p>
          <a:p>
            <a:pPr eaLnBrk="1" hangingPunct="1"/>
            <a:endParaRPr lang="en-US"/>
          </a:p>
          <a:p>
            <a:pPr eaLnBrk="1" hangingPunct="1"/>
            <a:r>
              <a:rPr lang="en-US"/>
              <a:t>Sometimes proteins are folded by elements called chaperon folders, which are other proteins that they have evolved with over thousands of years in the same plant as the proteins they fold. But with GM plants, you are putting a gene into a different plant, and its corresponding protein folders are not necessarily present. It is not certain that it will be folded correctly.</a:t>
            </a:r>
          </a:p>
          <a:p>
            <a:pPr eaLnBrk="1" hangingPunct="1"/>
            <a:endParaRPr lang="en-US"/>
          </a:p>
          <a:p>
            <a:pPr eaLnBrk="1" hangingPunct="1"/>
            <a:r>
              <a:rPr lang="en-US"/>
              <a:t>In addition to folding problems, proteins can get molecular attachments that can alter their function. For example: added sugar chains called glycosylation can turn a harmless protein into a deadly one because it can create allergic reactions. And this may be exactly what happened in GM peas.</a:t>
            </a:r>
          </a:p>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DC56D7EB-F782-B644-B721-C2599F594372}" type="slidenum">
              <a:rPr lang="en-US" sz="1200">
                <a:solidFill>
                  <a:schemeClr val="tx1"/>
                </a:solidFill>
              </a:rPr>
              <a:pPr eaLnBrk="1" hangingPunct="1"/>
              <a:t>66</a:t>
            </a:fld>
            <a:endParaRPr lang="en-US" sz="1200">
              <a:solidFill>
                <a:schemeClr val="tx1"/>
              </a:solidFill>
            </a:endParaRPr>
          </a:p>
        </p:txBody>
      </p:sp>
      <p:sp>
        <p:nvSpPr>
          <p:cNvPr id="130051" name="Rectangle 2"/>
          <p:cNvSpPr>
            <a:spLocks noGrp="1" noRot="1" noChangeAspect="1" noChangeArrowheads="1" noTextEdit="1"/>
          </p:cNvSpPr>
          <p:nvPr>
            <p:ph type="sldImg"/>
          </p:nvPr>
        </p:nvSpPr>
        <p:spPr>
          <a:xfrm>
            <a:off x="1173163" y="696913"/>
            <a:ext cx="4511675" cy="3486150"/>
          </a:xfrm>
          <a:ln/>
        </p:spPr>
      </p:sp>
      <p:sp>
        <p:nvSpPr>
          <p:cNvPr id="13005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80000"/>
              </a:lnSpc>
            </a:pPr>
            <a:r>
              <a:rPr lang="en-US" sz="1000"/>
              <a:t>In Australia, they took a gene from a kidney bean, which produced a certain pesticide, and inserted it into peas to kill the pea weevil. </a:t>
            </a:r>
          </a:p>
          <a:p>
            <a:pPr eaLnBrk="1" hangingPunct="1">
              <a:lnSpc>
                <a:spcPct val="80000"/>
              </a:lnSpc>
            </a:pPr>
            <a:endParaRPr lang="en-US" sz="1000"/>
          </a:p>
          <a:p>
            <a:pPr eaLnBrk="1" hangingPunct="1">
              <a:lnSpc>
                <a:spcPct val="80000"/>
              </a:lnSpc>
            </a:pPr>
            <a:r>
              <a:rPr lang="en-US" sz="1000"/>
              <a:t>These GM pea developers decided to do an allergic-type test on mice that no other GM food crop developer had done before. When they exposed mice to the proteins from the kidney beans, it caused no reaction. They expected the same to happen when mice were exposed to the </a:t>
            </a:r>
            <a:r>
              <a:rPr lang="ja-JP" altLang="en-US" sz="1000"/>
              <a:t>“</a:t>
            </a:r>
            <a:r>
              <a:rPr lang="en-US" altLang="ja-JP" sz="1000"/>
              <a:t>same</a:t>
            </a:r>
            <a:r>
              <a:rPr lang="ja-JP" altLang="en-US" sz="1000"/>
              <a:t>”</a:t>
            </a:r>
            <a:r>
              <a:rPr lang="en-US" altLang="ja-JP" sz="1000"/>
              <a:t> protein produced by the transgene inside the peas. In fact, the amino acid sequence was identical in both proteins—the one produced by both the bean and the pea. But the mice developed an inflammatory response to the protein produced in the GM peas. It was an immune type response that was very dangerous, suggesting that the peas might create a deadly anaphylactic shock or other types of immune or inflammatory reactions in humans. They never marketed the GM peas.</a:t>
            </a:r>
          </a:p>
          <a:p>
            <a:pPr eaLnBrk="1" hangingPunct="1">
              <a:lnSpc>
                <a:spcPct val="80000"/>
              </a:lnSpc>
            </a:pPr>
            <a:endParaRPr lang="en-US" sz="1000"/>
          </a:p>
          <a:p>
            <a:pPr eaLnBrk="1" hangingPunct="1">
              <a:lnSpc>
                <a:spcPct val="80000"/>
              </a:lnSpc>
            </a:pPr>
            <a:r>
              <a:rPr lang="en-US" sz="1000"/>
              <a:t>But why did the mice react if the protein was the same as the natural protein found in kidney beans? They conducted an advanced test and looked very carefully at the protein structure and found that the sugars that had attached had a slightly changed pattern. They said it was the slightly changed pattern of the sugars that made the peas harmful. </a:t>
            </a:r>
          </a:p>
          <a:p>
            <a:pPr eaLnBrk="1" hangingPunct="1">
              <a:lnSpc>
                <a:spcPct val="80000"/>
              </a:lnSpc>
            </a:pPr>
            <a:endParaRPr lang="en-US" sz="1000"/>
          </a:p>
          <a:p>
            <a:pPr eaLnBrk="1" hangingPunct="1">
              <a:lnSpc>
                <a:spcPct val="80000"/>
              </a:lnSpc>
            </a:pPr>
            <a:r>
              <a:rPr lang="en-US" sz="1000"/>
              <a:t>The problem is that the potentially deadly GM peas had already passed all the allergy tests that are normally used to get GM foods on the market. The only reason they were stopped was because the Australian crop developer had chosen to use a mice study that had never been used on any other GM food crop. This shows that the regulatory system, as practiced, is a failure, and may be letting deadly allergens on the market. Ironically, when Monsanto</a:t>
            </a:r>
            <a:r>
              <a:rPr lang="ja-JP" altLang="en-US" sz="1000"/>
              <a:t>’</a:t>
            </a:r>
            <a:r>
              <a:rPr lang="en-US" altLang="ja-JP" sz="1000"/>
              <a:t>s representative was asked about the cancellation of the peas (developed by another organization), he said that it proved that the regulatory system works. He never mentioned that none of his own company</a:t>
            </a:r>
            <a:r>
              <a:rPr lang="ja-JP" altLang="en-US" sz="1000"/>
              <a:t>’</a:t>
            </a:r>
            <a:r>
              <a:rPr lang="en-US" altLang="ja-JP" sz="1000"/>
              <a:t>s products had ever used the same advanced mouse test, and that they may be creating allergic reactions.</a:t>
            </a:r>
          </a:p>
          <a:p>
            <a:pPr eaLnBrk="1" hangingPunct="1">
              <a:lnSpc>
                <a:spcPct val="80000"/>
              </a:lnSpc>
            </a:pPr>
            <a:endParaRPr lang="en-US" sz="1000"/>
          </a:p>
          <a:p>
            <a:pPr eaLnBrk="1" hangingPunct="1">
              <a:lnSpc>
                <a:spcPct val="80000"/>
              </a:lnSpc>
            </a:pPr>
            <a:r>
              <a:rPr lang="en-US" sz="1000"/>
              <a:t>[V. E. Prescott, et al, </a:t>
            </a:r>
            <a:r>
              <a:rPr lang="ja-JP" altLang="en-US" sz="1000"/>
              <a:t>“</a:t>
            </a:r>
            <a:r>
              <a:rPr lang="en-US" altLang="ja-JP" sz="1000"/>
              <a:t>Transgenic Expression of Bean r-Amylase Inhibitor in Peas Results in Altered Structure and Immunogenicity,</a:t>
            </a:r>
            <a:r>
              <a:rPr lang="ja-JP" altLang="en-US" sz="1000"/>
              <a:t>”</a:t>
            </a:r>
            <a:r>
              <a:rPr lang="en-US" altLang="ja-JP" sz="1000"/>
              <a:t> </a:t>
            </a:r>
            <a:r>
              <a:rPr lang="en-US" altLang="ja-JP" sz="1000" i="1"/>
              <a:t>Journal of Agricultural Food Chemistry </a:t>
            </a:r>
            <a:r>
              <a:rPr lang="en-US" altLang="ja-JP" sz="1000"/>
              <a:t>(2005): 53.]</a:t>
            </a:r>
          </a:p>
          <a:p>
            <a:pPr eaLnBrk="1" hangingPunct="1">
              <a:lnSpc>
                <a:spcPct val="80000"/>
              </a:lnSpc>
            </a:pPr>
            <a:endParaRPr lang="en-US" sz="9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7AD9E0D-FF90-C041-BA03-18ACEB182F0E}" type="slidenum">
              <a:rPr lang="en-US" sz="1200">
                <a:solidFill>
                  <a:srgbClr val="000000"/>
                </a:solidFill>
              </a:rPr>
              <a:pPr eaLnBrk="1" hangingPunct="1"/>
              <a:t>67</a:t>
            </a:fld>
            <a:endParaRPr lang="en-US" sz="120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dirty="0"/>
              <a:t>The fourth possible problem is that more herbicide residues will be present on herbicide tolerant crops. The two primary herbicides used on these crops are Roundup and Liberty, with the active ingredients glyphosate and </a:t>
            </a:r>
            <a:r>
              <a:rPr lang="en-US" dirty="0" err="1"/>
              <a:t>glophosinate</a:t>
            </a:r>
            <a:r>
              <a:rPr lang="en-US" dirty="0"/>
              <a:t>. There is plenty of evidence showing that these are toxic to human beings and animals. Roundup, for example, has endocrine disrupting effects that may inhibit fertility or lead to birth defects</a:t>
            </a:r>
            <a:r>
              <a:rPr lang="en-US" dirty="0" smtClean="0"/>
              <a:t>. This</a:t>
            </a:r>
            <a:r>
              <a:rPr lang="en-US" baseline="0" dirty="0" smtClean="0"/>
              <a:t> does not say anything about the adjuvants, the other chemicals added to increase the effectiveness of the primary chemical.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375CC62-15F7-7E4C-838A-2E23C6E72CA3}" type="slidenum">
              <a:rPr lang="en-US" sz="1200">
                <a:solidFill>
                  <a:srgbClr val="000000"/>
                </a:solidFill>
              </a:rPr>
              <a:pPr eaLnBrk="1" hangingPunct="1"/>
              <a:t>68</a:t>
            </a:fld>
            <a:endParaRPr lang="en-US" sz="1200">
              <a:solidFill>
                <a:srgbClr val="000000"/>
              </a:solidFill>
            </a:endParaRPr>
          </a:p>
        </p:txBody>
      </p:sp>
      <p:sp>
        <p:nvSpPr>
          <p:cNvPr id="335875" name="Rectangle 2"/>
          <p:cNvSpPr>
            <a:spLocks noGrp="1" noRot="1" noChangeAspect="1" noChangeArrowheads="1" noTextEdit="1"/>
          </p:cNvSpPr>
          <p:nvPr>
            <p:ph type="sldImg"/>
          </p:nvPr>
        </p:nvSpPr>
        <p:spPr>
          <a:xfrm>
            <a:off x="1173163" y="696913"/>
            <a:ext cx="4511675" cy="3486150"/>
          </a:xfrm>
          <a:ln/>
        </p:spPr>
      </p:sp>
      <p:sp>
        <p:nvSpPr>
          <p:cNvPr id="20685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emergence of herbicide tolerant weeds is a primary reason why the use of herbicides, particularly Roundup—with it</a:t>
            </a:r>
            <a:r>
              <a:rPr lang="ja-JP" altLang="en-US"/>
              <a:t>’</a:t>
            </a:r>
            <a:r>
              <a:rPr lang="en-US" altLang="ja-JP"/>
              <a:t>s active ingredient glyphosate—has increased dramatically in the US. GM crops have resulted in more than a half a billion pounds more toxic herbicide used over 16 years. And go to your local hardware store….. Roundup everywhere.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70</a:t>
            </a:fld>
            <a:endParaRPr lang="en-US" sz="1200">
              <a:solidFill>
                <a:schemeClr val="tx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71</a:t>
            </a:fld>
            <a:endParaRPr lang="en-US" sz="1200">
              <a:solidFill>
                <a:schemeClr val="tx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72</a:t>
            </a:fld>
            <a:endParaRPr lang="en-US" sz="1200">
              <a:solidFill>
                <a:schemeClr val="tx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450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t>Just ran into this data</a:t>
            </a:r>
            <a:r>
              <a:rPr lang="en-US" dirty="0" smtClean="0"/>
              <a:t>.</a:t>
            </a:r>
            <a:r>
              <a:rPr lang="en-US" baseline="0" dirty="0" smtClean="0"/>
              <a:t> Dr. Swanson and Dr. </a:t>
            </a:r>
            <a:r>
              <a:rPr lang="en-US" baseline="0" dirty="0" err="1" smtClean="0"/>
              <a:t>Seniff</a:t>
            </a:r>
            <a:r>
              <a:rPr lang="en-US" baseline="0" dirty="0" smtClean="0"/>
              <a:t> </a:t>
            </a:r>
            <a:r>
              <a:rPr lang="en-US" dirty="0" smtClean="0"/>
              <a:t> </a:t>
            </a:r>
            <a:endParaRPr lang="en-US" dirty="0"/>
          </a:p>
        </p:txBody>
      </p:sp>
      <p:sp>
        <p:nvSpPr>
          <p:cNvPr id="3450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EAFBF3BF-6BF3-DC47-9AB1-E08DDE4C69F3}" type="slidenum">
              <a:rPr lang="en-US" sz="1200">
                <a:solidFill>
                  <a:schemeClr val="tx1"/>
                </a:solidFill>
              </a:rPr>
              <a:pPr eaLnBrk="1" hangingPunct="1"/>
              <a:t>73</a:t>
            </a:fld>
            <a:endParaRPr lang="en-US" sz="1200">
              <a:solidFill>
                <a:schemeClr val="tx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Laying down of</a:t>
            </a:r>
            <a:r>
              <a:rPr lang="en-US" baseline="0" dirty="0" smtClean="0"/>
              <a:t> </a:t>
            </a:r>
            <a:r>
              <a:rPr lang="en-US" baseline="0" dirty="0" err="1" smtClean="0"/>
              <a:t>RoundUp</a:t>
            </a:r>
            <a:r>
              <a:rPr lang="en-US" baseline="0" dirty="0" smtClean="0"/>
              <a:t> on corn and soy beans</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75</a:t>
            </a:fld>
            <a:endParaRPr lang="en-US"/>
          </a:p>
        </p:txBody>
      </p:sp>
    </p:spTree>
    <p:extLst>
      <p:ext uri="{BB962C8B-B14F-4D97-AF65-F5344CB8AC3E}">
        <p14:creationId xmlns:p14="http://schemas.microsoft.com/office/powerpoint/2010/main" val="1477004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7950068-6F10-B947-8592-D248A7B8C5C7}" type="slidenum">
              <a:rPr lang="en-US" sz="1200">
                <a:solidFill>
                  <a:schemeClr val="tx1"/>
                </a:solidFill>
              </a:rPr>
              <a:pPr eaLnBrk="1" hangingPunct="1"/>
              <a:t>76</a:t>
            </a:fld>
            <a:endParaRPr lang="en-US" sz="1200">
              <a:solidFill>
                <a:schemeClr val="tx1"/>
              </a:solidFill>
            </a:endParaRPr>
          </a:p>
        </p:txBody>
      </p:sp>
      <p:sp>
        <p:nvSpPr>
          <p:cNvPr id="133123" name="Rectangle 2"/>
          <p:cNvSpPr>
            <a:spLocks noGrp="1" noRot="1" noChangeAspect="1" noChangeArrowheads="1" noTextEdit="1"/>
          </p:cNvSpPr>
          <p:nvPr>
            <p:ph type="sldImg"/>
          </p:nvPr>
        </p:nvSpPr>
        <p:spPr>
          <a:xfrm>
            <a:off x="1173163" y="696913"/>
            <a:ext cx="4511675" cy="3486150"/>
          </a:xfrm>
          <a:ln/>
        </p:spPr>
      </p:sp>
      <p:sp>
        <p:nvSpPr>
          <p:cNvPr id="133124"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fifth possible problem is that the</a:t>
            </a:r>
            <a:r>
              <a:rPr lang="en-US" sz="2000"/>
              <a:t> transgene that was inserted into the crop might transfer into our gut bacteria or into our own cell</a:t>
            </a:r>
            <a:r>
              <a:rPr lang="ja-JP" altLang="en-US" sz="2000"/>
              <a:t>’</a:t>
            </a:r>
            <a:r>
              <a:rPr lang="en-US" altLang="ja-JP" sz="2000"/>
              <a:t>s DNA. </a:t>
            </a:r>
            <a:endParaRPr lang="en-US" altLang="ja-JP"/>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our job to keep everything happy. This means treating our bodies</a:t>
            </a:r>
            <a:r>
              <a:rPr lang="en-US" baseline="0" dirty="0" smtClean="0"/>
              <a:t> well and taking in healthy foods.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8</a:t>
            </a:fld>
            <a:endParaRPr lang="en-US"/>
          </a:p>
        </p:txBody>
      </p:sp>
    </p:spTree>
    <p:extLst>
      <p:ext uri="{BB962C8B-B14F-4D97-AF65-F5344CB8AC3E}">
        <p14:creationId xmlns:p14="http://schemas.microsoft.com/office/powerpoint/2010/main" val="4182723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DA798D6-7AF6-E84D-BEB8-3066B7C11661}" type="slidenum">
              <a:rPr lang="en-US" sz="1200">
                <a:solidFill>
                  <a:schemeClr val="tx1"/>
                </a:solidFill>
              </a:rPr>
              <a:pPr eaLnBrk="1" hangingPunct="1"/>
              <a:t>77</a:t>
            </a:fld>
            <a:endParaRPr lang="en-US" sz="1200">
              <a:solidFill>
                <a:schemeClr val="tx1"/>
              </a:solidFill>
            </a:endParaRPr>
          </a:p>
        </p:txBody>
      </p:sp>
      <p:sp>
        <p:nvSpPr>
          <p:cNvPr id="134147" name="Rectangle 2"/>
          <p:cNvSpPr>
            <a:spLocks noGrp="1" noRot="1" noChangeAspect="1" noChangeArrowheads="1" noTextEdit="1"/>
          </p:cNvSpPr>
          <p:nvPr>
            <p:ph type="sldImg"/>
          </p:nvPr>
        </p:nvSpPr>
        <p:spPr>
          <a:xfrm>
            <a:off x="1184275" y="328613"/>
            <a:ext cx="4510088" cy="3484562"/>
          </a:xfrm>
          <a:ln/>
        </p:spPr>
      </p:sp>
      <p:sp>
        <p:nvSpPr>
          <p:cNvPr id="134148" name="Rectangle 3"/>
          <p:cNvSpPr>
            <a:spLocks noGrp="1" noChangeArrowheads="1"/>
          </p:cNvSpPr>
          <p:nvPr>
            <p:ph type="body" idx="1"/>
          </p:nvPr>
        </p:nvSpPr>
        <p:spPr>
          <a:xfrm>
            <a:off x="142875" y="3838575"/>
            <a:ext cx="6502400" cy="5456238"/>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80000"/>
              </a:lnSpc>
            </a:pPr>
            <a:r>
              <a:rPr lang="en-US" sz="1400"/>
              <a:t>Normally, natural barriers prevent plant cells from transferring into bacterial cells, or prevent them from functioning in bacteria if they do transfer. The first requirement is similarity of sequence. To transfer into bacterial DNA, a gene should have a sequence that is very similar to bacterial DNA. But plant sequences are quite different. They are also longer. GM crops, however, have transgenes from bacteria inserted into their DNA. They are similar in sequence and length and may readily transfer to gut bacteria.</a:t>
            </a:r>
          </a:p>
          <a:p>
            <a:pPr eaLnBrk="1" hangingPunct="1">
              <a:lnSpc>
                <a:spcPct val="80000"/>
              </a:lnSpc>
            </a:pPr>
            <a:endParaRPr lang="en-US" sz="1400"/>
          </a:p>
          <a:p>
            <a:pPr eaLnBrk="1" hangingPunct="1">
              <a:lnSpc>
                <a:spcPct val="80000"/>
              </a:lnSpc>
            </a:pPr>
            <a:r>
              <a:rPr lang="en-US" sz="1400"/>
              <a:t>If natural plant genes were to transfer to bacteria, they probably wouldn</a:t>
            </a:r>
            <a:r>
              <a:rPr lang="ja-JP" altLang="en-US" sz="1400"/>
              <a:t>’</a:t>
            </a:r>
            <a:r>
              <a:rPr lang="en-US" altLang="ja-JP" sz="1400"/>
              <a:t>t function for two reasons. First, embedded within plant genes are non-coding portions called introns. Although plants remove the introns before creating the RNA and proteins, bacteria would not likely know how to read the genes with introns. Second, plant promoters (or on-switches) do not generally work in bacteria. So the transferred gene would not likely be switched on inside bacteria. But GM transgenes have no embedded introns and they use a promoter that does work in bacteria.</a:t>
            </a:r>
          </a:p>
          <a:p>
            <a:pPr eaLnBrk="1" hangingPunct="1">
              <a:lnSpc>
                <a:spcPct val="80000"/>
              </a:lnSpc>
            </a:pPr>
            <a:endParaRPr lang="en-US" sz="1400"/>
          </a:p>
          <a:p>
            <a:pPr eaLnBrk="1" hangingPunct="1">
              <a:lnSpc>
                <a:spcPct val="80000"/>
              </a:lnSpc>
            </a:pPr>
            <a:r>
              <a:rPr lang="en-US" sz="1400"/>
              <a:t>Thus, while plant based foods do not likely end up contributing genes into our gut bacteria, GM crops might do so regularly, colonizing our very important gut flora. And if the transgene continued to function after transfer, it may produce GM proteins continuously inside of us. If these proteins confer a survival advantage to the bacteria, it would likely proliferate over the long term. So, we might have functioning transgenes living in the DNA of gut bacteria long after we stop eating GM foods</a:t>
            </a:r>
          </a:p>
          <a:p>
            <a:pPr eaLnBrk="1" hangingPunct="1">
              <a:lnSpc>
                <a:spcPct val="80000"/>
              </a:lnSpc>
            </a:pPr>
            <a:endParaRPr lang="en-US" sz="1400"/>
          </a:p>
          <a:p>
            <a:pPr eaLnBrk="1" hangingPunct="1">
              <a:lnSpc>
                <a:spcPct val="80000"/>
              </a:lnSpc>
            </a:pPr>
            <a:r>
              <a:rPr lang="en-US" sz="1400"/>
              <a:t>Transgenes might also transfer into our own cells. In a German study, fragments of non-GM DNA fed to pregnant mice were found in the brain of the offspring. Other studies also found that some DNA from food does travel through the body and can end up in various organs.  </a:t>
            </a:r>
          </a:p>
          <a:p>
            <a:pPr eaLnBrk="1" hangingPunct="1">
              <a:lnSpc>
                <a:spcPct val="80000"/>
              </a:lnSpc>
            </a:pPr>
            <a:endParaRPr lang="en-US" sz="800"/>
          </a:p>
          <a:p>
            <a:pPr eaLnBrk="1" hangingPunct="1">
              <a:lnSpc>
                <a:spcPct val="80000"/>
              </a:lnSpc>
            </a:pPr>
            <a:endParaRPr lang="en-US" sz="800"/>
          </a:p>
          <a:p>
            <a:pPr eaLnBrk="1" hangingPunct="1">
              <a:lnSpc>
                <a:spcPct val="80000"/>
              </a:lnSpc>
            </a:pPr>
            <a:endParaRPr lang="en-US" sz="8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3D35738-B315-E94A-A2C1-A8AA6C43D6EC}" type="slidenum">
              <a:rPr lang="en-US" sz="1200">
                <a:solidFill>
                  <a:schemeClr val="tx1"/>
                </a:solidFill>
              </a:rPr>
              <a:pPr eaLnBrk="1" hangingPunct="1"/>
              <a:t>78</a:t>
            </a:fld>
            <a:endParaRPr lang="en-US" sz="1200">
              <a:solidFill>
                <a:schemeClr val="tx1"/>
              </a:solidFill>
            </a:endParaRPr>
          </a:p>
        </p:txBody>
      </p:sp>
      <p:sp>
        <p:nvSpPr>
          <p:cNvPr id="135171" name="Rectangle 2"/>
          <p:cNvSpPr>
            <a:spLocks noGrp="1" noRot="1" noChangeAspect="1" noChangeArrowheads="1" noTextEdit="1"/>
          </p:cNvSpPr>
          <p:nvPr>
            <p:ph type="sldImg"/>
          </p:nvPr>
        </p:nvSpPr>
        <p:spPr>
          <a:xfrm>
            <a:off x="1173163" y="696913"/>
            <a:ext cx="4511675" cy="3486150"/>
          </a:xfrm>
          <a:ln/>
        </p:spPr>
      </p:sp>
      <p:sp>
        <p:nvSpPr>
          <p:cNvPr id="135172"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a:cs typeface="+mn-cs"/>
              </a:rPr>
              <a:t>The only human feeding study ever conducted on GM foods verified that a portion of the Roundup Ready soy transgene transferred into bacteria living inside our intestines, and continued to function.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E6369F8-A65D-E144-9468-28F28D677FCF}" type="slidenum">
              <a:rPr lang="en-US" sz="1200">
                <a:solidFill>
                  <a:schemeClr val="tx1"/>
                </a:solidFill>
              </a:rPr>
              <a:pPr eaLnBrk="1" hangingPunct="1"/>
              <a:t>79</a:t>
            </a:fld>
            <a:endParaRPr lang="en-US" sz="120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336550" y="4414838"/>
            <a:ext cx="6091238"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The study used 7 human volunteers with colostomy bags. They had their lower intestines removed. One of the things they were testing for was the biotech industry</a:t>
            </a:r>
            <a:r>
              <a:rPr lang="ja-JP" altLang="en-US"/>
              <a:t>’</a:t>
            </a:r>
            <a:r>
              <a:rPr lang="en-US" altLang="ja-JP"/>
              <a:t>s claim that genes were destroyed during digestion. After feeding the volunteers GM soy burgers and GM soy milkshakes, they found a significant amount of GM soy transgenes in the colostomy bags. The GM soy had survived passage through the stomach and lower intestine, overturning the myth that digestion of genes made gene transfer impossible.</a:t>
            </a:r>
          </a:p>
          <a:p>
            <a:pPr eaLnBrk="1" hangingPunct="1"/>
            <a:endParaRPr lang="en-US"/>
          </a:p>
          <a:p>
            <a:pPr eaLnBrk="1" hangingPunct="1"/>
            <a:r>
              <a:rPr lang="en-US"/>
              <a:t>More importantly, in the gut bacteria of 3 of the 7 volunteers, the transgene from soy was integrated into the DNA of their gut bacteria BEFORE they had the meal. This means that it was integrated from a previous meal. Thus, genes do transfer to gut bacteria and they continue to function. We don</a:t>
            </a:r>
            <a:r>
              <a:rPr lang="ja-JP" altLang="en-US"/>
              <a:t>’</a:t>
            </a:r>
            <a:r>
              <a:rPr lang="en-US" altLang="ja-JP"/>
              <a:t>t know under what conditions transgenes transfer to gut bacteria and we don</a:t>
            </a:r>
            <a:r>
              <a:rPr lang="ja-JP" altLang="en-US"/>
              <a:t>’</a:t>
            </a:r>
            <a:r>
              <a:rPr lang="en-US" altLang="ja-JP"/>
              <a:t>t know its medical implications or treatment.</a:t>
            </a:r>
          </a:p>
          <a:p>
            <a:pPr eaLnBrk="1" hangingPunct="1"/>
            <a:endParaRPr lang="en-US"/>
          </a:p>
          <a:p>
            <a:pPr eaLnBrk="1" hangingPunct="1"/>
            <a:r>
              <a:rPr lang="en-US"/>
              <a:t>[Netherwood et al, </a:t>
            </a:r>
            <a:r>
              <a:rPr lang="ja-JP" altLang="en-US"/>
              <a:t>“</a:t>
            </a:r>
            <a:r>
              <a:rPr lang="en-US" altLang="ja-JP"/>
              <a:t>Assessing the survival of transgenic plant DNA in the human gastrointestinal tract,</a:t>
            </a:r>
            <a:r>
              <a:rPr lang="ja-JP" altLang="en-US"/>
              <a:t>”</a:t>
            </a:r>
            <a:r>
              <a:rPr lang="en-US" altLang="ja-JP"/>
              <a:t> </a:t>
            </a:r>
            <a:r>
              <a:rPr lang="en-US" altLang="ja-JP" i="1"/>
              <a:t>Nature Biotechnology </a:t>
            </a:r>
            <a:r>
              <a:rPr lang="en-US" altLang="ja-JP"/>
              <a:t>22 (2004): 2.]</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929DCBE-5BC6-1B4B-BE93-0835F68AB825}" type="slidenum">
              <a:rPr lang="en-US" sz="1200">
                <a:solidFill>
                  <a:schemeClr val="tx1"/>
                </a:solidFill>
              </a:rPr>
              <a:pPr eaLnBrk="1" hangingPunct="1"/>
              <a:t>80</a:t>
            </a:fld>
            <a:endParaRPr lang="en-US" sz="1200">
              <a:solidFill>
                <a:schemeClr val="tx1"/>
              </a:solidFill>
            </a:endParaRPr>
          </a:p>
        </p:txBody>
      </p:sp>
      <p:sp>
        <p:nvSpPr>
          <p:cNvPr id="137219" name="Rectangle 2"/>
          <p:cNvSpPr>
            <a:spLocks noGrp="1" noRot="1" noChangeAspect="1" noChangeArrowheads="1" noTextEdit="1"/>
          </p:cNvSpPr>
          <p:nvPr>
            <p:ph type="sldImg"/>
          </p:nvPr>
        </p:nvSpPr>
        <p:spPr>
          <a:xfrm>
            <a:off x="1173163" y="696913"/>
            <a:ext cx="4511675" cy="3486150"/>
          </a:xfrm>
          <a:ln/>
        </p:spPr>
      </p:sp>
      <p:sp>
        <p:nvSpPr>
          <p:cNvPr id="137220"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a:t>What can transfer?</a:t>
            </a:r>
          </a:p>
          <a:p>
            <a:pPr eaLnBrk="1" hangingPunct="1"/>
            <a:r>
              <a:rPr lang="en-US"/>
              <a:t>The promoter or </a:t>
            </a:r>
            <a:r>
              <a:rPr lang="ja-JP" altLang="en-US"/>
              <a:t>“</a:t>
            </a:r>
            <a:r>
              <a:rPr lang="en-US" altLang="ja-JP"/>
              <a:t>ON switch</a:t>
            </a:r>
            <a:r>
              <a:rPr lang="ja-JP" altLang="en-US"/>
              <a:t>”</a:t>
            </a:r>
            <a:r>
              <a:rPr lang="en-US" altLang="ja-JP"/>
              <a:t> might transfer. It can permanently turn on some random gene, forcing it to overproduce a protein around the clock. That protein may be an allergen, toxin, anti-nutrient, or carcinogen produced inside our gut bacteria or possibly from within our own cell</a:t>
            </a:r>
            <a:r>
              <a:rPr lang="ja-JP" altLang="en-US"/>
              <a:t>’</a:t>
            </a:r>
            <a:r>
              <a:rPr lang="en-US" altLang="ja-JP"/>
              <a:t>s DNA. In the soy burger study mentioned earlier, the promoter transferred with the soy transgene, into human gut bacteria.</a:t>
            </a:r>
          </a:p>
          <a:p>
            <a:pPr eaLnBrk="1" hangingPunct="1"/>
            <a:r>
              <a:rPr lang="en-US"/>
              <a:t>If antibiotic resistant genes transfer, they might create super diseases, resistant to antibiotics.</a:t>
            </a:r>
          </a:p>
          <a:p>
            <a:pPr eaLnBrk="1" hangingPunct="1"/>
            <a:r>
              <a:rPr lang="en-US"/>
              <a:t>We know the roundup ready gene transfers from soybeans.</a:t>
            </a:r>
          </a:p>
          <a:p>
            <a:pPr eaLnBrk="1" hangingPunct="1"/>
            <a:r>
              <a:rPr lang="en-US"/>
              <a:t>There are virus resistant genes that could transfer from zucchini, papaya, and crookneck squash. </a:t>
            </a:r>
          </a:p>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BC5D6FD-C6D4-1645-8C5C-1F49B003738B}" type="slidenum">
              <a:rPr lang="en-US" sz="1200">
                <a:solidFill>
                  <a:schemeClr val="tx1"/>
                </a:solidFill>
              </a:rPr>
              <a:pPr eaLnBrk="1" hangingPunct="1"/>
              <a:t>81</a:t>
            </a:fld>
            <a:endParaRPr lang="en-US" sz="1200">
              <a:solidFill>
                <a:schemeClr val="tx1"/>
              </a:solidFill>
            </a:endParaRPr>
          </a:p>
        </p:txBody>
      </p:sp>
      <p:sp>
        <p:nvSpPr>
          <p:cNvPr id="138243" name="Rectangle 2"/>
          <p:cNvSpPr>
            <a:spLocks noGrp="1" noRot="1" noChangeAspect="1" noChangeArrowheads="1" noTextEdit="1"/>
          </p:cNvSpPr>
          <p:nvPr>
            <p:ph type="sldImg"/>
          </p:nvPr>
        </p:nvSpPr>
        <p:spPr>
          <a:xfrm>
            <a:off x="1173163" y="696913"/>
            <a:ext cx="4511675" cy="3486150"/>
          </a:xfrm>
          <a:ln/>
        </p:spPr>
      </p:sp>
      <p:sp>
        <p:nvSpPr>
          <p:cNvPr id="138244"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a:cs typeface="+mn-cs"/>
              </a:rPr>
              <a:t>What if the Bt gene transfers? It could theoretically turn our intestinal flora into living pesticide factories, possibly for the long term. It is a good excuse to avoid eating GM corn chips, made from pesticide producing Bt corn.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02B64307-941E-8F4E-B342-FA5C98241BEB}" type="slidenum">
              <a:rPr lang="en-US" sz="1200">
                <a:solidFill>
                  <a:schemeClr val="tx1"/>
                </a:solidFill>
              </a:rPr>
              <a:pPr eaLnBrk="1" hangingPunct="1"/>
              <a:t>82</a:t>
            </a:fld>
            <a:endParaRPr lang="en-US" sz="1200">
              <a:solidFill>
                <a:schemeClr val="tx1"/>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To summarize the five possible problems we have presented, The DNA is disrupted, the protein you</a:t>
            </a:r>
            <a:r>
              <a:rPr lang="ja-JP" altLang="en-US" sz="1400"/>
              <a:t>’</a:t>
            </a:r>
            <a:r>
              <a:rPr lang="en-US" altLang="ja-JP" sz="1400"/>
              <a:t>re intending to create might be a problem, the protein might be altered or function differently, there are higher herbicide residues, and GM genes might transfer.</a:t>
            </a:r>
            <a:endParaRPr lang="en-US"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DF0FA0A-D765-CA48-BA76-3BFDA7F3AB70}" type="slidenum">
              <a:rPr lang="en-US" sz="1200">
                <a:solidFill>
                  <a:schemeClr val="tx1"/>
                </a:solidFill>
              </a:rPr>
              <a:pPr eaLnBrk="1" hangingPunct="1"/>
              <a:t>83</a:t>
            </a:fld>
            <a:endParaRPr lang="en-US" sz="1200">
              <a:solidFill>
                <a:schemeClr val="tx1"/>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600"/>
              <a:t>If GM crops are so bad, why don</a:t>
            </a:r>
            <a:r>
              <a:rPr lang="ja-JP" altLang="en-US" sz="1600"/>
              <a:t>’</a:t>
            </a:r>
            <a:r>
              <a:rPr lang="en-US" altLang="ja-JP" sz="1600"/>
              <a:t>t we see more problems?</a:t>
            </a:r>
          </a:p>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C041664-1862-5045-9197-D9D6FE6923EA}" type="slidenum">
              <a:rPr lang="en-US" sz="1200">
                <a:solidFill>
                  <a:srgbClr val="000000"/>
                </a:solidFill>
              </a:rPr>
              <a:pPr eaLnBrk="1" hangingPunct="1"/>
              <a:t>84</a:t>
            </a:fld>
            <a:endParaRPr lang="en-US" sz="120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xfrm>
            <a:off x="573088" y="4414838"/>
            <a:ext cx="5743575"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One reason is illustrated by the story of L-tryptophan, a food supplement sold in the US in the 1980s. There were 6 companies that were exporting L-tryptophan from Japan to the US. One company Showa Denko, was the only one that was genetically engineering the bacteria for the production of the product. That almost certainly created the contaminants within L-tryptophan which was responsible for this deadly epidemic. It killed about 100 Americans and caused another 5-10,000 to fall sick or become permanently disabled.</a:t>
            </a:r>
          </a:p>
          <a:p>
            <a:pPr eaLnBrk="1" hangingPunct="1"/>
            <a:endParaRPr lang="en-US" sz="1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961F732-C6B3-2341-A1D6-3FDB4C75EF0E}" type="slidenum">
              <a:rPr lang="en-US" sz="1200">
                <a:solidFill>
                  <a:srgbClr val="000000"/>
                </a:solidFill>
              </a:rPr>
              <a:pPr eaLnBrk="1" hangingPunct="1"/>
              <a:t>85</a:t>
            </a:fld>
            <a:endParaRPr lang="en-US" sz="120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449263" y="4414838"/>
            <a:ext cx="5969000" cy="4181475"/>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It took years to discover that the epidemic was underway. It required a series of coincidences, plus the fact that the disease had three concurrent characteristics. The disease:</a:t>
            </a:r>
          </a:p>
          <a:p>
            <a:pPr eaLnBrk="1" hangingPunct="1">
              <a:buFontTx/>
              <a:buChar char="•"/>
            </a:pPr>
            <a:r>
              <a:rPr lang="en-US" sz="1400"/>
              <a:t>Was new with unique symptoms that stood out,</a:t>
            </a:r>
          </a:p>
          <a:p>
            <a:pPr eaLnBrk="1" hangingPunct="1">
              <a:buFontTx/>
              <a:buChar char="•"/>
            </a:pPr>
            <a:r>
              <a:rPr lang="en-US" sz="1400"/>
              <a:t>It was acute so people went to doctors or hospitals,</a:t>
            </a:r>
          </a:p>
          <a:p>
            <a:pPr eaLnBrk="1" hangingPunct="1">
              <a:buFontTx/>
              <a:buChar char="•"/>
            </a:pPr>
            <a:r>
              <a:rPr lang="en-US" sz="1400"/>
              <a:t>It came on quickly, so they went to doctors right after taking it, </a:t>
            </a:r>
          </a:p>
          <a:p>
            <a:pPr eaLnBrk="1" hangingPunct="1"/>
            <a:r>
              <a:rPr lang="en-US" sz="1400"/>
              <a:t>Imagine if one of these three characteristics was not present. What if it created common diseases such as cancer, heart disease, diabetes, or obesity. It would likely have remained undiscovered and would still be on the market. Similarly, if it created symptoms that weren</a:t>
            </a:r>
            <a:r>
              <a:rPr lang="ja-JP" altLang="en-US" sz="1400"/>
              <a:t>’</a:t>
            </a:r>
            <a:r>
              <a:rPr lang="en-US" altLang="ja-JP" sz="1400"/>
              <a:t>t so serious or if symptoms didn</a:t>
            </a:r>
            <a:r>
              <a:rPr lang="ja-JP" altLang="en-US" sz="1400"/>
              <a:t>’</a:t>
            </a:r>
            <a:r>
              <a:rPr lang="en-US" altLang="ja-JP" sz="1400"/>
              <a:t>t come on quickly, it might never have been traced to L-tryptophan.</a:t>
            </a:r>
          </a:p>
          <a:p>
            <a:pPr eaLnBrk="1" hangingPunct="1"/>
            <a:r>
              <a:rPr lang="en-US" sz="1400"/>
              <a:t>We don</a:t>
            </a:r>
            <a:r>
              <a:rPr lang="ja-JP" altLang="en-US" sz="1400"/>
              <a:t>’</a:t>
            </a:r>
            <a:r>
              <a:rPr lang="en-US" altLang="ja-JP" sz="1400"/>
              <a:t>t know if GM foods, which were widely introduced in late 1996, contributed to the fact that food-related illnesses in the US doubled between 1994 and 2001. Or the fact that the percentage of Americans that suffer from 3 or more chronic illnesses jumped from 7% in 1996, to 13% in 2004. And we can</a:t>
            </a:r>
            <a:r>
              <a:rPr lang="ja-JP" altLang="en-US" sz="1400"/>
              <a:t>’</a:t>
            </a:r>
            <a:r>
              <a:rPr lang="en-US" altLang="ja-JP" sz="1400"/>
              <a:t>t be sure if GMOs contributed to the increase in allergies, asthma, migraines, ADD, or diabetes. </a:t>
            </a:r>
            <a:endParaRPr lang="en-US"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1EDE9CE0-08C9-9B47-97AE-AA6CF09B48D3}" type="slidenum">
              <a:rPr lang="en-US" sz="1200">
                <a:solidFill>
                  <a:schemeClr val="tx1"/>
                </a:solidFill>
              </a:rPr>
              <a:pPr eaLnBrk="1" hangingPunct="1"/>
              <a:t>86</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We don</a:t>
            </a:r>
            <a:r>
              <a:rPr lang="ja-JP" altLang="en-US" sz="1400" dirty="0"/>
              <a:t>’</a:t>
            </a:r>
            <a:r>
              <a:rPr lang="en-US" altLang="ja-JP" sz="1400" dirty="0"/>
              <a:t>t know because there is no post-marketing surveillance</a:t>
            </a:r>
          </a:p>
          <a:p>
            <a:pPr eaLnBrk="1" hangingPunct="1"/>
            <a:r>
              <a:rPr lang="en-US" sz="1400" dirty="0"/>
              <a:t>No human clinical </a:t>
            </a:r>
            <a:r>
              <a:rPr lang="en-US" sz="1400" dirty="0" smtClean="0"/>
              <a:t>trials are</a:t>
            </a:r>
            <a:r>
              <a:rPr lang="en-US" sz="1400" baseline="0" dirty="0" smtClean="0"/>
              <a:t> being carried on</a:t>
            </a:r>
            <a:endParaRPr lang="en-US" sz="1400" dirty="0"/>
          </a:p>
          <a:p>
            <a:pPr eaLnBrk="1" hangingPunct="1"/>
            <a:r>
              <a:rPr lang="en-US" sz="1400" dirty="0"/>
              <a:t>No proper evaluation of plant changes or effects</a:t>
            </a:r>
          </a:p>
          <a:p>
            <a:pPr eaLnBrk="1" hangingPunct="1"/>
            <a:r>
              <a:rPr lang="en-US" sz="1400" dirty="0"/>
              <a:t>And government approvals are based on disproved or untested assumptions, or industry studies, which are widely criticized as </a:t>
            </a:r>
            <a:r>
              <a:rPr lang="en-US" sz="1400" dirty="0" smtClean="0"/>
              <a:t>biased </a:t>
            </a:r>
            <a:r>
              <a:rPr lang="en-US" sz="1400" dirty="0"/>
              <a:t>to avoid finding problems.</a:t>
            </a:r>
          </a:p>
          <a:p>
            <a:pPr lvl="1" eaLnBrk="1" hangingPunct="1"/>
            <a:endParaRPr lang="en-US" sz="1400" dirty="0"/>
          </a:p>
          <a:p>
            <a:pPr eaLnBrk="1" hangingPunct="1"/>
            <a:endParaRPr lang="en-US"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41FB094D-037E-F341-9FBC-EB8BC528271C}" type="slidenum">
              <a:rPr lang="en-US" sz="1200">
                <a:solidFill>
                  <a:schemeClr val="tx1"/>
                </a:solidFill>
              </a:rPr>
              <a:pPr eaLnBrk="1" hangingPunct="1"/>
              <a:t>9</a:t>
            </a:fld>
            <a:endParaRPr lang="en-US" sz="1200">
              <a:solidFill>
                <a:schemeClr val="tx1"/>
              </a:solidFill>
            </a:endParaRPr>
          </a:p>
        </p:txBody>
      </p:sp>
      <p:sp>
        <p:nvSpPr>
          <p:cNvPr id="88067" name="Rectangle 2"/>
          <p:cNvSpPr>
            <a:spLocks noGrp="1" noRot="1" noChangeAspect="1" noChangeArrowheads="1" noTextEdit="1"/>
          </p:cNvSpPr>
          <p:nvPr>
            <p:ph type="sldImg"/>
          </p:nvPr>
        </p:nvSpPr>
        <p:spPr>
          <a:xfrm>
            <a:off x="1173163" y="696913"/>
            <a:ext cx="4511675" cy="3486150"/>
          </a:xfrm>
          <a:ln/>
        </p:spPr>
      </p:sp>
      <p:sp>
        <p:nvSpPr>
          <p:cNvPr id="88068"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dirty="0">
                <a:cs typeface="+mn-cs"/>
              </a:rPr>
              <a:t>This presentation is based in part on information contained in the book </a:t>
            </a:r>
            <a:r>
              <a:rPr lang="en-US" sz="1400" i="1" dirty="0">
                <a:cs typeface="+mn-cs"/>
              </a:rPr>
              <a:t>Genetic Roulette: The Documented Health Risks of Genetically Engineered Foods</a:t>
            </a:r>
            <a:r>
              <a:rPr lang="en-US" sz="1400" dirty="0">
                <a:cs typeface="+mn-cs"/>
              </a:rPr>
              <a:t> and </a:t>
            </a:r>
            <a:r>
              <a:rPr lang="en-US" sz="1400" i="1" dirty="0">
                <a:cs typeface="+mn-cs"/>
              </a:rPr>
              <a:t>Seeds of Deception</a:t>
            </a:r>
            <a:r>
              <a:rPr lang="en-US" sz="1400" dirty="0">
                <a:cs typeface="+mn-cs"/>
              </a:rPr>
              <a:t>, both by Jeffrey Smith. Full citations for the studies presented are found in Genetic Roulette</a:t>
            </a:r>
            <a:r>
              <a:rPr lang="en-US" sz="1400" dirty="0" smtClean="0">
                <a:cs typeface="+mn-cs"/>
              </a:rPr>
              <a:t>.</a:t>
            </a:r>
          </a:p>
          <a:p>
            <a:pPr defTabSz="914400" eaLnBrk="1" hangingPunct="1">
              <a:defRPr/>
            </a:pPr>
            <a:endParaRPr lang="en-US" sz="1400" dirty="0" smtClean="0">
              <a:cs typeface="+mn-cs"/>
            </a:endParaRPr>
          </a:p>
          <a:p>
            <a:pPr defTabSz="914400" eaLnBrk="1" hangingPunct="1">
              <a:defRPr/>
            </a:pPr>
            <a:r>
              <a:rPr lang="en-US" sz="1400" dirty="0" smtClean="0">
                <a:cs typeface="+mn-cs"/>
              </a:rPr>
              <a:t>Two Primary issues: Human health and Environmental health</a:t>
            </a:r>
            <a:endParaRPr lang="en-US" sz="1400" dirty="0">
              <a:cs typeface="+mn-cs"/>
            </a:endParaRPr>
          </a:p>
          <a:p>
            <a:pPr defTabSz="914400" eaLnBrk="1" hangingPunct="1">
              <a:defRPr/>
            </a:pPr>
            <a:endParaRPr lang="en-US" dirty="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C47C500-9919-0848-9533-0035D58C1E0B}" type="slidenum">
              <a:rPr lang="en-US" sz="1200">
                <a:solidFill>
                  <a:schemeClr val="tx1"/>
                </a:solidFill>
              </a:rPr>
              <a:pPr eaLnBrk="1" hangingPunct="1"/>
              <a:t>87</a:t>
            </a:fld>
            <a:endParaRPr lang="en-US" sz="1200">
              <a:solidFill>
                <a:schemeClr val="tx1"/>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Although genetically modified organisms (GMOs) are one of the most dangerous health and environmental risks we face, they are also one of the easiest of our major problems to solve. Unlike transfats or sugar, GMOs don</a:t>
            </a:r>
            <a:r>
              <a:rPr lang="ja-JP" altLang="en-US" sz="1400"/>
              <a:t>’</a:t>
            </a:r>
            <a:r>
              <a:rPr lang="en-US" altLang="ja-JP" sz="1400"/>
              <a:t>t offer any perceived consumer benefits. Furthermore, when consumers realize the health risks, they are highly motivated to choose brands without GMOs. Just a small percentage of the population switching to non-GMO brands will create a tipping point, forcing major food companies to quickly replace GM ingredients. </a:t>
            </a:r>
            <a:endParaRPr lang="en-US"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5770286-E5A6-FF47-B54D-7EB1087263CB}" type="slidenum">
              <a:rPr lang="en-US" sz="1200">
                <a:solidFill>
                  <a:schemeClr val="tx1"/>
                </a:solidFill>
              </a:rPr>
              <a:pPr eaLnBrk="1" hangingPunct="1"/>
              <a:t>88</a:t>
            </a:fld>
            <a:endParaRPr lang="en-US" sz="1200">
              <a:solidFill>
                <a:schemeClr val="tx1"/>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a:t>The gag order preventing Dr. Arpad Pusztai was lifted on February 16, 1999, and the press when wild. More than 750 articles were written within a month, which propelled the issue of GMO food safety into the mainstream awareness. People were concerned about the health effects, and using GM ingredients became a liability. The European tipping point was achieved within 10 weeks of the lifting of Dr. Pusztai</a:t>
            </a:r>
            <a:r>
              <a:rPr lang="ja-JP" altLang="en-US" sz="1400"/>
              <a:t>’</a:t>
            </a:r>
            <a:r>
              <a:rPr lang="en-US" altLang="ja-JP" sz="1400"/>
              <a:t>s gag order. </a:t>
            </a:r>
            <a:endParaRPr lang="en-US"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B1E76E42-767C-B846-853A-F75761DB1B67}" type="slidenum">
              <a:rPr lang="en-US" sz="1200">
                <a:solidFill>
                  <a:schemeClr val="tx1"/>
                </a:solidFill>
              </a:rPr>
              <a:pPr eaLnBrk="1" hangingPunct="1"/>
              <a:t>89</a:t>
            </a:fld>
            <a:endParaRPr lang="en-US" sz="1200">
              <a:solidFill>
                <a:schemeClr val="tx1"/>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At the end of April 1999, </a:t>
            </a:r>
            <a:r>
              <a:rPr lang="en-US" sz="1400" i="1">
                <a:cs typeface="+mn-cs"/>
              </a:rPr>
              <a:t>within a single week, virtually all major food companies committed to remove GMOs.</a:t>
            </a:r>
            <a:endParaRPr lang="en-US" sz="1400">
              <a:cs typeface="+mn-cs"/>
            </a:endParaRPr>
          </a:p>
          <a:p>
            <a:pPr defTabSz="914400" eaLnBrk="1" hangingPunct="1">
              <a:defRPr/>
            </a:pPr>
            <a:endParaRPr lang="en-US" sz="140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2E8F794-76A6-344A-8394-E6A32092FBB6}" type="slidenum">
              <a:rPr lang="en-US" sz="1200">
                <a:solidFill>
                  <a:srgbClr val="000000"/>
                </a:solidFill>
              </a:rPr>
              <a:pPr eaLnBrk="1" hangingPunct="1"/>
              <a:t>90</a:t>
            </a:fld>
            <a:endParaRPr lang="en-US" sz="120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The rejection in Europe has contained the expansion of GMOs. Whereas the biotech industry was literally targeting a conversion of all commercial seeds in the world to become genetically engineered, it has been limited to 4 major crops with 2 major traits, produced in 6 countries on a total of 2.4% of the world</a:t>
            </a:r>
            <a:r>
              <a:rPr lang="ja-JP" altLang="en-US" sz="1400" dirty="0"/>
              <a:t>’</a:t>
            </a:r>
            <a:r>
              <a:rPr lang="en-US" altLang="ja-JP" sz="1400" dirty="0"/>
              <a:t>s agricultural land. However, the </a:t>
            </a:r>
            <a:r>
              <a:rPr lang="en-US" altLang="ja-JP" sz="1400" dirty="0" smtClean="0"/>
              <a:t>United</a:t>
            </a:r>
            <a:r>
              <a:rPr lang="en-US" altLang="ja-JP" sz="1400" baseline="0" dirty="0" smtClean="0"/>
              <a:t> States</a:t>
            </a:r>
            <a:r>
              <a:rPr lang="en-US" altLang="ja-JP" sz="1400" dirty="0" smtClean="0"/>
              <a:t> </a:t>
            </a:r>
            <a:r>
              <a:rPr lang="en-US" altLang="ja-JP" sz="1400" dirty="0"/>
              <a:t>continues to push for wider spread use of GM crops. </a:t>
            </a:r>
          </a:p>
          <a:p>
            <a:pPr eaLnBrk="1" hangingPunct="1"/>
            <a:endParaRPr lang="en-US" sz="14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7F8547F-6D08-B844-8F3D-23B6B4000140}" type="slidenum">
              <a:rPr lang="en-US" sz="1200">
                <a:solidFill>
                  <a:schemeClr val="tx1"/>
                </a:solidFill>
              </a:rPr>
              <a:pPr eaLnBrk="1" hangingPunct="1"/>
              <a:t>91</a:t>
            </a:fld>
            <a:endParaRPr lang="en-US" sz="1200">
              <a:solidFill>
                <a:schemeClr val="tx1"/>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a:t>Unlike in Europe, the mainstream press has not covered the GM issue in the US. </a:t>
            </a:r>
            <a:r>
              <a:rPr lang="en-US" sz="1400" dirty="0" smtClean="0"/>
              <a:t>If </a:t>
            </a:r>
            <a:r>
              <a:rPr lang="en-US" sz="1400" dirty="0"/>
              <a:t>you ask the average American </a:t>
            </a:r>
            <a:r>
              <a:rPr lang="ja-JP" altLang="en-US" sz="1400" dirty="0"/>
              <a:t>“</a:t>
            </a:r>
            <a:r>
              <a:rPr lang="en-US" altLang="ja-JP" sz="1400" dirty="0">
                <a:latin typeface="Gill Sans MT" charset="0"/>
              </a:rPr>
              <a:t>have you ever eaten genetically modified foods?,</a:t>
            </a:r>
            <a:r>
              <a:rPr lang="ja-JP" altLang="en-US" sz="1400" dirty="0">
                <a:latin typeface="Gill Sans MT" charset="0"/>
              </a:rPr>
              <a:t>”</a:t>
            </a:r>
            <a:r>
              <a:rPr lang="en-US" altLang="ja-JP" sz="1400" dirty="0">
                <a:latin typeface="Gill Sans MT" charset="0"/>
              </a:rPr>
              <a:t> 60% say no, 15% say I don</a:t>
            </a:r>
            <a:r>
              <a:rPr lang="ja-JP" altLang="en-US" sz="1400" dirty="0">
                <a:latin typeface="Gill Sans MT" charset="0"/>
              </a:rPr>
              <a:t>’</a:t>
            </a:r>
            <a:r>
              <a:rPr lang="en-US" altLang="ja-JP" sz="1400" dirty="0">
                <a:latin typeface="Gill Sans MT" charset="0"/>
              </a:rPr>
              <a:t>t know. The success of the GM food industry in the US is based on consumer ignorance.</a:t>
            </a:r>
          </a:p>
          <a:p>
            <a:pPr eaLnBrk="1" hangingPunct="1"/>
            <a:endParaRPr lang="en-US" sz="14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dirty="0"/>
          </a:p>
        </p:txBody>
      </p:sp>
      <p:sp>
        <p:nvSpPr>
          <p:cNvPr id="15974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446E498-6680-2F47-A44E-D8925BB82C55}" type="slidenum">
              <a:rPr lang="en-US" sz="1200">
                <a:solidFill>
                  <a:srgbClr val="1F497D"/>
                </a:solidFill>
              </a:rPr>
              <a:pPr eaLnBrk="1" hangingPunct="1"/>
              <a:t>92</a:t>
            </a:fld>
            <a:endParaRPr lang="en-US" sz="1200">
              <a:solidFill>
                <a:srgbClr val="1F497D"/>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648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Right now, we do not label foods containing GMOs in full or in part….. Primary ingredients or derivatives from those. In California, Proposition 37 for labeling was defeated after a media advertising blitz by the GMO companies and food processors to the tune of about </a:t>
            </a:r>
            <a:r>
              <a:rPr lang="en-US" dirty="0" smtClean="0"/>
              <a:t>45 </a:t>
            </a:r>
            <a:r>
              <a:rPr lang="en-US" dirty="0"/>
              <a:t>million dollars. </a:t>
            </a:r>
            <a:r>
              <a:rPr lang="en-US" dirty="0" smtClean="0"/>
              <a:t>Much of the advertising</a:t>
            </a:r>
            <a:r>
              <a:rPr lang="en-US" baseline="0" dirty="0" smtClean="0"/>
              <a:t> was to lower income areas where food price sensitivity is the greatest. </a:t>
            </a:r>
            <a:r>
              <a:rPr lang="en-US" dirty="0" smtClean="0"/>
              <a:t>Other </a:t>
            </a:r>
            <a:r>
              <a:rPr lang="en-US" dirty="0"/>
              <a:t>states have introduced labeling legislation only to back out following threats of law suits again the state by Monsanto and others. Threat, intimidation, and what some say is false advertising have kept labels out of the United States. </a:t>
            </a:r>
          </a:p>
        </p:txBody>
      </p:sp>
      <p:sp>
        <p:nvSpPr>
          <p:cNvPr id="164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98F766FB-C99C-3A4E-8ACC-4C31B3E6A896}" type="slidenum">
              <a:rPr lang="en-US" sz="1200">
                <a:solidFill>
                  <a:schemeClr val="tx1"/>
                </a:solidFill>
              </a:rPr>
              <a:pPr eaLnBrk="1" hangingPunct="1"/>
              <a:t>93</a:t>
            </a:fld>
            <a:endParaRPr lang="en-US" sz="1200">
              <a:solidFill>
                <a:schemeClr val="tx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263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Several states have tried to institute labeling of GMO foods. All have failed so </a:t>
            </a:r>
            <a:r>
              <a:rPr lang="en-US" dirty="0" smtClean="0"/>
              <a:t>far</a:t>
            </a:r>
            <a:r>
              <a:rPr lang="en-US" baseline="0" dirty="0" smtClean="0"/>
              <a:t> with the exception of Connecticut which just passed labeling legislation having “triggers”. </a:t>
            </a:r>
            <a:r>
              <a:rPr lang="en-US" dirty="0" smtClean="0"/>
              <a:t> </a:t>
            </a:r>
            <a:r>
              <a:rPr lang="en-US" dirty="0"/>
              <a:t>California Prop 37 was just defeated after </a:t>
            </a:r>
            <a:r>
              <a:rPr lang="en-US" dirty="0" smtClean="0"/>
              <a:t>$45 </a:t>
            </a:r>
            <a:r>
              <a:rPr lang="en-US" dirty="0"/>
              <a:t>million or so in advertising by corporations against labeling. Washington State is coming up. The HB0903 was introduced by a Representative from Colorado, Jared Polis (D). My guess: it will likely go nowhere. </a:t>
            </a:r>
          </a:p>
        </p:txBody>
      </p:sp>
      <p:sp>
        <p:nvSpPr>
          <p:cNvPr id="2263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863FD64C-B30F-4C40-903C-D3E5750BBAE8}" type="slidenum">
              <a:rPr lang="en-US" sz="1200">
                <a:solidFill>
                  <a:schemeClr val="tx1"/>
                </a:solidFill>
              </a:rPr>
              <a:pPr eaLnBrk="1" hangingPunct="1"/>
              <a:t>94</a:t>
            </a:fld>
            <a:endParaRPr lang="en-US" sz="1200">
              <a:solidFill>
                <a:schemeClr val="tx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685B3D95-37B1-5541-956C-D52DB1DC430F}" type="slidenum">
              <a:rPr lang="en-US" sz="1200">
                <a:solidFill>
                  <a:srgbClr val="000000"/>
                </a:solidFill>
              </a:rPr>
              <a:pPr eaLnBrk="1" hangingPunct="1"/>
              <a:t>95</a:t>
            </a:fld>
            <a:endParaRPr lang="en-US" sz="120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r>
              <a:rPr lang="en-US" sz="1400" dirty="0" smtClean="0"/>
              <a:t>What about</a:t>
            </a:r>
            <a:r>
              <a:rPr lang="en-US" sz="1400" baseline="0" dirty="0" smtClean="0"/>
              <a:t> the medical community? </a:t>
            </a:r>
            <a:r>
              <a:rPr lang="en-US" sz="1400" dirty="0" smtClean="0"/>
              <a:t>Many </a:t>
            </a:r>
            <a:r>
              <a:rPr lang="en-US" sz="1400" dirty="0"/>
              <a:t>healthcare professionals are becoming aware of the dangers of GMOs and are prescribing non-GMO diets to their patients. Allergist Dr. John Boyles says, </a:t>
            </a:r>
            <a:r>
              <a:rPr lang="ja-JP" altLang="en-US" sz="1400" dirty="0">
                <a:latin typeface="Gill Sans MT" charset="0"/>
              </a:rPr>
              <a:t>“</a:t>
            </a:r>
            <a:r>
              <a:rPr lang="en-US" altLang="ja-JP" sz="1400" dirty="0">
                <a:latin typeface="Gill Sans MT" charset="0"/>
              </a:rPr>
              <a:t>I used to test for soy allergies all the time, but now that soy is genetically engineered, it is so dangerous that I tell people never to eat it—unless it says organic.</a:t>
            </a:r>
            <a:r>
              <a:rPr lang="ja-JP" altLang="en-US" sz="1400" dirty="0" smtClean="0">
                <a:latin typeface="Gill Sans MT" charset="0"/>
              </a:rPr>
              <a:t>”</a:t>
            </a:r>
            <a:endParaRPr lang="en-US" sz="1400" dirty="0">
              <a:latin typeface="Gill Sans MT"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9835C46-0D2A-C94E-8133-BB2D7462C693}" type="slidenum">
              <a:rPr lang="en-US" sz="1200">
                <a:solidFill>
                  <a:srgbClr val="000000"/>
                </a:solidFill>
              </a:rPr>
              <a:pPr eaLnBrk="1" hangingPunct="1"/>
              <a:t>96</a:t>
            </a:fld>
            <a:endParaRPr lang="en-US" sz="1200">
              <a:solidFill>
                <a:srgbClr val="000000"/>
              </a:solidFill>
            </a:endParaRPr>
          </a:p>
        </p:txBody>
      </p:sp>
      <p:sp>
        <p:nvSpPr>
          <p:cNvPr id="161795" name="Rectangle 2"/>
          <p:cNvSpPr>
            <a:spLocks noGrp="1" noRot="1" noChangeAspect="1" noChangeArrowheads="1" noTextEdit="1"/>
          </p:cNvSpPr>
          <p:nvPr>
            <p:ph type="sldImg"/>
          </p:nvPr>
        </p:nvSpPr>
        <p:spPr>
          <a:xfrm>
            <a:off x="1173163" y="696913"/>
            <a:ext cx="4511675" cy="3486150"/>
          </a:xfrm>
          <a:ln/>
        </p:spPr>
      </p:sp>
      <p:sp>
        <p:nvSpPr>
          <p:cNvPr id="804867" name="Rectangle 3"/>
          <p:cNvSpPr>
            <a:spLocks noGrp="1" noChangeArrowheads="1"/>
          </p:cNvSpPr>
          <p:nvPr>
            <p:ph type="body" idx="1"/>
          </p:nvPr>
        </p:nvSpPr>
        <p:spPr>
          <a:xfrm>
            <a:off x="685800" y="4414838"/>
            <a:ext cx="5486400" cy="4183062"/>
          </a:xfrm>
        </p:spPr>
        <p:txBody>
          <a:bodyPr/>
          <a:lstStyle/>
          <a:p>
            <a:pPr eaLnBrk="1" hangingPunct="1"/>
            <a:r>
              <a:rPr lang="en-US" sz="1400"/>
              <a:t>In May 2009, the American Academy of Environmental Medicine released a policy paper urging all doctors to prescribe non-GMO diets for everyone, stating that </a:t>
            </a:r>
            <a:r>
              <a:rPr lang="en-US"/>
              <a:t>animal studies show that GM food is linked to infertility, immune problems, accelerated aging, organ damage, and gastrointestinal problems. They called for a moratorium on GMOs, and mandatory labeling. </a:t>
            </a:r>
            <a:r>
              <a:rPr lang="en-US">
                <a:effectLst>
                  <a:outerShdw blurRad="38100" dist="38100" dir="2700000" algn="tl">
                    <a:srgbClr val="DDDDDD"/>
                  </a:outerShdw>
                </a:effectLst>
                <a:latin typeface="Tahoma" charset="0"/>
              </a:rPr>
              <a:t>Here is a quote from their document: </a:t>
            </a:r>
            <a:r>
              <a:rPr lang="ja-JP" altLang="en-US">
                <a:effectLst>
                  <a:outerShdw blurRad="38100" dist="38100" dir="2700000" algn="tl">
                    <a:srgbClr val="DDDDDD"/>
                  </a:outerShdw>
                </a:effectLst>
                <a:latin typeface="Tahoma" charset="0"/>
              </a:rPr>
              <a:t>“</a:t>
            </a:r>
            <a:r>
              <a:rPr lang="en-US" altLang="ja-JP">
                <a:effectLst>
                  <a:outerShdw blurRad="38100" dist="38100" dir="2700000" algn="tl">
                    <a:srgbClr val="DDDDDD"/>
                  </a:outerShdw>
                </a:effectLst>
                <a:latin typeface="Tahoma" charset="0"/>
              </a:rPr>
              <a:t>Animal studies indicate serious health risks … including infertility, immune dysregulation, accelerated aging, dysregulation of genes associated with cholesterol synthesis, insulin regulation, cell signaling, and protein formation, and changes in the liver, kidney, spleen and gastrointestinal system.</a:t>
            </a:r>
            <a:r>
              <a:rPr lang="ja-JP" altLang="en-US">
                <a:effectLst>
                  <a:outerShdw blurRad="38100" dist="38100" dir="2700000" algn="tl">
                    <a:srgbClr val="DDDDDD"/>
                  </a:outerShdw>
                </a:effectLst>
                <a:latin typeface="Tahoma" charset="0"/>
              </a:rPr>
              <a:t>”</a:t>
            </a:r>
            <a:endParaRPr lang="en-US">
              <a:effectLst>
                <a:outerShdw blurRad="38100" dist="38100" dir="2700000" algn="tl">
                  <a:srgbClr val="DDDDDD"/>
                </a:outerShdw>
              </a:effectLst>
              <a:latin typeface="Tahom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CEA6AE81-A321-F74E-B67A-E89D9BDA458A}" type="slidenum">
              <a:rPr lang="en-US" sz="1200">
                <a:solidFill>
                  <a:srgbClr val="000000"/>
                </a:solidFill>
              </a:rPr>
              <a:pPr eaLnBrk="1" hangingPunct="1"/>
              <a:t>10</a:t>
            </a:fld>
            <a:endParaRPr lang="en-US" sz="1200">
              <a:solidFill>
                <a:srgbClr val="000000"/>
              </a:solidFill>
            </a:endParaRPr>
          </a:p>
        </p:txBody>
      </p:sp>
      <p:sp>
        <p:nvSpPr>
          <p:cNvPr id="280579"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CFB9867F-B661-6248-8DE0-5DF2CB489465}" type="slidenum">
              <a:rPr lang="en-US" sz="1200">
                <a:solidFill>
                  <a:srgbClr val="000000"/>
                </a:solidFill>
              </a:rPr>
              <a:pPr algn="r" eaLnBrk="1" hangingPunct="1"/>
              <a:t>10</a:t>
            </a:fld>
            <a:endParaRPr lang="en-US" sz="1200">
              <a:solidFill>
                <a:srgbClr val="000000"/>
              </a:solidFill>
            </a:endParaRPr>
          </a:p>
        </p:txBody>
      </p:sp>
      <p:sp>
        <p:nvSpPr>
          <p:cNvPr id="233476" name="Rectangle 2"/>
          <p:cNvSpPr>
            <a:spLocks noGrp="1" noRot="1" noChangeAspect="1" noChangeArrowheads="1" noTextEdit="1"/>
          </p:cNvSpPr>
          <p:nvPr>
            <p:ph type="sldImg"/>
          </p:nvPr>
        </p:nvSpPr>
        <p:spPr>
          <a:xfrm>
            <a:off x="1174750" y="696913"/>
            <a:ext cx="4511675" cy="3486150"/>
          </a:xfrm>
          <a:ln/>
        </p:spPr>
      </p:sp>
      <p:sp>
        <p:nvSpPr>
          <p:cNvPr id="16486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2" tIns="45716" rIns="91432" bIns="45716"/>
          <a:lstStyle/>
          <a:p>
            <a:pPr eaLnBrk="1" hangingPunct="1"/>
            <a:r>
              <a:rPr lang="en-US" sz="1400"/>
              <a:t>What is genetically engineered in the US? </a:t>
            </a:r>
          </a:p>
          <a:p>
            <a:pPr eaLnBrk="1" hangingPunct="1"/>
            <a:r>
              <a:rPr lang="en-US" sz="1400"/>
              <a:t>Right now soy, corn, cotton, canola, and sugar from sugar beets are the main sources. Soy and Corn derivatives are in most processed foods. If it comes in a box from the supermarket, it is probably genetically engineered. The first four are used in vegetable oil. The US sugar beet growers introduced GM sugar at the end of 2009. Unless an ingredient says pure cane sugar, it is a mixture of cane and sugar beet. GM alfalfa is used as hay for animals.</a:t>
            </a:r>
          </a:p>
          <a:p>
            <a:pPr eaLnBrk="1" hangingPunct="1"/>
            <a:r>
              <a:rPr lang="en-US" sz="1400"/>
              <a:t> </a:t>
            </a: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5D2E2A84-60DA-4342-86BC-2C8EFE67E955}" type="slidenum">
              <a:rPr lang="en-US" sz="1200">
                <a:solidFill>
                  <a:srgbClr val="000000"/>
                </a:solidFill>
              </a:rPr>
              <a:pPr eaLnBrk="1" hangingPunct="1"/>
              <a:t>97</a:t>
            </a:fld>
            <a:endParaRPr lang="en-US" sz="1200">
              <a:solidFill>
                <a:srgbClr val="000000"/>
              </a:solidFill>
            </a:endParaRPr>
          </a:p>
        </p:txBody>
      </p:sp>
      <p:sp>
        <p:nvSpPr>
          <p:cNvPr id="406531"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Many religious groups have taken a strong stand against GM foods. Now they can also distribute information on the health dangers, and give their members the Non-GMO Shopping Guide.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GM Salmon</a:t>
            </a:r>
            <a:r>
              <a:rPr lang="en-US" baseline="0" dirty="0" smtClean="0"/>
              <a:t> are in the final stages of the approval process by the FDA. Over one million comments have been received by them. Most are against GM Salmon. What has been proposed by </a:t>
            </a:r>
            <a:r>
              <a:rPr lang="en-US" baseline="0" dirty="0" err="1" smtClean="0"/>
              <a:t>AquaBounty</a:t>
            </a:r>
            <a:r>
              <a:rPr lang="en-US" baseline="0" dirty="0" smtClean="0"/>
              <a:t> is the spawning of fish in confinement facilities in Canada, shipment of eggs to a secure facility in Panama where the fish would be grown out, then shipment back to the US markets. One concern is about the escape of GM Salmon into a wild population where they might have a reproductive advantage (Muir). One study suggests that within 40 generations, the wild type would become extinct. The Purdue professor who published this study now believes what is proposed is safe due to the precautions taken. Quadruple containment along with thermal barriers would prevent wild contamination. However, there is indication that several US based locations are interested in growing out this fish. All bets off if this happens.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98</a:t>
            </a:fld>
            <a:endParaRPr lang="en-US"/>
          </a:p>
        </p:txBody>
      </p:sp>
    </p:spTree>
    <p:extLst>
      <p:ext uri="{BB962C8B-B14F-4D97-AF65-F5344CB8AC3E}">
        <p14:creationId xmlns:p14="http://schemas.microsoft.com/office/powerpoint/2010/main" val="2631726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AquaBounty</a:t>
            </a:r>
            <a:r>
              <a:rPr lang="en-US" baseline="0" dirty="0" smtClean="0"/>
              <a:t> claims no significant difference between the flesh of the GM fish and a wild type or pen fed fish. Here are the results of a nutrition analysis. You be the judge. And this does not consider what has not been identified. That is not even looked for. Such as potentially new toxins, new allergens, new antigens….. Etc.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101</a:t>
            </a:fld>
            <a:endParaRPr lang="en-US"/>
          </a:p>
        </p:txBody>
      </p:sp>
    </p:spTree>
    <p:extLst>
      <p:ext uri="{BB962C8B-B14F-4D97-AF65-F5344CB8AC3E}">
        <p14:creationId xmlns:p14="http://schemas.microsoft.com/office/powerpoint/2010/main" val="14495792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recently, GM Wheat was found growing in a field in Oregon. No GM wheat has ever been approved. Monsanto field trials were conducted in over a dozen states but terminated several years ago. The wheat industry has rejected GM wheat because of</a:t>
            </a:r>
            <a:r>
              <a:rPr lang="en-US" baseline="0" dirty="0" smtClean="0"/>
              <a:t> concerns about the marketability worldwide of genetically engineered wheat. Japan and South Korea and others have put wheat shipments on hold until the extent of the contamination of the wheat crop has been determined. Monsanto and other chemical/seed companies continue to push for more and more genetically engineered crops of all kinds for the world market. </a:t>
            </a:r>
            <a:endParaRPr lang="en-US" dirty="0"/>
          </a:p>
        </p:txBody>
      </p:sp>
      <p:sp>
        <p:nvSpPr>
          <p:cNvPr id="4" name="Slide Number Placeholder 3"/>
          <p:cNvSpPr>
            <a:spLocks noGrp="1"/>
          </p:cNvSpPr>
          <p:nvPr>
            <p:ph type="sldNum" sz="quarter" idx="10"/>
          </p:nvPr>
        </p:nvSpPr>
        <p:spPr/>
        <p:txBody>
          <a:bodyPr/>
          <a:lstStyle/>
          <a:p>
            <a:fld id="{95D9617B-CE60-CE4A-A8BE-17CFE0F75170}" type="slidenum">
              <a:rPr lang="en-US" smtClean="0"/>
              <a:pPr/>
              <a:t>102</a:t>
            </a:fld>
            <a:endParaRPr lang="en-US"/>
          </a:p>
        </p:txBody>
      </p:sp>
    </p:spTree>
    <p:extLst>
      <p:ext uri="{BB962C8B-B14F-4D97-AF65-F5344CB8AC3E}">
        <p14:creationId xmlns:p14="http://schemas.microsoft.com/office/powerpoint/2010/main" val="14495792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3142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dirty="0"/>
              <a:t>Only in the past year or so have scientists decided that what was called “Junk DNA” is not. It contains all sorts of switches, regulators, and controls on DNA expression. They admit it will take years or even decades to decipher what is there. </a:t>
            </a:r>
          </a:p>
          <a:p>
            <a:endParaRPr lang="en-US" dirty="0"/>
          </a:p>
          <a:p>
            <a:r>
              <a:rPr lang="en-US" dirty="0"/>
              <a:t>There is a local </a:t>
            </a:r>
            <a:r>
              <a:rPr lang="en-US" dirty="0" smtClean="0"/>
              <a:t>Indiana farmer </a:t>
            </a:r>
            <a:r>
              <a:rPr lang="en-US" dirty="0"/>
              <a:t>that I just heard about. He grows corn, GM corn, but as suggested has a section of “refuge” corn which is not genetically modified in his field. This supposedly is attractive to pests normally found in corn. After harvest, he normally turns livestock into the fields to eat what was missed in harvesting. He has noticed time and again that the cattle will seek out the “refuge” corn before touching the GM corn. </a:t>
            </a:r>
          </a:p>
          <a:p>
            <a:endParaRPr lang="en-US" dirty="0"/>
          </a:p>
          <a:p>
            <a:r>
              <a:rPr lang="en-US" dirty="0"/>
              <a:t>There </a:t>
            </a:r>
            <a:r>
              <a:rPr lang="en-US" dirty="0" smtClean="0"/>
              <a:t>was </a:t>
            </a:r>
            <a:r>
              <a:rPr lang="en-US" dirty="0"/>
              <a:t>a 75 year old SW Indiana farmer with a </a:t>
            </a:r>
            <a:r>
              <a:rPr lang="en-US" dirty="0" smtClean="0"/>
              <a:t>case </a:t>
            </a:r>
            <a:r>
              <a:rPr lang="en-US" dirty="0"/>
              <a:t>before the Supreme Court. The farmer typically buys surplus soy beans from a local elevator for use as feed. He decided to try to get a second crop with some of the beans. Monsanto says he owes royalties. The question is the patent life limited or does it run in perpetuity in GM organisms that replicate the modified </a:t>
            </a:r>
            <a:r>
              <a:rPr lang="en-US" dirty="0" smtClean="0"/>
              <a:t>DNA. The decision was for Monsanto. The farmer was not “lily</a:t>
            </a:r>
            <a:r>
              <a:rPr lang="en-US" baseline="0" dirty="0" smtClean="0"/>
              <a:t> white”. He knew a portion of what he purchased and used as seed corn was GM seed. He used Roundup on the crop to kill weeds. The big question, though, was did the patent end or not with the first planting. It does not. </a:t>
            </a:r>
            <a:endParaRPr lang="en-US" dirty="0"/>
          </a:p>
          <a:p>
            <a:endParaRPr lang="en-US" dirty="0"/>
          </a:p>
          <a:p>
            <a:r>
              <a:rPr lang="en-US" dirty="0"/>
              <a:t>New </a:t>
            </a:r>
            <a:r>
              <a:rPr lang="en-US" dirty="0" err="1"/>
              <a:t>Ecoli</a:t>
            </a:r>
            <a:r>
              <a:rPr lang="en-US" dirty="0"/>
              <a:t> strain highly resistant to antibiotics in the news recently</a:t>
            </a:r>
            <a:r>
              <a:rPr lang="en-US" dirty="0" smtClean="0"/>
              <a:t>. Already</a:t>
            </a:r>
            <a:r>
              <a:rPr lang="en-US" baseline="0" dirty="0" smtClean="0"/>
              <a:t> there are concerns in the medical community about antibiotic resistance. Well over half of the antibiotics used in the United States are in animal feed or otherwise administered to animals in the human food supply. </a:t>
            </a:r>
            <a:r>
              <a:rPr lang="en-US" dirty="0" smtClean="0"/>
              <a:t>  </a:t>
            </a:r>
            <a:endParaRPr lang="en-US" dirty="0"/>
          </a:p>
        </p:txBody>
      </p:sp>
      <p:sp>
        <p:nvSpPr>
          <p:cNvPr id="23142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4091D92-A710-164E-851B-C767FA8AD165}" type="slidenum">
              <a:rPr lang="en-US" sz="1200">
                <a:solidFill>
                  <a:schemeClr val="tx1"/>
                </a:solidFill>
              </a:rPr>
              <a:pPr eaLnBrk="1" hangingPunct="1"/>
              <a:t>103</a:t>
            </a:fld>
            <a:endParaRPr lang="en-US" sz="1200">
              <a:solidFill>
                <a:schemeClr val="tx1"/>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22338" eaLnBrk="0" hangingPunct="0">
              <a:defRPr sz="4900">
                <a:solidFill>
                  <a:schemeClr val="tx2"/>
                </a:solidFill>
                <a:latin typeface="Arial" charset="0"/>
                <a:ea typeface="ＭＳ Ｐゴシック" charset="0"/>
                <a:cs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F0129EB1-D54C-B345-9EE0-A81222A38AB6}" type="slidenum">
              <a:rPr lang="en-US" sz="1200">
                <a:solidFill>
                  <a:schemeClr val="tx1"/>
                </a:solidFill>
              </a:rPr>
              <a:pPr eaLnBrk="1" hangingPunct="1"/>
              <a:t>104</a:t>
            </a:fld>
            <a:endParaRPr lang="en-US" sz="1200">
              <a:solidFill>
                <a:schemeClr val="tx1"/>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defRPr/>
            </a:pPr>
            <a:r>
              <a:rPr lang="en-US" sz="1400">
                <a:cs typeface="+mn-cs"/>
              </a:rPr>
              <a:t>In order to avoid eating GMOs, you must:</a:t>
            </a:r>
          </a:p>
          <a:p>
            <a:pPr marL="457200" lvl="1" defTabSz="914400" eaLnBrk="1" hangingPunct="1">
              <a:buFontTx/>
              <a:buChar char="•"/>
              <a:defRPr/>
            </a:pPr>
            <a:r>
              <a:rPr lang="en-US" sz="1400"/>
              <a:t>Buy organic, which is not allowed to use GM inputs</a:t>
            </a:r>
          </a:p>
          <a:p>
            <a:pPr marL="457200" lvl="1" defTabSz="914400" eaLnBrk="1" hangingPunct="1">
              <a:buFontTx/>
              <a:buChar char="•"/>
              <a:defRPr/>
            </a:pPr>
            <a:r>
              <a:rPr lang="en-US" sz="1400"/>
              <a:t>Buy products that are labeled Non-GMO</a:t>
            </a:r>
          </a:p>
          <a:p>
            <a:pPr marL="457200" lvl="1" defTabSz="914400" eaLnBrk="1" hangingPunct="1">
              <a:buFontTx/>
              <a:buChar char="•"/>
              <a:defRPr/>
            </a:pPr>
            <a:r>
              <a:rPr lang="en-US" sz="1400"/>
              <a:t>Buy products listed on a Non-GMO Shopping Guide</a:t>
            </a:r>
          </a:p>
          <a:p>
            <a:pPr marL="457200" lvl="1" defTabSz="914400" eaLnBrk="1" hangingPunct="1">
              <a:buFontTx/>
              <a:buChar char="•"/>
              <a:defRPr/>
            </a:pPr>
            <a:r>
              <a:rPr lang="en-US" sz="1400"/>
              <a:t>Or read labels and avoid the at risk ingredients, such as soy protein isolate, lecithin, high fructose corn syrup, dextrose, maltodextrin, and all corn derivatives, canola and cottonseed oil, etc.</a:t>
            </a:r>
          </a:p>
          <a:p>
            <a:pPr marL="457200" lvl="1" defTabSz="914400" eaLnBrk="1" hangingPunct="1">
              <a:defRPr/>
            </a:pPr>
            <a:endParaRPr lang="en-US" sz="1400"/>
          </a:p>
          <a:p>
            <a:pPr marL="457200" lvl="1" defTabSz="914400" eaLnBrk="1" hangingPunct="1">
              <a:defRPr/>
            </a:pPr>
            <a:endParaRPr lang="en-US" sz="1400"/>
          </a:p>
          <a:p>
            <a:pPr marL="457200" lvl="1" defTabSz="914400" eaLnBrk="1" hangingPunct="1">
              <a:defRPr/>
            </a:pPr>
            <a:r>
              <a:rPr lang="en-US" sz="1400"/>
              <a:t>At www.NonGMOShoppingGuide.com you will find more information on how to avoid GM foods.</a:t>
            </a:r>
          </a:p>
          <a:p>
            <a:pPr defTabSz="914400" eaLnBrk="1" hangingPunct="1">
              <a:defRPr/>
            </a:pPr>
            <a:endParaRPr lang="en-US" sz="140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A3CAF45B-ADA9-2F41-80ED-705ED7C3685B}" type="slidenum">
              <a:rPr lang="en-US" sz="1200">
                <a:solidFill>
                  <a:srgbClr val="000000"/>
                </a:solidFill>
              </a:rPr>
              <a:pPr eaLnBrk="1" hangingPunct="1"/>
              <a:t>108</a:t>
            </a:fld>
            <a:endParaRPr lang="en-US" sz="1200">
              <a:solidFill>
                <a:srgbClr val="000000"/>
              </a:solidFill>
            </a:endParaRPr>
          </a:p>
        </p:txBody>
      </p:sp>
      <p:sp>
        <p:nvSpPr>
          <p:cNvPr id="233475"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4900">
                <a:solidFill>
                  <a:schemeClr val="tx2"/>
                </a:solidFill>
                <a:latin typeface="Arial" charset="0"/>
                <a:ea typeface="ＭＳ Ｐゴシック" charset="0"/>
              </a:defRPr>
            </a:lvl1pPr>
            <a:lvl2pPr marL="742950" indent="-285750" eaLnBrk="0" hangingPunct="0">
              <a:defRPr sz="4900">
                <a:solidFill>
                  <a:schemeClr val="tx2"/>
                </a:solidFill>
                <a:latin typeface="Arial" charset="0"/>
                <a:ea typeface="ＭＳ Ｐゴシック" charset="0"/>
              </a:defRPr>
            </a:lvl2pPr>
            <a:lvl3pPr marL="1143000" indent="-228600" eaLnBrk="0" hangingPunct="0">
              <a:defRPr sz="4900">
                <a:solidFill>
                  <a:schemeClr val="tx2"/>
                </a:solidFill>
                <a:latin typeface="Arial" charset="0"/>
                <a:ea typeface="ＭＳ Ｐゴシック" charset="0"/>
              </a:defRPr>
            </a:lvl3pPr>
            <a:lvl4pPr marL="1600200" indent="-228600" eaLnBrk="0" hangingPunct="0">
              <a:defRPr sz="4900">
                <a:solidFill>
                  <a:schemeClr val="tx2"/>
                </a:solidFill>
                <a:latin typeface="Arial" charset="0"/>
                <a:ea typeface="ＭＳ Ｐゴシック" charset="0"/>
              </a:defRPr>
            </a:lvl4pPr>
            <a:lvl5pPr marL="2057400" indent="-228600" eaLnBrk="0" hangingPunct="0">
              <a:defRPr sz="4900">
                <a:solidFill>
                  <a:schemeClr val="tx2"/>
                </a:solidFill>
                <a:latin typeface="Arial" charset="0"/>
                <a:ea typeface="ＭＳ Ｐゴシック" charset="0"/>
              </a:defRPr>
            </a:lvl5pPr>
            <a:lvl6pPr marL="2514600" indent="-228600" eaLnBrk="0" fontAlgn="base" hangingPunct="0">
              <a:spcBef>
                <a:spcPct val="0"/>
              </a:spcBef>
              <a:spcAft>
                <a:spcPct val="0"/>
              </a:spcAft>
              <a:defRPr sz="4900">
                <a:solidFill>
                  <a:schemeClr val="tx2"/>
                </a:solidFill>
                <a:latin typeface="Arial" charset="0"/>
                <a:ea typeface="ＭＳ Ｐゴシック" charset="0"/>
              </a:defRPr>
            </a:lvl6pPr>
            <a:lvl7pPr marL="2971800" indent="-228600" eaLnBrk="0" fontAlgn="base" hangingPunct="0">
              <a:spcBef>
                <a:spcPct val="0"/>
              </a:spcBef>
              <a:spcAft>
                <a:spcPct val="0"/>
              </a:spcAft>
              <a:defRPr sz="4900">
                <a:solidFill>
                  <a:schemeClr val="tx2"/>
                </a:solidFill>
                <a:latin typeface="Arial" charset="0"/>
                <a:ea typeface="ＭＳ Ｐゴシック" charset="0"/>
              </a:defRPr>
            </a:lvl7pPr>
            <a:lvl8pPr marL="3429000" indent="-228600" eaLnBrk="0" fontAlgn="base" hangingPunct="0">
              <a:spcBef>
                <a:spcPct val="0"/>
              </a:spcBef>
              <a:spcAft>
                <a:spcPct val="0"/>
              </a:spcAft>
              <a:defRPr sz="4900">
                <a:solidFill>
                  <a:schemeClr val="tx2"/>
                </a:solidFill>
                <a:latin typeface="Arial" charset="0"/>
                <a:ea typeface="ＭＳ Ｐゴシック" charset="0"/>
              </a:defRPr>
            </a:lvl8pPr>
            <a:lvl9pPr marL="3886200" indent="-228600"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4281F828-DAAB-4342-805C-D900D4A07A2F}" type="slidenum">
              <a:rPr lang="en-US" sz="1200">
                <a:solidFill>
                  <a:srgbClr val="000000"/>
                </a:solidFill>
              </a:rPr>
              <a:pPr algn="r" eaLnBrk="1" hangingPunct="1"/>
              <a:t>108</a:t>
            </a:fld>
            <a:endParaRPr lang="en-US" sz="1200">
              <a:solidFill>
                <a:srgbClr val="000000"/>
              </a:solidFill>
            </a:endParaRPr>
          </a:p>
        </p:txBody>
      </p:sp>
      <p:sp>
        <p:nvSpPr>
          <p:cNvPr id="233476" name="Rectangle 2"/>
          <p:cNvSpPr>
            <a:spLocks noGrp="1" noRot="1" noChangeAspect="1" noChangeArrowheads="1" noTextEdit="1"/>
          </p:cNvSpPr>
          <p:nvPr>
            <p:ph type="sldImg"/>
          </p:nvPr>
        </p:nvSpPr>
        <p:spPr>
          <a:xfrm>
            <a:off x="1174750" y="696913"/>
            <a:ext cx="4511675" cy="3486150"/>
          </a:xfrm>
          <a:ln/>
        </p:spPr>
      </p:sp>
      <p:sp>
        <p:nvSpPr>
          <p:cNvPr id="233477"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lstStyle/>
          <a:p>
            <a:pPr eaLnBrk="1" hangingPunct="1"/>
            <a:r>
              <a:rPr lang="en-US" sz="1400"/>
              <a:t>What is genetically engineered in the US? </a:t>
            </a:r>
          </a:p>
          <a:p>
            <a:pPr eaLnBrk="1" hangingPunct="1"/>
            <a:r>
              <a:rPr lang="en-US" sz="1400"/>
              <a:t>Right now soy, corn, cotton, canola, and sugar from sugar beets are the main sources. Soy and Corn derivatives are in most processed foods. If it comes in a box from the supermarket, it is probably genetically engineered. The first four are used in vegetable oil. The US sugar beet growers introduced GM sugar at the end of 2009. Unless an ingredient says pure cane sugar, it is a mixture of cane and sugar beet. GM alfalfa is used as hay for animals.</a:t>
            </a:r>
          </a:p>
          <a:p>
            <a:pPr eaLnBrk="1" hangingPunct="1"/>
            <a:r>
              <a:rPr lang="en-US" sz="1400"/>
              <a:t> </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7EFBF0A3-3955-5940-84E6-E4D47E7E544E}" type="slidenum">
              <a:rPr lang="en-US" sz="1200">
                <a:solidFill>
                  <a:schemeClr val="tx1"/>
                </a:solidFill>
              </a:rPr>
              <a:pPr eaLnBrk="1" hangingPunct="1"/>
              <a:t>109</a:t>
            </a:fld>
            <a:endParaRPr lang="en-US" sz="1200">
              <a:solidFill>
                <a:schemeClr val="tx1"/>
              </a:solidFill>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377825" y="4414838"/>
            <a:ext cx="6113463" cy="4181475"/>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1400"/>
              <a:t>The fourth category is increased herbicide. </a:t>
            </a:r>
            <a:r>
              <a:rPr lang="en-US"/>
              <a:t>In the first 16 years of GM crops, herbicide tolerant crops were responsible for an estimated increase in herbicide us of 527 million pounds. </a:t>
            </a:r>
          </a:p>
          <a:p>
            <a:pPr eaLnBrk="1" hangingPunct="1"/>
            <a:endParaRPr lang="en-US"/>
          </a:p>
          <a:p>
            <a:pPr eaLnBrk="1" hangingPunct="1"/>
            <a:r>
              <a:rPr lang="en-US" sz="1400"/>
              <a:t>The application of Roundup increases fusarium both on soy roots as well as in wheat. This creates micro toxins which may be dangerous for humans. Roundup also binds with minerals, making them unavailable for the plants, as well as for the animals and humans who eat the plants.</a:t>
            </a:r>
          </a:p>
          <a:p>
            <a:pPr eaLnBrk="1" hangingPunct="1"/>
            <a:endParaRPr lang="en-US" sz="14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2338" eaLnBrk="0" hangingPunct="0">
              <a:defRPr sz="4900">
                <a:solidFill>
                  <a:schemeClr val="tx2"/>
                </a:solidFill>
                <a:latin typeface="Arial" charset="0"/>
                <a:ea typeface="ＭＳ Ｐゴシック" charset="0"/>
              </a:defRPr>
            </a:lvl1pPr>
            <a:lvl2pPr marL="742950" indent="-285750" defTabSz="922338" eaLnBrk="0" hangingPunct="0">
              <a:defRPr sz="4900">
                <a:solidFill>
                  <a:schemeClr val="tx2"/>
                </a:solidFill>
                <a:latin typeface="Arial" charset="0"/>
                <a:ea typeface="ＭＳ Ｐゴシック" charset="0"/>
              </a:defRPr>
            </a:lvl2pPr>
            <a:lvl3pPr marL="1143000" indent="-228600" defTabSz="922338" eaLnBrk="0" hangingPunct="0">
              <a:defRPr sz="4900">
                <a:solidFill>
                  <a:schemeClr val="tx2"/>
                </a:solidFill>
                <a:latin typeface="Arial" charset="0"/>
                <a:ea typeface="ＭＳ Ｐゴシック" charset="0"/>
              </a:defRPr>
            </a:lvl3pPr>
            <a:lvl4pPr marL="1600200" indent="-228600" defTabSz="922338" eaLnBrk="0" hangingPunct="0">
              <a:defRPr sz="4900">
                <a:solidFill>
                  <a:schemeClr val="tx2"/>
                </a:solidFill>
                <a:latin typeface="Arial" charset="0"/>
                <a:ea typeface="ＭＳ Ｐゴシック" charset="0"/>
              </a:defRPr>
            </a:lvl4pPr>
            <a:lvl5pPr marL="2057400" indent="-228600" defTabSz="922338" eaLnBrk="0" hangingPunct="0">
              <a:defRPr sz="4900">
                <a:solidFill>
                  <a:schemeClr val="tx2"/>
                </a:solidFill>
                <a:latin typeface="Arial" charset="0"/>
                <a:ea typeface="ＭＳ Ｐゴシック" charset="0"/>
              </a:defRPr>
            </a:lvl5pPr>
            <a:lvl6pPr marL="2514600" indent="-228600" defTabSz="92233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2233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2233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2233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fld id="{2544952F-4399-8C47-BE69-BB7CE05C53F8}" type="slidenum">
              <a:rPr lang="en-US" sz="1200">
                <a:solidFill>
                  <a:schemeClr val="tx1"/>
                </a:solidFill>
              </a:rPr>
              <a:pPr eaLnBrk="1" hangingPunct="1"/>
              <a:t>110</a:t>
            </a:fld>
            <a:endParaRPr lang="en-US" sz="1200">
              <a:solidFill>
                <a:schemeClr val="tx1"/>
              </a:solidFill>
            </a:endParaRPr>
          </a:p>
        </p:txBody>
      </p:sp>
      <p:sp>
        <p:nvSpPr>
          <p:cNvPr id="410627" name="Rectangle 7"/>
          <p:cNvSpPr txBox="1">
            <a:spLocks noGrp="1" noChangeArrowheads="1"/>
          </p:cNvSpPr>
          <p:nvPr/>
        </p:nvSpPr>
        <p:spPr bwMode="auto">
          <a:xfrm>
            <a:off x="3884613" y="882808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4900">
                <a:solidFill>
                  <a:schemeClr val="tx2"/>
                </a:solidFill>
                <a:latin typeface="Arial" charset="0"/>
                <a:ea typeface="ＭＳ Ｐゴシック" charset="0"/>
              </a:defRPr>
            </a:lvl1pPr>
            <a:lvl2pPr marL="742950" indent="-285750" eaLnBrk="0" hangingPunct="0">
              <a:defRPr sz="4900">
                <a:solidFill>
                  <a:schemeClr val="tx2"/>
                </a:solidFill>
                <a:latin typeface="Arial" charset="0"/>
                <a:ea typeface="ＭＳ Ｐゴシック" charset="0"/>
              </a:defRPr>
            </a:lvl2pPr>
            <a:lvl3pPr marL="1143000" indent="-228600" eaLnBrk="0" hangingPunct="0">
              <a:defRPr sz="4900">
                <a:solidFill>
                  <a:schemeClr val="tx2"/>
                </a:solidFill>
                <a:latin typeface="Arial" charset="0"/>
                <a:ea typeface="ＭＳ Ｐゴシック" charset="0"/>
              </a:defRPr>
            </a:lvl3pPr>
            <a:lvl4pPr marL="1600200" indent="-228600" eaLnBrk="0" hangingPunct="0">
              <a:defRPr sz="4900">
                <a:solidFill>
                  <a:schemeClr val="tx2"/>
                </a:solidFill>
                <a:latin typeface="Arial" charset="0"/>
                <a:ea typeface="ＭＳ Ｐゴシック" charset="0"/>
              </a:defRPr>
            </a:lvl4pPr>
            <a:lvl5pPr marL="2057400" indent="-228600" eaLnBrk="0" hangingPunct="0">
              <a:defRPr sz="4900">
                <a:solidFill>
                  <a:schemeClr val="tx2"/>
                </a:solidFill>
                <a:latin typeface="Arial" charset="0"/>
                <a:ea typeface="ＭＳ Ｐゴシック" charset="0"/>
              </a:defRPr>
            </a:lvl5pPr>
            <a:lvl6pPr marL="2514600" indent="-228600" eaLnBrk="0" fontAlgn="base" hangingPunct="0">
              <a:spcBef>
                <a:spcPct val="0"/>
              </a:spcBef>
              <a:spcAft>
                <a:spcPct val="0"/>
              </a:spcAft>
              <a:defRPr sz="4900">
                <a:solidFill>
                  <a:schemeClr val="tx2"/>
                </a:solidFill>
                <a:latin typeface="Arial" charset="0"/>
                <a:ea typeface="ＭＳ Ｐゴシック" charset="0"/>
              </a:defRPr>
            </a:lvl6pPr>
            <a:lvl7pPr marL="2971800" indent="-228600" eaLnBrk="0" fontAlgn="base" hangingPunct="0">
              <a:spcBef>
                <a:spcPct val="0"/>
              </a:spcBef>
              <a:spcAft>
                <a:spcPct val="0"/>
              </a:spcAft>
              <a:defRPr sz="4900">
                <a:solidFill>
                  <a:schemeClr val="tx2"/>
                </a:solidFill>
                <a:latin typeface="Arial" charset="0"/>
                <a:ea typeface="ＭＳ Ｐゴシック" charset="0"/>
              </a:defRPr>
            </a:lvl7pPr>
            <a:lvl8pPr marL="3429000" indent="-228600" eaLnBrk="0" fontAlgn="base" hangingPunct="0">
              <a:spcBef>
                <a:spcPct val="0"/>
              </a:spcBef>
              <a:spcAft>
                <a:spcPct val="0"/>
              </a:spcAft>
              <a:defRPr sz="4900">
                <a:solidFill>
                  <a:schemeClr val="tx2"/>
                </a:solidFill>
                <a:latin typeface="Arial" charset="0"/>
                <a:ea typeface="ＭＳ Ｐゴシック" charset="0"/>
              </a:defRPr>
            </a:lvl8pPr>
            <a:lvl9pPr marL="3886200" indent="-228600"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fld id="{B7BF67E1-0A9A-AA49-B518-5A4A24E4A8FE}" type="slidenum">
              <a:rPr lang="en-US" sz="1200">
                <a:solidFill>
                  <a:schemeClr val="tx1"/>
                </a:solidFill>
              </a:rPr>
              <a:pPr algn="r" eaLnBrk="1" hangingPunct="1"/>
              <a:t>110</a:t>
            </a:fld>
            <a:endParaRPr lang="en-US" sz="1200">
              <a:solidFill>
                <a:schemeClr val="tx1"/>
              </a:solidFill>
            </a:endParaRPr>
          </a:p>
        </p:txBody>
      </p:sp>
      <p:sp>
        <p:nvSpPr>
          <p:cNvPr id="410628" name="Rectangle 2"/>
          <p:cNvSpPr>
            <a:spLocks noGrp="1" noRot="1" noChangeAspect="1" noChangeArrowheads="1" noTextEdit="1"/>
          </p:cNvSpPr>
          <p:nvPr>
            <p:ph type="sldImg"/>
          </p:nvPr>
        </p:nvSpPr>
        <p:spPr>
          <a:xfrm>
            <a:off x="1173163" y="696913"/>
            <a:ext cx="4511675" cy="3486150"/>
          </a:xfrm>
          <a:ln/>
        </p:spPr>
      </p:sp>
      <p:sp>
        <p:nvSpPr>
          <p:cNvPr id="410629" name="Rectangle 3"/>
          <p:cNvSpPr>
            <a:spLocks noGrp="1" noChangeArrowheads="1"/>
          </p:cNvSpPr>
          <p:nvPr>
            <p:ph type="body" idx="1"/>
          </p:nvPr>
        </p:nvSpPr>
        <p:spPr>
          <a:xfrm>
            <a:off x="685800" y="4414838"/>
            <a:ext cx="5486400" cy="4183062"/>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40" tIns="45720" rIns="91440" bIns="45720"/>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pPr/>
              <a:t>‹#›</a:t>
            </a:fld>
            <a:endParaRPr lang="en-US"/>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pPr/>
              <a:t>‹#›</a:t>
            </a:fld>
            <a:endParaRPr lang="en-US"/>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750308-249A-0142-837F-7A75096F5F90}" type="slidenum">
              <a:rPr lang="en-US"/>
              <a:pPr/>
              <a:t>‹#›</a:t>
            </a:fld>
            <a:endParaRPr lang="en-US"/>
          </a:p>
        </p:txBody>
      </p:sp>
    </p:spTree>
    <p:extLst>
      <p:ext uri="{BB962C8B-B14F-4D97-AF65-F5344CB8AC3E}">
        <p14:creationId xmlns:p14="http://schemas.microsoft.com/office/powerpoint/2010/main" val="1786096130"/>
      </p:ext>
    </p:extLst>
  </p:cSld>
  <p:clrMapOvr>
    <a:masterClrMapping/>
  </p:clrMapOvr>
  <p:transition xmlns:p14="http://schemas.microsoft.com/office/powerpoint/2010/mai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E5B11C-9B50-0040-AD43-67C73DF52F88}" type="slidenum">
              <a:rPr lang="en-US"/>
              <a:pPr/>
              <a:t>‹#›</a:t>
            </a:fld>
            <a:endParaRPr lang="en-US"/>
          </a:p>
        </p:txBody>
      </p:sp>
    </p:spTree>
    <p:extLst>
      <p:ext uri="{BB962C8B-B14F-4D97-AF65-F5344CB8AC3E}">
        <p14:creationId xmlns:p14="http://schemas.microsoft.com/office/powerpoint/2010/main" val="1962897898"/>
      </p:ext>
    </p:extLst>
  </p:cSld>
  <p:clrMapOvr>
    <a:masterClrMapping/>
  </p:clrMapOvr>
  <p:transition xmlns:p14="http://schemas.microsoft.com/office/powerpoint/2010/mai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77A1564-ECFF-1548-BD55-EDC7F331E12B}" type="slidenum">
              <a:rPr lang="en-US"/>
              <a:pPr/>
              <a:t>‹#›</a:t>
            </a:fld>
            <a:endParaRPr lang="en-US"/>
          </a:p>
        </p:txBody>
      </p:sp>
    </p:spTree>
    <p:extLst>
      <p:ext uri="{BB962C8B-B14F-4D97-AF65-F5344CB8AC3E}">
        <p14:creationId xmlns:p14="http://schemas.microsoft.com/office/powerpoint/2010/main" val="3559997972"/>
      </p:ext>
    </p:extLst>
  </p:cSld>
  <p:clrMapOvr>
    <a:masterClrMapping/>
  </p:clrMapOvr>
  <p:transition xmlns:p14="http://schemas.microsoft.com/office/powerpoint/2010/mai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9CEF5F8-AF17-B146-9678-8C978D95B50B}" type="slidenum">
              <a:rPr lang="en-US"/>
              <a:pPr/>
              <a:t>‹#›</a:t>
            </a:fld>
            <a:endParaRPr lang="en-US"/>
          </a:p>
        </p:txBody>
      </p:sp>
    </p:spTree>
    <p:extLst>
      <p:ext uri="{BB962C8B-B14F-4D97-AF65-F5344CB8AC3E}">
        <p14:creationId xmlns:p14="http://schemas.microsoft.com/office/powerpoint/2010/main" val="23278261"/>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5360901-EF08-2F4B-BD10-0B56424B14B8}" type="slidenum">
              <a:rPr lang="en-US"/>
              <a:pPr/>
              <a:t>‹#›</a:t>
            </a:fld>
            <a:endParaRPr lang="en-US"/>
          </a:p>
        </p:txBody>
      </p:sp>
    </p:spTree>
    <p:extLst>
      <p:ext uri="{BB962C8B-B14F-4D97-AF65-F5344CB8AC3E}">
        <p14:creationId xmlns:p14="http://schemas.microsoft.com/office/powerpoint/2010/main" val="1823392152"/>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C339668-CC6A-924F-89B8-1679BB38C973}" type="slidenum">
              <a:rPr lang="en-US"/>
              <a:pPr/>
              <a:t>‹#›</a:t>
            </a:fld>
            <a:endParaRPr lang="en-US"/>
          </a:p>
        </p:txBody>
      </p:sp>
    </p:spTree>
    <p:extLst>
      <p:ext uri="{BB962C8B-B14F-4D97-AF65-F5344CB8AC3E}">
        <p14:creationId xmlns:p14="http://schemas.microsoft.com/office/powerpoint/2010/main" val="3670461387"/>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2946E575-0959-3E41-B46D-C0C98A36AADD}" type="slidenum">
              <a:rPr lang="en-US"/>
              <a:pPr/>
              <a:t>‹#›</a:t>
            </a:fld>
            <a:endParaRPr lang="en-US"/>
          </a:p>
        </p:txBody>
      </p:sp>
    </p:spTree>
    <p:extLst>
      <p:ext uri="{BB962C8B-B14F-4D97-AF65-F5344CB8AC3E}">
        <p14:creationId xmlns:p14="http://schemas.microsoft.com/office/powerpoint/2010/main" val="3920021614"/>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1934492D-D599-6E49-9B4C-A02B9D755BE5}" type="slidenum">
              <a:rPr lang="en-US"/>
              <a:pPr/>
              <a:t>‹#›</a:t>
            </a:fld>
            <a:endParaRPr lang="en-US"/>
          </a:p>
        </p:txBody>
      </p:sp>
    </p:spTree>
    <p:extLst>
      <p:ext uri="{BB962C8B-B14F-4D97-AF65-F5344CB8AC3E}">
        <p14:creationId xmlns:p14="http://schemas.microsoft.com/office/powerpoint/2010/main" val="4056732426"/>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5883869-B0A7-B741-A301-5E9F5C1C8BA6}" type="slidenum">
              <a:rPr lang="en-US"/>
              <a:pPr/>
              <a:t>‹#›</a:t>
            </a:fld>
            <a:endParaRPr lang="en-US"/>
          </a:p>
        </p:txBody>
      </p:sp>
    </p:spTree>
    <p:extLst>
      <p:ext uri="{BB962C8B-B14F-4D97-AF65-F5344CB8AC3E}">
        <p14:creationId xmlns:p14="http://schemas.microsoft.com/office/powerpoint/2010/main" val="480863185"/>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7C1AAE0-AD66-9444-A51D-8B0940B8A676}" type="slidenum">
              <a:rPr lang="en-US"/>
              <a:pPr/>
              <a:t>‹#›</a:t>
            </a:fld>
            <a:endParaRPr lang="en-US"/>
          </a:p>
        </p:txBody>
      </p:sp>
    </p:spTree>
    <p:extLst>
      <p:ext uri="{BB962C8B-B14F-4D97-AF65-F5344CB8AC3E}">
        <p14:creationId xmlns:p14="http://schemas.microsoft.com/office/powerpoint/2010/main" val="1183712229"/>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pPr/>
              <a:t>‹#›</a:t>
            </a:fld>
            <a:endParaRPr lang="en-US"/>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2A55A8C-5FB0-AD40-8A84-4FC9117C41D6}" type="slidenum">
              <a:rPr lang="en-US"/>
              <a:pPr/>
              <a:t>‹#›</a:t>
            </a:fld>
            <a:endParaRPr lang="en-US"/>
          </a:p>
        </p:txBody>
      </p:sp>
    </p:spTree>
    <p:extLst>
      <p:ext uri="{BB962C8B-B14F-4D97-AF65-F5344CB8AC3E}">
        <p14:creationId xmlns:p14="http://schemas.microsoft.com/office/powerpoint/2010/main" val="1818055171"/>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4916FDD-8765-1146-9EC1-9EA8712B9D0B}" type="slidenum">
              <a:rPr lang="en-US"/>
              <a:pPr/>
              <a:t>‹#›</a:t>
            </a:fld>
            <a:endParaRPr lang="en-US"/>
          </a:p>
        </p:txBody>
      </p:sp>
    </p:spTree>
    <p:extLst>
      <p:ext uri="{BB962C8B-B14F-4D97-AF65-F5344CB8AC3E}">
        <p14:creationId xmlns:p14="http://schemas.microsoft.com/office/powerpoint/2010/main" val="2466035505"/>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D447670-9000-A140-96E9-CEA4666E619E}" type="slidenum">
              <a:rPr lang="en-US"/>
              <a:pPr/>
              <a:t>‹#›</a:t>
            </a:fld>
            <a:endParaRPr lang="en-US"/>
          </a:p>
        </p:txBody>
      </p:sp>
    </p:spTree>
    <p:extLst>
      <p:ext uri="{BB962C8B-B14F-4D97-AF65-F5344CB8AC3E}">
        <p14:creationId xmlns:p14="http://schemas.microsoft.com/office/powerpoint/2010/main" val="421842479"/>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FEA1AB-E486-DC4D-95EC-F2368467529A}" type="slidenum">
              <a:rPr lang="en-US"/>
              <a:pPr/>
              <a:t>‹#›</a:t>
            </a:fld>
            <a:endParaRPr lang="en-US"/>
          </a:p>
        </p:txBody>
      </p:sp>
    </p:spTree>
    <p:extLst>
      <p:ext uri="{BB962C8B-B14F-4D97-AF65-F5344CB8AC3E}">
        <p14:creationId xmlns:p14="http://schemas.microsoft.com/office/powerpoint/2010/main" val="1134947419"/>
      </p:ext>
    </p:extLst>
  </p:cSld>
  <p:clrMapOvr>
    <a:masterClrMapping/>
  </p:clrMapOvr>
  <p:transition xmlns:p14="http://schemas.microsoft.com/office/powerpoint/2010/mai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CC51BA5-7A53-BD46-B075-18569A78237F}" type="slidenum">
              <a:rPr lang="en-US"/>
              <a:pPr/>
              <a:t>‹#›</a:t>
            </a:fld>
            <a:endParaRPr lang="en-US"/>
          </a:p>
        </p:txBody>
      </p:sp>
    </p:spTree>
    <p:extLst>
      <p:ext uri="{BB962C8B-B14F-4D97-AF65-F5344CB8AC3E}">
        <p14:creationId xmlns:p14="http://schemas.microsoft.com/office/powerpoint/2010/main" val="2726210036"/>
      </p:ext>
    </p:extLst>
  </p:cSld>
  <p:clrMapOvr>
    <a:masterClrMapping/>
  </p:clrMapOvr>
  <p:transition xmlns:p14="http://schemas.microsoft.com/office/powerpoint/2010/mai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81D5125-B71C-8642-82F1-AAAB62D844F1}" type="slidenum">
              <a:rPr lang="en-US"/>
              <a:pPr/>
              <a:t>‹#›</a:t>
            </a:fld>
            <a:endParaRPr lang="en-US"/>
          </a:p>
        </p:txBody>
      </p:sp>
    </p:spTree>
    <p:extLst>
      <p:ext uri="{BB962C8B-B14F-4D97-AF65-F5344CB8AC3E}">
        <p14:creationId xmlns:p14="http://schemas.microsoft.com/office/powerpoint/2010/main" val="2641696662"/>
      </p:ext>
    </p:extLst>
  </p:cSld>
  <p:clrMapOvr>
    <a:masterClrMapping/>
  </p:clrMapOvr>
  <p:transition xmlns:p14="http://schemas.microsoft.com/office/powerpoint/2010/mai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AC81B2-5295-B146-A0A2-BA637C060BCC}" type="slidenum">
              <a:rPr lang="en-US"/>
              <a:pPr/>
              <a:t>‹#›</a:t>
            </a:fld>
            <a:endParaRPr lang="en-US"/>
          </a:p>
        </p:txBody>
      </p:sp>
    </p:spTree>
    <p:extLst>
      <p:ext uri="{BB962C8B-B14F-4D97-AF65-F5344CB8AC3E}">
        <p14:creationId xmlns:p14="http://schemas.microsoft.com/office/powerpoint/2010/main" val="3894581864"/>
      </p:ext>
    </p:extLst>
  </p:cSld>
  <p:clrMapOvr>
    <a:masterClrMapping/>
  </p:clrMapOvr>
  <p:transition xmlns:p14="http://schemas.microsoft.com/office/powerpoint/2010/mai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7E832EC-173D-A04A-85F8-C93D4250A866}" type="slidenum">
              <a:rPr lang="en-US"/>
              <a:pPr/>
              <a:t>‹#›</a:t>
            </a:fld>
            <a:endParaRPr lang="en-US"/>
          </a:p>
        </p:txBody>
      </p:sp>
    </p:spTree>
    <p:extLst>
      <p:ext uri="{BB962C8B-B14F-4D97-AF65-F5344CB8AC3E}">
        <p14:creationId xmlns:p14="http://schemas.microsoft.com/office/powerpoint/2010/main" val="2188138929"/>
      </p:ext>
    </p:extLst>
  </p:cSld>
  <p:clrMapOvr>
    <a:masterClrMapping/>
  </p:clrMapOvr>
  <p:transition xmlns:p14="http://schemas.microsoft.com/office/powerpoint/2010/mai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3174B2A2-2C31-1747-8EE3-B88FE8C847F0}" type="slidenum">
              <a:rPr lang="en-US"/>
              <a:pPr/>
              <a:t>‹#›</a:t>
            </a:fld>
            <a:endParaRPr lang="en-US"/>
          </a:p>
        </p:txBody>
      </p:sp>
    </p:spTree>
    <p:extLst>
      <p:ext uri="{BB962C8B-B14F-4D97-AF65-F5344CB8AC3E}">
        <p14:creationId xmlns:p14="http://schemas.microsoft.com/office/powerpoint/2010/main" val="1556760594"/>
      </p:ext>
    </p:extLst>
  </p:cSld>
  <p:clrMapOvr>
    <a:masterClrMapping/>
  </p:clrMapOvr>
  <p:transition xmlns:p14="http://schemas.microsoft.com/office/powerpoint/2010/mai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4D1E19C1-404F-BF46-A596-7EC6BCA685E9}" type="slidenum">
              <a:rPr lang="en-US"/>
              <a:pPr/>
              <a:t>‹#›</a:t>
            </a:fld>
            <a:endParaRPr lang="en-US"/>
          </a:p>
        </p:txBody>
      </p:sp>
    </p:spTree>
    <p:extLst>
      <p:ext uri="{BB962C8B-B14F-4D97-AF65-F5344CB8AC3E}">
        <p14:creationId xmlns:p14="http://schemas.microsoft.com/office/powerpoint/2010/main" val="3593642278"/>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pPr/>
              <a:t>‹#›</a:t>
            </a:fld>
            <a:endParaRPr lang="en-US"/>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67CBC38-4BF5-9E4A-A6AF-2D9390BD9CEB}" type="slidenum">
              <a:rPr lang="en-US"/>
              <a:pPr/>
              <a:t>‹#›</a:t>
            </a:fld>
            <a:endParaRPr lang="en-US"/>
          </a:p>
        </p:txBody>
      </p:sp>
    </p:spTree>
    <p:extLst>
      <p:ext uri="{BB962C8B-B14F-4D97-AF65-F5344CB8AC3E}">
        <p14:creationId xmlns:p14="http://schemas.microsoft.com/office/powerpoint/2010/main" val="2429499795"/>
      </p:ext>
    </p:extLst>
  </p:cSld>
  <p:clrMapOvr>
    <a:masterClrMapping/>
  </p:clrMapOvr>
  <p:transition xmlns:p14="http://schemas.microsoft.com/office/powerpoint/2010/mai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AA0B69-2439-8248-87A9-B9452C88E577}" type="slidenum">
              <a:rPr lang="en-US"/>
              <a:pPr/>
              <a:t>‹#›</a:t>
            </a:fld>
            <a:endParaRPr lang="en-US"/>
          </a:p>
        </p:txBody>
      </p:sp>
    </p:spTree>
    <p:extLst>
      <p:ext uri="{BB962C8B-B14F-4D97-AF65-F5344CB8AC3E}">
        <p14:creationId xmlns:p14="http://schemas.microsoft.com/office/powerpoint/2010/main" val="2798270318"/>
      </p:ext>
    </p:extLst>
  </p:cSld>
  <p:clrMapOvr>
    <a:masterClrMapping/>
  </p:clrMapOvr>
  <p:transition xmlns:p14="http://schemas.microsoft.com/office/powerpoint/2010/mai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CC68FD0-C02C-1C40-9E11-917AB736AE09}" type="slidenum">
              <a:rPr lang="en-US"/>
              <a:pPr/>
              <a:t>‹#›</a:t>
            </a:fld>
            <a:endParaRPr lang="en-US"/>
          </a:p>
        </p:txBody>
      </p:sp>
    </p:spTree>
    <p:extLst>
      <p:ext uri="{BB962C8B-B14F-4D97-AF65-F5344CB8AC3E}">
        <p14:creationId xmlns:p14="http://schemas.microsoft.com/office/powerpoint/2010/main" val="1284444129"/>
      </p:ext>
    </p:extLst>
  </p:cSld>
  <p:clrMapOvr>
    <a:masterClrMapping/>
  </p:clrMapOvr>
  <p:transition xmlns:p14="http://schemas.microsoft.com/office/powerpoint/2010/mai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EF6E26D-016A-1340-BDED-06660E505A0C}" type="slidenum">
              <a:rPr lang="en-US"/>
              <a:pPr/>
              <a:t>‹#›</a:t>
            </a:fld>
            <a:endParaRPr lang="en-US"/>
          </a:p>
        </p:txBody>
      </p:sp>
    </p:spTree>
    <p:extLst>
      <p:ext uri="{BB962C8B-B14F-4D97-AF65-F5344CB8AC3E}">
        <p14:creationId xmlns:p14="http://schemas.microsoft.com/office/powerpoint/2010/main" val="3005091412"/>
      </p:ext>
    </p:extLst>
  </p:cSld>
  <p:clrMapOvr>
    <a:masterClrMapping/>
  </p:clrMapOvr>
  <p:transition xmlns:p14="http://schemas.microsoft.com/office/powerpoint/2010/mai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B4C10FD-5F3B-154E-92E4-C0F4C43BF5F6}" type="slidenum">
              <a:rPr lang="en-US"/>
              <a:pPr/>
              <a:t>‹#›</a:t>
            </a:fld>
            <a:endParaRPr lang="en-US"/>
          </a:p>
        </p:txBody>
      </p:sp>
    </p:spTree>
    <p:extLst>
      <p:ext uri="{BB962C8B-B14F-4D97-AF65-F5344CB8AC3E}">
        <p14:creationId xmlns:p14="http://schemas.microsoft.com/office/powerpoint/2010/main" val="1264939692"/>
      </p:ext>
    </p:extLst>
  </p:cSld>
  <p:clrMapOvr>
    <a:masterClrMapping/>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30642D9-B758-0F4B-A476-B82F62A3B061}" type="slidenum">
              <a:rPr lang="en-US"/>
              <a:pPr/>
              <a:t>‹#›</a:t>
            </a:fld>
            <a:endParaRPr lang="en-US"/>
          </a:p>
        </p:txBody>
      </p:sp>
    </p:spTree>
    <p:extLst>
      <p:ext uri="{BB962C8B-B14F-4D97-AF65-F5344CB8AC3E}">
        <p14:creationId xmlns:p14="http://schemas.microsoft.com/office/powerpoint/2010/main" val="2807226201"/>
      </p:ext>
    </p:extLst>
  </p:cSld>
  <p:clrMapOvr>
    <a:masterClrMapping/>
  </p:clrMapOvr>
  <p:transition xmlns:p14="http://schemas.microsoft.com/office/powerpoint/2010/mai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810655-D209-CE47-B969-9873138CCB0F}" type="slidenum">
              <a:rPr lang="en-US"/>
              <a:pPr/>
              <a:t>‹#›</a:t>
            </a:fld>
            <a:endParaRPr lang="en-US"/>
          </a:p>
        </p:txBody>
      </p:sp>
    </p:spTree>
    <p:extLst>
      <p:ext uri="{BB962C8B-B14F-4D97-AF65-F5344CB8AC3E}">
        <p14:creationId xmlns:p14="http://schemas.microsoft.com/office/powerpoint/2010/main" val="1895872954"/>
      </p:ext>
    </p:extLst>
  </p:cSld>
  <p:clrMapOvr>
    <a:masterClrMapping/>
  </p:clrMapOvr>
  <p:transition xmlns:p14="http://schemas.microsoft.com/office/powerpoint/2010/mai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3235638-8905-AD46-AC4E-6EBCFC876C2C}" type="slidenum">
              <a:rPr lang="en-US"/>
              <a:pPr/>
              <a:t>‹#›</a:t>
            </a:fld>
            <a:endParaRPr lang="en-US"/>
          </a:p>
        </p:txBody>
      </p:sp>
    </p:spTree>
    <p:extLst>
      <p:ext uri="{BB962C8B-B14F-4D97-AF65-F5344CB8AC3E}">
        <p14:creationId xmlns:p14="http://schemas.microsoft.com/office/powerpoint/2010/main" val="2469133479"/>
      </p:ext>
    </p:extLst>
  </p:cSld>
  <p:clrMapOvr>
    <a:masterClrMapping/>
  </p:clrMapOvr>
  <p:transition xmlns:p14="http://schemas.microsoft.com/office/powerpoint/2010/mai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047F6D6-D905-2E4D-8402-8A127FBD47DF}" type="slidenum">
              <a:rPr lang="en-US"/>
              <a:pPr/>
              <a:t>‹#›</a:t>
            </a:fld>
            <a:endParaRPr lang="en-US"/>
          </a:p>
        </p:txBody>
      </p:sp>
    </p:spTree>
    <p:extLst>
      <p:ext uri="{BB962C8B-B14F-4D97-AF65-F5344CB8AC3E}">
        <p14:creationId xmlns:p14="http://schemas.microsoft.com/office/powerpoint/2010/main" val="3587428612"/>
      </p:ext>
    </p:extLst>
  </p:cSld>
  <p:clrMapOvr>
    <a:masterClrMapping/>
  </p:clrMapOvr>
  <p:transition xmlns:p14="http://schemas.microsoft.com/office/powerpoint/2010/mai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52345D8-CE43-DD40-B86D-C2D4F6A2C122}" type="slidenum">
              <a:rPr lang="en-US"/>
              <a:pPr/>
              <a:t>‹#›</a:t>
            </a:fld>
            <a:endParaRPr lang="en-US"/>
          </a:p>
        </p:txBody>
      </p:sp>
    </p:spTree>
    <p:extLst>
      <p:ext uri="{BB962C8B-B14F-4D97-AF65-F5344CB8AC3E}">
        <p14:creationId xmlns:p14="http://schemas.microsoft.com/office/powerpoint/2010/main" val="2079973797"/>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602C0B-C00E-7746-AB4D-5E799D793063}" type="slidenum">
              <a:rPr lang="en-US"/>
              <a:pPr/>
              <a:t>‹#›</a:t>
            </a:fld>
            <a:endParaRPr lang="en-US"/>
          </a:p>
        </p:txBody>
      </p:sp>
    </p:spTree>
    <p:extLst>
      <p:ext uri="{BB962C8B-B14F-4D97-AF65-F5344CB8AC3E}">
        <p14:creationId xmlns:p14="http://schemas.microsoft.com/office/powerpoint/2010/main" val="3416240430"/>
      </p:ext>
    </p:extLst>
  </p:cSld>
  <p:clrMapOvr>
    <a:masterClrMapping/>
  </p:clrMapOvr>
  <p:transition xmlns:p14="http://schemas.microsoft.com/office/powerpoint/2010/mai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FBF1DA3-12B4-A349-A690-3EBDA7CE3BA6}" type="slidenum">
              <a:rPr lang="en-US"/>
              <a:pPr/>
              <a:t>‹#›</a:t>
            </a:fld>
            <a:endParaRPr lang="en-US"/>
          </a:p>
        </p:txBody>
      </p:sp>
    </p:spTree>
    <p:extLst>
      <p:ext uri="{BB962C8B-B14F-4D97-AF65-F5344CB8AC3E}">
        <p14:creationId xmlns:p14="http://schemas.microsoft.com/office/powerpoint/2010/main" val="1079998208"/>
      </p:ext>
    </p:extLst>
  </p:cSld>
  <p:clrMapOvr>
    <a:masterClrMapping/>
  </p:clrMapOvr>
  <p:transition xmlns:p14="http://schemas.microsoft.com/office/powerpoint/2010/mai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107292E-0A2F-9042-B743-E9676A002F41}" type="slidenum">
              <a:rPr lang="en-US"/>
              <a:pPr/>
              <a:t>‹#›</a:t>
            </a:fld>
            <a:endParaRPr lang="en-US"/>
          </a:p>
        </p:txBody>
      </p:sp>
    </p:spTree>
    <p:extLst>
      <p:ext uri="{BB962C8B-B14F-4D97-AF65-F5344CB8AC3E}">
        <p14:creationId xmlns:p14="http://schemas.microsoft.com/office/powerpoint/2010/main" val="3146593041"/>
      </p:ext>
    </p:extLst>
  </p:cSld>
  <p:clrMapOvr>
    <a:masterClrMapping/>
  </p:clrMapOvr>
  <p:transition xmlns:p14="http://schemas.microsoft.com/office/powerpoint/2010/mai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B721D8-9C6B-8546-944F-84C55E87B089}" type="slidenum">
              <a:rPr lang="en-US"/>
              <a:pPr/>
              <a:t>‹#›</a:t>
            </a:fld>
            <a:endParaRPr lang="en-US"/>
          </a:p>
        </p:txBody>
      </p:sp>
    </p:spTree>
    <p:extLst>
      <p:ext uri="{BB962C8B-B14F-4D97-AF65-F5344CB8AC3E}">
        <p14:creationId xmlns:p14="http://schemas.microsoft.com/office/powerpoint/2010/main" val="436767000"/>
      </p:ext>
    </p:extLst>
  </p:cSld>
  <p:clrMapOvr>
    <a:masterClrMapping/>
  </p:clrMapOvr>
  <p:transition xmlns:p14="http://schemas.microsoft.com/office/powerpoint/2010/mai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6A9B655-443F-DE4A-9BAD-1CC8A1BA8759}" type="slidenum">
              <a:rPr lang="en-US"/>
              <a:pPr/>
              <a:t>‹#›</a:t>
            </a:fld>
            <a:endParaRPr lang="en-US"/>
          </a:p>
        </p:txBody>
      </p:sp>
    </p:spTree>
    <p:extLst>
      <p:ext uri="{BB962C8B-B14F-4D97-AF65-F5344CB8AC3E}">
        <p14:creationId xmlns:p14="http://schemas.microsoft.com/office/powerpoint/2010/main" val="2591554615"/>
      </p:ext>
    </p:extLst>
  </p:cSld>
  <p:clrMapOvr>
    <a:masterClrMapping/>
  </p:clrMapOvr>
  <p:transition xmlns:p14="http://schemas.microsoft.com/office/powerpoint/2010/mai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234C3E0-0678-6F49-9591-CA9F9E3980B1}" type="slidenum">
              <a:rPr lang="en-US"/>
              <a:pPr/>
              <a:t>‹#›</a:t>
            </a:fld>
            <a:endParaRPr lang="en-US"/>
          </a:p>
        </p:txBody>
      </p:sp>
    </p:spTree>
    <p:extLst>
      <p:ext uri="{BB962C8B-B14F-4D97-AF65-F5344CB8AC3E}">
        <p14:creationId xmlns:p14="http://schemas.microsoft.com/office/powerpoint/2010/main" val="647847153"/>
      </p:ext>
    </p:extLst>
  </p:cSld>
  <p:clrMapOvr>
    <a:masterClrMapping/>
  </p:clrMapOvr>
  <p:transition xmlns:p14="http://schemas.microsoft.com/office/powerpoint/2010/mai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E20CD8E-0833-EC47-9B7C-6B933DCC32AF}" type="slidenum">
              <a:rPr lang="en-US"/>
              <a:pPr/>
              <a:t>‹#›</a:t>
            </a:fld>
            <a:endParaRPr lang="en-US"/>
          </a:p>
        </p:txBody>
      </p:sp>
    </p:spTree>
    <p:extLst>
      <p:ext uri="{BB962C8B-B14F-4D97-AF65-F5344CB8AC3E}">
        <p14:creationId xmlns:p14="http://schemas.microsoft.com/office/powerpoint/2010/main" val="3462694009"/>
      </p:ext>
    </p:extLst>
  </p:cSld>
  <p:clrMapOvr>
    <a:masterClrMapping/>
  </p:clrMapOvr>
  <p:transition xmlns:p14="http://schemas.microsoft.com/office/powerpoint/2010/mai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3FCD6AE-E341-7B4E-AE72-AA318BA455D9}" type="slidenum">
              <a:rPr lang="en-US"/>
              <a:pPr/>
              <a:t>‹#›</a:t>
            </a:fld>
            <a:endParaRPr lang="en-US"/>
          </a:p>
        </p:txBody>
      </p:sp>
    </p:spTree>
    <p:extLst>
      <p:ext uri="{BB962C8B-B14F-4D97-AF65-F5344CB8AC3E}">
        <p14:creationId xmlns:p14="http://schemas.microsoft.com/office/powerpoint/2010/main" val="2930239025"/>
      </p:ext>
    </p:extLst>
  </p:cSld>
  <p:clrMapOvr>
    <a:masterClrMapping/>
  </p:clrMapOvr>
  <p:transition xmlns:p14="http://schemas.microsoft.com/office/powerpoint/2010/mai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6076A6F-6A10-F947-B449-B1DDCE74F8F8}" type="slidenum">
              <a:rPr lang="en-US"/>
              <a:pPr/>
              <a:t>‹#›</a:t>
            </a:fld>
            <a:endParaRPr lang="en-US"/>
          </a:p>
        </p:txBody>
      </p:sp>
    </p:spTree>
    <p:extLst>
      <p:ext uri="{BB962C8B-B14F-4D97-AF65-F5344CB8AC3E}">
        <p14:creationId xmlns:p14="http://schemas.microsoft.com/office/powerpoint/2010/main" val="3176623875"/>
      </p:ext>
    </p:extLst>
  </p:cSld>
  <p:clrMapOvr>
    <a:masterClrMapping/>
  </p:clrMapOvr>
  <p:transition xmlns:p14="http://schemas.microsoft.com/office/powerpoint/2010/mai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6042221-BDA7-254C-ADF0-C72DE34A3735}" type="slidenum">
              <a:rPr lang="en-US"/>
              <a:pPr/>
              <a:t>‹#›</a:t>
            </a:fld>
            <a:endParaRPr lang="en-US"/>
          </a:p>
        </p:txBody>
      </p:sp>
    </p:spTree>
    <p:extLst>
      <p:ext uri="{BB962C8B-B14F-4D97-AF65-F5344CB8AC3E}">
        <p14:creationId xmlns:p14="http://schemas.microsoft.com/office/powerpoint/2010/main" val="1000389635"/>
      </p:ext>
    </p:extLst>
  </p:cSld>
  <p:clrMapOvr>
    <a:masterClrMapping/>
  </p:clrMapOvr>
  <p:transition xmlns:p14="http://schemas.microsoft.com/office/powerpoint/2010/mai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7AD6D7C-EB9C-F64B-9001-564B19B40274}" type="slidenum">
              <a:rPr lang="en-US"/>
              <a:pPr/>
              <a:t>‹#›</a:t>
            </a:fld>
            <a:endParaRPr lang="en-US"/>
          </a:p>
        </p:txBody>
      </p:sp>
    </p:spTree>
    <p:extLst>
      <p:ext uri="{BB962C8B-B14F-4D97-AF65-F5344CB8AC3E}">
        <p14:creationId xmlns:p14="http://schemas.microsoft.com/office/powerpoint/2010/main" val="876047068"/>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49AE59-3E28-C248-966C-2A14560EC9E5}" type="slidenum">
              <a:rPr lang="en-US"/>
              <a:pPr/>
              <a:t>‹#›</a:t>
            </a:fld>
            <a:endParaRPr lang="en-US"/>
          </a:p>
        </p:txBody>
      </p:sp>
    </p:spTree>
    <p:extLst>
      <p:ext uri="{BB962C8B-B14F-4D97-AF65-F5344CB8AC3E}">
        <p14:creationId xmlns:p14="http://schemas.microsoft.com/office/powerpoint/2010/main" val="3274944589"/>
      </p:ext>
    </p:extLst>
  </p:cSld>
  <p:clrMapOvr>
    <a:masterClrMapping/>
  </p:clrMapOvr>
  <p:transition xmlns:p14="http://schemas.microsoft.com/office/powerpoint/2010/main" spd="med">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2521802-A24B-824A-9540-8C016FE80B27}" type="slidenum">
              <a:rPr lang="en-US"/>
              <a:pPr/>
              <a:t>‹#›</a:t>
            </a:fld>
            <a:endParaRPr lang="en-US"/>
          </a:p>
        </p:txBody>
      </p:sp>
    </p:spTree>
    <p:extLst>
      <p:ext uri="{BB962C8B-B14F-4D97-AF65-F5344CB8AC3E}">
        <p14:creationId xmlns:p14="http://schemas.microsoft.com/office/powerpoint/2010/main" val="2805233008"/>
      </p:ext>
    </p:extLst>
  </p:cSld>
  <p:clrMapOvr>
    <a:masterClrMapping/>
  </p:clrMapOvr>
  <p:transition xmlns:p14="http://schemas.microsoft.com/office/powerpoint/2010/mai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830C0F54-C5B8-6342-9292-3562CADD29BE}" type="slidenum">
              <a:rPr lang="en-US"/>
              <a:pPr/>
              <a:t>‹#›</a:t>
            </a:fld>
            <a:endParaRPr lang="en-US"/>
          </a:p>
        </p:txBody>
      </p:sp>
    </p:spTree>
    <p:extLst>
      <p:ext uri="{BB962C8B-B14F-4D97-AF65-F5344CB8AC3E}">
        <p14:creationId xmlns:p14="http://schemas.microsoft.com/office/powerpoint/2010/main" val="3157583338"/>
      </p:ext>
    </p:extLst>
  </p:cSld>
  <p:clrMapOvr>
    <a:masterClrMapping/>
  </p:clrMapOvr>
  <p:transition xmlns:p14="http://schemas.microsoft.com/office/powerpoint/2010/mai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0D35A24-8431-2344-8FD1-81071DB0B06E}" type="slidenum">
              <a:rPr lang="en-US"/>
              <a:pPr/>
              <a:t>‹#›</a:t>
            </a:fld>
            <a:endParaRPr lang="en-US"/>
          </a:p>
        </p:txBody>
      </p:sp>
    </p:spTree>
    <p:extLst>
      <p:ext uri="{BB962C8B-B14F-4D97-AF65-F5344CB8AC3E}">
        <p14:creationId xmlns:p14="http://schemas.microsoft.com/office/powerpoint/2010/main" val="2752935580"/>
      </p:ext>
    </p:extLst>
  </p:cSld>
  <p:clrMapOvr>
    <a:masterClrMapping/>
  </p:clrMapOvr>
  <p:transition xmlns:p14="http://schemas.microsoft.com/office/powerpoint/2010/mai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C62F7C0-76D9-0248-9344-97552897EF05}" type="slidenum">
              <a:rPr lang="en-US"/>
              <a:pPr/>
              <a:t>‹#›</a:t>
            </a:fld>
            <a:endParaRPr lang="en-US"/>
          </a:p>
        </p:txBody>
      </p:sp>
    </p:spTree>
    <p:extLst>
      <p:ext uri="{BB962C8B-B14F-4D97-AF65-F5344CB8AC3E}">
        <p14:creationId xmlns:p14="http://schemas.microsoft.com/office/powerpoint/2010/main" val="2771801847"/>
      </p:ext>
    </p:extLst>
  </p:cSld>
  <p:clrMapOvr>
    <a:masterClrMapping/>
  </p:clrMapOvr>
  <p:transition xmlns:p14="http://schemas.microsoft.com/office/powerpoint/2010/mai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A04CDCB-7402-DB40-B924-B36016206C12}" type="slidenum">
              <a:rPr lang="en-US"/>
              <a:pPr/>
              <a:t>‹#›</a:t>
            </a:fld>
            <a:endParaRPr lang="en-US"/>
          </a:p>
        </p:txBody>
      </p:sp>
    </p:spTree>
    <p:extLst>
      <p:ext uri="{BB962C8B-B14F-4D97-AF65-F5344CB8AC3E}">
        <p14:creationId xmlns:p14="http://schemas.microsoft.com/office/powerpoint/2010/main" val="3928435095"/>
      </p:ext>
    </p:extLst>
  </p:cSld>
  <p:clrMapOvr>
    <a:masterClrMapping/>
  </p:clrMapOvr>
  <p:transition xmlns:p14="http://schemas.microsoft.com/office/powerpoint/2010/mai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E02D034-C932-824F-8AAA-EF428A02B73E}" type="slidenum">
              <a:rPr lang="en-US"/>
              <a:pPr/>
              <a:t>‹#›</a:t>
            </a:fld>
            <a:endParaRPr lang="en-US"/>
          </a:p>
        </p:txBody>
      </p:sp>
    </p:spTree>
    <p:extLst>
      <p:ext uri="{BB962C8B-B14F-4D97-AF65-F5344CB8AC3E}">
        <p14:creationId xmlns:p14="http://schemas.microsoft.com/office/powerpoint/2010/main" val="701534837"/>
      </p:ext>
    </p:extLst>
  </p:cSld>
  <p:clrMapOvr>
    <a:masterClrMapping/>
  </p:clrMapOvr>
  <p:transition xmlns:p14="http://schemas.microsoft.com/office/powerpoint/2010/mai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03238" y="1812925"/>
            <a:ext cx="9051925" cy="5130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29B3551-9BC7-BE4A-B17E-4C36F27E127A}" type="slidenum">
              <a:rPr lang="en-US"/>
              <a:pPr/>
              <a:t>‹#›</a:t>
            </a:fld>
            <a:endParaRPr lang="en-US"/>
          </a:p>
        </p:txBody>
      </p:sp>
    </p:spTree>
    <p:extLst>
      <p:ext uri="{BB962C8B-B14F-4D97-AF65-F5344CB8AC3E}">
        <p14:creationId xmlns:p14="http://schemas.microsoft.com/office/powerpoint/2010/main" val="2774969501"/>
      </p:ext>
    </p:extLst>
  </p:cSld>
  <p:clrMapOvr>
    <a:masterClrMapping/>
  </p:clrMapOvr>
  <p:transition xmlns:p14="http://schemas.microsoft.com/office/powerpoint/2010/mai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1569782-922D-6D4E-87AE-381069E4C7D1}" type="slidenum">
              <a:rPr lang="en-US"/>
              <a:pPr/>
              <a:t>‹#›</a:t>
            </a:fld>
            <a:endParaRPr lang="en-US"/>
          </a:p>
        </p:txBody>
      </p:sp>
    </p:spTree>
    <p:extLst>
      <p:ext uri="{BB962C8B-B14F-4D97-AF65-F5344CB8AC3E}">
        <p14:creationId xmlns:p14="http://schemas.microsoft.com/office/powerpoint/2010/main" val="1326178827"/>
      </p:ext>
    </p:extLst>
  </p:cSld>
  <p:clrMapOvr>
    <a:masterClrMapping/>
  </p:clrMapOvr>
  <p:transition xmlns:p14="http://schemas.microsoft.com/office/powerpoint/2010/mai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B240D8E-F5AC-1941-80F0-06A8BC9BEE1D}" type="slidenum">
              <a:rPr lang="en-US"/>
              <a:pPr/>
              <a:t>‹#›</a:t>
            </a:fld>
            <a:endParaRPr lang="en-US"/>
          </a:p>
        </p:txBody>
      </p:sp>
    </p:spTree>
    <p:extLst>
      <p:ext uri="{BB962C8B-B14F-4D97-AF65-F5344CB8AC3E}">
        <p14:creationId xmlns:p14="http://schemas.microsoft.com/office/powerpoint/2010/main" val="1861706254"/>
      </p:ext>
    </p:extLst>
  </p:cSld>
  <p:clrMapOvr>
    <a:masterClrMapping/>
  </p:clrMapOvr>
  <p:transition xmlns:p14="http://schemas.microsoft.com/office/powerpoint/2010/mai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8ABE792-C02D-F847-ADA9-FB78BA97AD4B}" type="slidenum">
              <a:rPr lang="en-US"/>
              <a:pPr/>
              <a:t>‹#›</a:t>
            </a:fld>
            <a:endParaRPr lang="en-US"/>
          </a:p>
        </p:txBody>
      </p:sp>
    </p:spTree>
    <p:extLst>
      <p:ext uri="{BB962C8B-B14F-4D97-AF65-F5344CB8AC3E}">
        <p14:creationId xmlns:p14="http://schemas.microsoft.com/office/powerpoint/2010/main" val="3968676933"/>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8DD7FB-EA2C-4C44-821F-45DDAF96E2F1}" type="slidenum">
              <a:rPr lang="en-US"/>
              <a:pPr/>
              <a:t>‹#›</a:t>
            </a:fld>
            <a:endParaRPr lang="en-US"/>
          </a:p>
        </p:txBody>
      </p:sp>
    </p:spTree>
    <p:extLst>
      <p:ext uri="{BB962C8B-B14F-4D97-AF65-F5344CB8AC3E}">
        <p14:creationId xmlns:p14="http://schemas.microsoft.com/office/powerpoint/2010/main" val="2443893385"/>
      </p:ext>
    </p:extLst>
  </p:cSld>
  <p:clrMapOvr>
    <a:masterClrMapping/>
  </p:clrMapOvr>
  <p:transition xmlns:p14="http://schemas.microsoft.com/office/powerpoint/2010/mai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19F2FC3-082E-D745-9EB9-1DACC76BDE02}" type="slidenum">
              <a:rPr lang="en-US"/>
              <a:pPr/>
              <a:t>‹#›</a:t>
            </a:fld>
            <a:endParaRPr lang="en-US"/>
          </a:p>
        </p:txBody>
      </p:sp>
    </p:spTree>
    <p:extLst>
      <p:ext uri="{BB962C8B-B14F-4D97-AF65-F5344CB8AC3E}">
        <p14:creationId xmlns:p14="http://schemas.microsoft.com/office/powerpoint/2010/main" val="1334588636"/>
      </p:ext>
    </p:extLst>
  </p:cSld>
  <p:clrMapOvr>
    <a:masterClrMapping/>
  </p:clrMapOvr>
  <p:transition xmlns:p14="http://schemas.microsoft.com/office/powerpoint/2010/mai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CEB65C9D-9BD6-664B-AA6E-2145BB582444}" type="slidenum">
              <a:rPr lang="en-US"/>
              <a:pPr/>
              <a:t>‹#›</a:t>
            </a:fld>
            <a:endParaRPr lang="en-US"/>
          </a:p>
        </p:txBody>
      </p:sp>
    </p:spTree>
    <p:extLst>
      <p:ext uri="{BB962C8B-B14F-4D97-AF65-F5344CB8AC3E}">
        <p14:creationId xmlns:p14="http://schemas.microsoft.com/office/powerpoint/2010/main" val="446814393"/>
      </p:ext>
    </p:extLst>
  </p:cSld>
  <p:clrMapOvr>
    <a:masterClrMapping/>
  </p:clrMapOvr>
  <p:transition xmlns:p14="http://schemas.microsoft.com/office/powerpoint/2010/mai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8DF0CD78-B13A-ED48-9A4B-C46E5495701F}" type="slidenum">
              <a:rPr lang="en-US"/>
              <a:pPr/>
              <a:t>‹#›</a:t>
            </a:fld>
            <a:endParaRPr lang="en-US"/>
          </a:p>
        </p:txBody>
      </p:sp>
    </p:spTree>
    <p:extLst>
      <p:ext uri="{BB962C8B-B14F-4D97-AF65-F5344CB8AC3E}">
        <p14:creationId xmlns:p14="http://schemas.microsoft.com/office/powerpoint/2010/main" val="1545569694"/>
      </p:ext>
    </p:extLst>
  </p:cSld>
  <p:clrMapOvr>
    <a:masterClrMapping/>
  </p:clrMapOvr>
  <p:transition xmlns:p14="http://schemas.microsoft.com/office/powerpoint/2010/mai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DFCBB87-0282-204B-A187-872D1380722F}" type="slidenum">
              <a:rPr lang="en-US"/>
              <a:pPr/>
              <a:t>‹#›</a:t>
            </a:fld>
            <a:endParaRPr lang="en-US"/>
          </a:p>
        </p:txBody>
      </p:sp>
    </p:spTree>
    <p:extLst>
      <p:ext uri="{BB962C8B-B14F-4D97-AF65-F5344CB8AC3E}">
        <p14:creationId xmlns:p14="http://schemas.microsoft.com/office/powerpoint/2010/main" val="2479285610"/>
      </p:ext>
    </p:extLst>
  </p:cSld>
  <p:clrMapOvr>
    <a:masterClrMapping/>
  </p:clrMapOvr>
  <p:transition xmlns:p14="http://schemas.microsoft.com/office/powerpoint/2010/mai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0E77F06-5E45-DB44-98D7-121D826B53EC}" type="slidenum">
              <a:rPr lang="en-US"/>
              <a:pPr/>
              <a:t>‹#›</a:t>
            </a:fld>
            <a:endParaRPr lang="en-US"/>
          </a:p>
        </p:txBody>
      </p:sp>
    </p:spTree>
    <p:extLst>
      <p:ext uri="{BB962C8B-B14F-4D97-AF65-F5344CB8AC3E}">
        <p14:creationId xmlns:p14="http://schemas.microsoft.com/office/powerpoint/2010/main" val="914364196"/>
      </p:ext>
    </p:extLst>
  </p:cSld>
  <p:clrMapOvr>
    <a:masterClrMapping/>
  </p:clrMapOvr>
  <p:transition xmlns:p14="http://schemas.microsoft.com/office/powerpoint/2010/mai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7DFC510-2CF0-5B4D-8912-C9900BA2253F}" type="slidenum">
              <a:rPr lang="en-US"/>
              <a:pPr/>
              <a:t>‹#›</a:t>
            </a:fld>
            <a:endParaRPr lang="en-US"/>
          </a:p>
        </p:txBody>
      </p:sp>
    </p:spTree>
    <p:extLst>
      <p:ext uri="{BB962C8B-B14F-4D97-AF65-F5344CB8AC3E}">
        <p14:creationId xmlns:p14="http://schemas.microsoft.com/office/powerpoint/2010/main" val="3636385739"/>
      </p:ext>
    </p:extLst>
  </p:cSld>
  <p:clrMapOvr>
    <a:masterClrMapping/>
  </p:clrMapOvr>
  <p:transition xmlns:p14="http://schemas.microsoft.com/office/powerpoint/2010/mai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BAAFAD4-06E3-624D-ADCA-144C5C625F25}" type="slidenum">
              <a:rPr lang="en-US"/>
              <a:pPr/>
              <a:t>‹#›</a:t>
            </a:fld>
            <a:endParaRPr lang="en-US"/>
          </a:p>
        </p:txBody>
      </p:sp>
    </p:spTree>
    <p:extLst>
      <p:ext uri="{BB962C8B-B14F-4D97-AF65-F5344CB8AC3E}">
        <p14:creationId xmlns:p14="http://schemas.microsoft.com/office/powerpoint/2010/main" val="3961589771"/>
      </p:ext>
    </p:extLst>
  </p:cSld>
  <p:clrMapOvr>
    <a:masterClrMapping/>
  </p:clrMapOvr>
  <p:transition xmlns:p14="http://schemas.microsoft.com/office/powerpoint/2010/mai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14F78CD-4974-614A-8A49-C4F8849BB6C3}" type="slidenum">
              <a:rPr lang="en-US"/>
              <a:pPr/>
              <a:t>‹#›</a:t>
            </a:fld>
            <a:endParaRPr lang="en-US"/>
          </a:p>
        </p:txBody>
      </p:sp>
    </p:spTree>
    <p:extLst>
      <p:ext uri="{BB962C8B-B14F-4D97-AF65-F5344CB8AC3E}">
        <p14:creationId xmlns:p14="http://schemas.microsoft.com/office/powerpoint/2010/main" val="354479512"/>
      </p:ext>
    </p:extLst>
  </p:cSld>
  <p:clrMapOvr>
    <a:masterClrMapping/>
  </p:clrMapOvr>
  <p:transition xmlns:p14="http://schemas.microsoft.com/office/powerpoint/2010/mai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2183619-53CF-7A40-AA6A-4B646ACAD0A5}" type="slidenum">
              <a:rPr lang="en-US"/>
              <a:pPr/>
              <a:t>‹#›</a:t>
            </a:fld>
            <a:endParaRPr lang="en-US"/>
          </a:p>
        </p:txBody>
      </p:sp>
    </p:spTree>
    <p:extLst>
      <p:ext uri="{BB962C8B-B14F-4D97-AF65-F5344CB8AC3E}">
        <p14:creationId xmlns:p14="http://schemas.microsoft.com/office/powerpoint/2010/main" val="2667571067"/>
      </p:ext>
    </p:extLst>
  </p:cSld>
  <p:clrMapOvr>
    <a:masterClrMapping/>
  </p:clrMapOvr>
  <p:transition xmlns:p14="http://schemas.microsoft.com/office/powerpoint/2010/mai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E9CFA26-EBF0-A545-8ED3-DDD1A7E8326A}" type="slidenum">
              <a:rPr lang="en-US"/>
              <a:pPr/>
              <a:t>‹#›</a:t>
            </a:fld>
            <a:endParaRPr lang="en-US"/>
          </a:p>
        </p:txBody>
      </p:sp>
    </p:spTree>
    <p:extLst>
      <p:ext uri="{BB962C8B-B14F-4D97-AF65-F5344CB8AC3E}">
        <p14:creationId xmlns:p14="http://schemas.microsoft.com/office/powerpoint/2010/main" val="1946123506"/>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F953FE4-CA80-424E-965E-7064AB5DF5DA}" type="slidenum">
              <a:rPr lang="en-US"/>
              <a:pPr/>
              <a:t>‹#›</a:t>
            </a:fld>
            <a:endParaRPr lang="en-US"/>
          </a:p>
        </p:txBody>
      </p:sp>
    </p:spTree>
    <p:extLst>
      <p:ext uri="{BB962C8B-B14F-4D97-AF65-F5344CB8AC3E}">
        <p14:creationId xmlns:p14="http://schemas.microsoft.com/office/powerpoint/2010/main" val="1264397206"/>
      </p:ext>
    </p:extLst>
  </p:cSld>
  <p:clrMapOvr>
    <a:masterClrMapping/>
  </p:clrMapOvr>
  <p:transition xmlns:p14="http://schemas.microsoft.com/office/powerpoint/2010/main" spd="med">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25E79C7-612B-6644-9393-CC15E9B97677}" type="slidenum">
              <a:rPr lang="en-US"/>
              <a:pPr/>
              <a:t>‹#›</a:t>
            </a:fld>
            <a:endParaRPr lang="en-US"/>
          </a:p>
        </p:txBody>
      </p:sp>
    </p:spTree>
    <p:extLst>
      <p:ext uri="{BB962C8B-B14F-4D97-AF65-F5344CB8AC3E}">
        <p14:creationId xmlns:p14="http://schemas.microsoft.com/office/powerpoint/2010/main" val="1315933973"/>
      </p:ext>
    </p:extLst>
  </p:cSld>
  <p:clrMapOvr>
    <a:masterClrMapping/>
  </p:clrMapOvr>
  <p:transition xmlns:p14="http://schemas.microsoft.com/office/powerpoint/2010/mai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2F4CE54-8D5A-354F-8667-A1915B20D970}" type="slidenum">
              <a:rPr lang="en-US"/>
              <a:pPr/>
              <a:t>‹#›</a:t>
            </a:fld>
            <a:endParaRPr lang="en-US"/>
          </a:p>
        </p:txBody>
      </p:sp>
    </p:spTree>
    <p:extLst>
      <p:ext uri="{BB962C8B-B14F-4D97-AF65-F5344CB8AC3E}">
        <p14:creationId xmlns:p14="http://schemas.microsoft.com/office/powerpoint/2010/main" val="3878362243"/>
      </p:ext>
    </p:extLst>
  </p:cSld>
  <p:clrMapOvr>
    <a:masterClrMapping/>
  </p:clrMapOvr>
  <p:transition xmlns:p14="http://schemas.microsoft.com/office/powerpoint/2010/mai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1C4A607-C719-9F48-B2C8-CC7B9C0E4B69}" type="slidenum">
              <a:rPr lang="en-US"/>
              <a:pPr/>
              <a:t>‹#›</a:t>
            </a:fld>
            <a:endParaRPr lang="en-US"/>
          </a:p>
        </p:txBody>
      </p:sp>
    </p:spTree>
    <p:extLst>
      <p:ext uri="{BB962C8B-B14F-4D97-AF65-F5344CB8AC3E}">
        <p14:creationId xmlns:p14="http://schemas.microsoft.com/office/powerpoint/2010/main" val="3116342394"/>
      </p:ext>
    </p:extLst>
  </p:cSld>
  <p:clrMapOvr>
    <a:masterClrMapping/>
  </p:clrMapOvr>
  <p:transition xmlns:p14="http://schemas.microsoft.com/office/powerpoint/2010/mai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A523E4D-57BC-714A-AC0E-DD0F0439DBA3}" type="slidenum">
              <a:rPr lang="en-US"/>
              <a:pPr/>
              <a:t>‹#›</a:t>
            </a:fld>
            <a:endParaRPr lang="en-US"/>
          </a:p>
        </p:txBody>
      </p:sp>
    </p:spTree>
    <p:extLst>
      <p:ext uri="{BB962C8B-B14F-4D97-AF65-F5344CB8AC3E}">
        <p14:creationId xmlns:p14="http://schemas.microsoft.com/office/powerpoint/2010/main" val="852657195"/>
      </p:ext>
    </p:extLst>
  </p:cSld>
  <p:clrMapOvr>
    <a:masterClrMapping/>
  </p:clrMapOvr>
  <p:transition xmlns:p14="http://schemas.microsoft.com/office/powerpoint/2010/mai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C9788F3-893D-FD42-B9B4-D1714FCA10AF}" type="slidenum">
              <a:rPr lang="en-US"/>
              <a:pPr/>
              <a:t>‹#›</a:t>
            </a:fld>
            <a:endParaRPr lang="en-US"/>
          </a:p>
        </p:txBody>
      </p:sp>
    </p:spTree>
    <p:extLst>
      <p:ext uri="{BB962C8B-B14F-4D97-AF65-F5344CB8AC3E}">
        <p14:creationId xmlns:p14="http://schemas.microsoft.com/office/powerpoint/2010/main" val="542138868"/>
      </p:ext>
    </p:extLst>
  </p:cSld>
  <p:clrMapOvr>
    <a:masterClrMapping/>
  </p:clrMapOvr>
  <p:transition xmlns:p14="http://schemas.microsoft.com/office/powerpoint/2010/mai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B222F05-59E0-854E-A8DB-65F2ACC283BC}" type="slidenum">
              <a:rPr lang="en-US"/>
              <a:pPr/>
              <a:t>‹#›</a:t>
            </a:fld>
            <a:endParaRPr lang="en-US"/>
          </a:p>
        </p:txBody>
      </p:sp>
    </p:spTree>
    <p:extLst>
      <p:ext uri="{BB962C8B-B14F-4D97-AF65-F5344CB8AC3E}">
        <p14:creationId xmlns:p14="http://schemas.microsoft.com/office/powerpoint/2010/main" val="4030980780"/>
      </p:ext>
    </p:extLst>
  </p:cSld>
  <p:clrMapOvr>
    <a:masterClrMapping/>
  </p:clrMapOvr>
  <p:transition xmlns:p14="http://schemas.microsoft.com/office/powerpoint/2010/mai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46E19A4-FA45-384F-BE25-DEFE6B7E2D85}" type="slidenum">
              <a:rPr lang="en-US"/>
              <a:pPr/>
              <a:t>‹#›</a:t>
            </a:fld>
            <a:endParaRPr lang="en-US"/>
          </a:p>
        </p:txBody>
      </p:sp>
    </p:spTree>
    <p:extLst>
      <p:ext uri="{BB962C8B-B14F-4D97-AF65-F5344CB8AC3E}">
        <p14:creationId xmlns:p14="http://schemas.microsoft.com/office/powerpoint/2010/main" val="4103872374"/>
      </p:ext>
    </p:extLst>
  </p:cSld>
  <p:clrMapOvr>
    <a:masterClrMapping/>
  </p:clrMapOvr>
  <p:transition xmlns:p14="http://schemas.microsoft.com/office/powerpoint/2010/mai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EFBFEB0-7E47-F845-A881-0275CC6C8CDC}" type="slidenum">
              <a:rPr lang="en-US"/>
              <a:pPr/>
              <a:t>‹#›</a:t>
            </a:fld>
            <a:endParaRPr lang="en-US"/>
          </a:p>
        </p:txBody>
      </p:sp>
    </p:spTree>
    <p:extLst>
      <p:ext uri="{BB962C8B-B14F-4D97-AF65-F5344CB8AC3E}">
        <p14:creationId xmlns:p14="http://schemas.microsoft.com/office/powerpoint/2010/main" val="189299601"/>
      </p:ext>
    </p:extLst>
  </p:cSld>
  <p:clrMapOvr>
    <a:masterClrMapping/>
  </p:clrMapOvr>
  <p:transition xmlns:p14="http://schemas.microsoft.com/office/powerpoint/2010/mai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15209BC-7A64-A749-8CAA-C95F828B3D0F}" type="slidenum">
              <a:rPr lang="en-US"/>
              <a:pPr/>
              <a:t>‹#›</a:t>
            </a:fld>
            <a:endParaRPr lang="en-US"/>
          </a:p>
        </p:txBody>
      </p:sp>
    </p:spTree>
    <p:extLst>
      <p:ext uri="{BB962C8B-B14F-4D97-AF65-F5344CB8AC3E}">
        <p14:creationId xmlns:p14="http://schemas.microsoft.com/office/powerpoint/2010/main" val="569077286"/>
      </p:ext>
    </p:extLst>
  </p:cSld>
  <p:clrMapOvr>
    <a:masterClrMapping/>
  </p:clrMapOvr>
  <p:transition xmlns:p14="http://schemas.microsoft.com/office/powerpoint/2010/mai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B945541-68E8-7046-9542-7B8C3953ED53}" type="slidenum">
              <a:rPr lang="en-US"/>
              <a:pPr/>
              <a:t>‹#›</a:t>
            </a:fld>
            <a:endParaRPr lang="en-US"/>
          </a:p>
        </p:txBody>
      </p:sp>
    </p:spTree>
    <p:extLst>
      <p:ext uri="{BB962C8B-B14F-4D97-AF65-F5344CB8AC3E}">
        <p14:creationId xmlns:p14="http://schemas.microsoft.com/office/powerpoint/2010/main" val="808903430"/>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98E4BB5-7B9A-EB48-81BD-5D7E9EAE89DD}" type="slidenum">
              <a:rPr lang="en-US"/>
              <a:pPr/>
              <a:t>‹#›</a:t>
            </a:fld>
            <a:endParaRPr lang="en-US"/>
          </a:p>
        </p:txBody>
      </p:sp>
    </p:spTree>
    <p:extLst>
      <p:ext uri="{BB962C8B-B14F-4D97-AF65-F5344CB8AC3E}">
        <p14:creationId xmlns:p14="http://schemas.microsoft.com/office/powerpoint/2010/main" val="835225620"/>
      </p:ext>
    </p:extLst>
  </p:cSld>
  <p:clrMapOvr>
    <a:masterClrMapping/>
  </p:clrMapOvr>
  <p:transition xmlns:p14="http://schemas.microsoft.com/office/powerpoint/2010/main" spd="med">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2F9A90E-C012-1540-BE34-41892BA5FB13}" type="slidenum">
              <a:rPr lang="en-US"/>
              <a:pPr/>
              <a:t>‹#›</a:t>
            </a:fld>
            <a:endParaRPr lang="en-US"/>
          </a:p>
        </p:txBody>
      </p:sp>
    </p:spTree>
    <p:extLst>
      <p:ext uri="{BB962C8B-B14F-4D97-AF65-F5344CB8AC3E}">
        <p14:creationId xmlns:p14="http://schemas.microsoft.com/office/powerpoint/2010/main" val="897153636"/>
      </p:ext>
    </p:extLst>
  </p:cSld>
  <p:clrMapOvr>
    <a:masterClrMapping/>
  </p:clrMapOvr>
  <p:transition xmlns:p14="http://schemas.microsoft.com/office/powerpoint/2010/mai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4D87AC4-69E4-0A4B-8092-7D83CA449493}" type="slidenum">
              <a:rPr lang="en-US"/>
              <a:pPr/>
              <a:t>‹#›</a:t>
            </a:fld>
            <a:endParaRPr lang="en-US"/>
          </a:p>
        </p:txBody>
      </p:sp>
    </p:spTree>
    <p:extLst>
      <p:ext uri="{BB962C8B-B14F-4D97-AF65-F5344CB8AC3E}">
        <p14:creationId xmlns:p14="http://schemas.microsoft.com/office/powerpoint/2010/main" val="746274143"/>
      </p:ext>
    </p:extLst>
  </p:cSld>
  <p:clrMapOvr>
    <a:masterClrMapping/>
  </p:clrMapOvr>
  <p:transition xmlns:p14="http://schemas.microsoft.com/office/powerpoint/2010/mai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962529C-43E8-3A49-A541-28A37842F50A}" type="slidenum">
              <a:rPr lang="en-US"/>
              <a:pPr/>
              <a:t>‹#›</a:t>
            </a:fld>
            <a:endParaRPr lang="en-US"/>
          </a:p>
        </p:txBody>
      </p:sp>
    </p:spTree>
    <p:extLst>
      <p:ext uri="{BB962C8B-B14F-4D97-AF65-F5344CB8AC3E}">
        <p14:creationId xmlns:p14="http://schemas.microsoft.com/office/powerpoint/2010/main" val="1745382117"/>
      </p:ext>
    </p:extLst>
  </p:cSld>
  <p:clrMapOvr>
    <a:masterClrMapping/>
  </p:clrMapOvr>
  <p:transition xmlns:p14="http://schemas.microsoft.com/office/powerpoint/2010/mai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3E45E6E-B3D9-0A4A-9E8B-DFEDAF9E2FF1}" type="slidenum">
              <a:rPr lang="en-US"/>
              <a:pPr/>
              <a:t>‹#›</a:t>
            </a:fld>
            <a:endParaRPr lang="en-US"/>
          </a:p>
        </p:txBody>
      </p:sp>
    </p:spTree>
    <p:extLst>
      <p:ext uri="{BB962C8B-B14F-4D97-AF65-F5344CB8AC3E}">
        <p14:creationId xmlns:p14="http://schemas.microsoft.com/office/powerpoint/2010/main" val="777367204"/>
      </p:ext>
    </p:extLst>
  </p:cSld>
  <p:clrMapOvr>
    <a:masterClrMapping/>
  </p:clrMapOvr>
  <p:transition xmlns:p14="http://schemas.microsoft.com/office/powerpoint/2010/mai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7B4669B-7721-2A40-B21A-BAE7E2E2D4F0}" type="slidenum">
              <a:rPr lang="en-US"/>
              <a:pPr/>
              <a:t>‹#›</a:t>
            </a:fld>
            <a:endParaRPr lang="en-US"/>
          </a:p>
        </p:txBody>
      </p:sp>
    </p:spTree>
    <p:extLst>
      <p:ext uri="{BB962C8B-B14F-4D97-AF65-F5344CB8AC3E}">
        <p14:creationId xmlns:p14="http://schemas.microsoft.com/office/powerpoint/2010/main" val="1118901491"/>
      </p:ext>
    </p:extLst>
  </p:cSld>
  <p:clrMapOvr>
    <a:masterClrMapping/>
  </p:clrMapOvr>
  <p:transition xmlns:p14="http://schemas.microsoft.com/office/powerpoint/2010/mai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99260701-3D6E-2244-BF34-78923DE40C94}" type="slidenum">
              <a:rPr lang="en-US"/>
              <a:pPr/>
              <a:t>‹#›</a:t>
            </a:fld>
            <a:endParaRPr lang="en-US"/>
          </a:p>
        </p:txBody>
      </p:sp>
    </p:spTree>
    <p:extLst>
      <p:ext uri="{BB962C8B-B14F-4D97-AF65-F5344CB8AC3E}">
        <p14:creationId xmlns:p14="http://schemas.microsoft.com/office/powerpoint/2010/main" val="3720404500"/>
      </p:ext>
    </p:extLst>
  </p:cSld>
  <p:clrMapOvr>
    <a:masterClrMapping/>
  </p:clrMapOvr>
  <p:transition xmlns:p14="http://schemas.microsoft.com/office/powerpoint/2010/mai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0D87EC7-ACDA-6A47-B099-6831967522BB}" type="slidenum">
              <a:rPr lang="en-US"/>
              <a:pPr/>
              <a:t>‹#›</a:t>
            </a:fld>
            <a:endParaRPr lang="en-US"/>
          </a:p>
        </p:txBody>
      </p:sp>
    </p:spTree>
    <p:extLst>
      <p:ext uri="{BB962C8B-B14F-4D97-AF65-F5344CB8AC3E}">
        <p14:creationId xmlns:p14="http://schemas.microsoft.com/office/powerpoint/2010/main" val="3974498096"/>
      </p:ext>
    </p:extLst>
  </p:cSld>
  <p:clrMapOvr>
    <a:masterClrMapping/>
  </p:clrMapOvr>
  <p:transition xmlns:p14="http://schemas.microsoft.com/office/powerpoint/2010/mai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A1FD4BC5-319E-6E40-98F7-03BB47E256E5}" type="slidenum">
              <a:rPr lang="en-US"/>
              <a:pPr/>
              <a:t>‹#›</a:t>
            </a:fld>
            <a:endParaRPr lang="en-US"/>
          </a:p>
        </p:txBody>
      </p:sp>
    </p:spTree>
    <p:extLst>
      <p:ext uri="{BB962C8B-B14F-4D97-AF65-F5344CB8AC3E}">
        <p14:creationId xmlns:p14="http://schemas.microsoft.com/office/powerpoint/2010/main" val="2687803006"/>
      </p:ext>
    </p:extLst>
  </p:cSld>
  <p:clrMapOvr>
    <a:masterClrMapping/>
  </p:clrMapOvr>
  <p:transition xmlns:p14="http://schemas.microsoft.com/office/powerpoint/2010/mai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06A06A7-9463-F54F-89FE-D240C6212CB3}" type="slidenum">
              <a:rPr lang="en-US"/>
              <a:pPr/>
              <a:t>‹#›</a:t>
            </a:fld>
            <a:endParaRPr lang="en-US"/>
          </a:p>
        </p:txBody>
      </p:sp>
    </p:spTree>
    <p:extLst>
      <p:ext uri="{BB962C8B-B14F-4D97-AF65-F5344CB8AC3E}">
        <p14:creationId xmlns:p14="http://schemas.microsoft.com/office/powerpoint/2010/main" val="109688971"/>
      </p:ext>
    </p:extLst>
  </p:cSld>
  <p:clrMapOvr>
    <a:masterClrMapping/>
  </p:clrMapOvr>
  <p:transition xmlns:p14="http://schemas.microsoft.com/office/powerpoint/2010/mai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FF8C681B-087D-E945-B481-AFA505307191}" type="slidenum">
              <a:rPr lang="en-US"/>
              <a:pPr/>
              <a:t>‹#›</a:t>
            </a:fld>
            <a:endParaRPr lang="en-US"/>
          </a:p>
        </p:txBody>
      </p:sp>
    </p:spTree>
    <p:extLst>
      <p:ext uri="{BB962C8B-B14F-4D97-AF65-F5344CB8AC3E}">
        <p14:creationId xmlns:p14="http://schemas.microsoft.com/office/powerpoint/2010/main" val="758282830"/>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D593C8-611D-3949-A742-FAE659EA44BD}" type="slidenum">
              <a:rPr lang="en-US"/>
              <a:pPr/>
              <a:t>‹#›</a:t>
            </a:fld>
            <a:endParaRPr lang="en-US"/>
          </a:p>
        </p:txBody>
      </p:sp>
    </p:spTree>
    <p:extLst>
      <p:ext uri="{BB962C8B-B14F-4D97-AF65-F5344CB8AC3E}">
        <p14:creationId xmlns:p14="http://schemas.microsoft.com/office/powerpoint/2010/main" val="1010225491"/>
      </p:ext>
    </p:extLst>
  </p:cSld>
  <p:clrMapOvr>
    <a:masterClrMapping/>
  </p:clrMapOvr>
  <p:transition xmlns:p14="http://schemas.microsoft.com/office/powerpoint/2010/main" spd="med">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69F5678E-4014-2449-AE52-5423CD5F804C}" type="slidenum">
              <a:rPr lang="en-US"/>
              <a:pPr/>
              <a:t>‹#›</a:t>
            </a:fld>
            <a:endParaRPr lang="en-US"/>
          </a:p>
        </p:txBody>
      </p:sp>
    </p:spTree>
    <p:extLst>
      <p:ext uri="{BB962C8B-B14F-4D97-AF65-F5344CB8AC3E}">
        <p14:creationId xmlns:p14="http://schemas.microsoft.com/office/powerpoint/2010/main" val="2023942538"/>
      </p:ext>
    </p:extLst>
  </p:cSld>
  <p:clrMapOvr>
    <a:masterClrMapping/>
  </p:clrMapOvr>
  <p:transition xmlns:p14="http://schemas.microsoft.com/office/powerpoint/2010/mai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5DCD969-E22B-7C42-8DBF-CBE1BDF8D297}" type="slidenum">
              <a:rPr lang="en-US"/>
              <a:pPr/>
              <a:t>‹#›</a:t>
            </a:fld>
            <a:endParaRPr lang="en-US"/>
          </a:p>
        </p:txBody>
      </p:sp>
    </p:spTree>
    <p:extLst>
      <p:ext uri="{BB962C8B-B14F-4D97-AF65-F5344CB8AC3E}">
        <p14:creationId xmlns:p14="http://schemas.microsoft.com/office/powerpoint/2010/main" val="164574874"/>
      </p:ext>
    </p:extLst>
  </p:cSld>
  <p:clrMapOvr>
    <a:masterClrMapping/>
  </p:clrMapOvr>
  <p:transition xmlns:p14="http://schemas.microsoft.com/office/powerpoint/2010/mai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35C6F6A-55FC-DA44-978A-ABE1C094A76B}" type="slidenum">
              <a:rPr lang="en-US"/>
              <a:pPr/>
              <a:t>‹#›</a:t>
            </a:fld>
            <a:endParaRPr lang="en-US"/>
          </a:p>
        </p:txBody>
      </p:sp>
    </p:spTree>
    <p:extLst>
      <p:ext uri="{BB962C8B-B14F-4D97-AF65-F5344CB8AC3E}">
        <p14:creationId xmlns:p14="http://schemas.microsoft.com/office/powerpoint/2010/main" val="3917498103"/>
      </p:ext>
    </p:extLst>
  </p:cSld>
  <p:clrMapOvr>
    <a:masterClrMapping/>
  </p:clrMapOvr>
  <p:transition xmlns:p14="http://schemas.microsoft.com/office/powerpoint/2010/mai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8AF05FC-D7A9-1C4C-988E-D8CCBB2C2981}" type="slidenum">
              <a:rPr lang="en-US"/>
              <a:pPr/>
              <a:t>‹#›</a:t>
            </a:fld>
            <a:endParaRPr lang="en-US"/>
          </a:p>
        </p:txBody>
      </p:sp>
    </p:spTree>
    <p:extLst>
      <p:ext uri="{BB962C8B-B14F-4D97-AF65-F5344CB8AC3E}">
        <p14:creationId xmlns:p14="http://schemas.microsoft.com/office/powerpoint/2010/main" val="385630827"/>
      </p:ext>
    </p:extLst>
  </p:cSld>
  <p:clrMapOvr>
    <a:masterClrMapping/>
  </p:clrMapOvr>
  <p:transition xmlns:p14="http://schemas.microsoft.com/office/powerpoint/2010/mai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C707444-1C1D-7146-842E-90DEC9A4C77B}" type="slidenum">
              <a:rPr lang="en-US"/>
              <a:pPr/>
              <a:t>‹#›</a:t>
            </a:fld>
            <a:endParaRPr lang="en-US"/>
          </a:p>
        </p:txBody>
      </p:sp>
    </p:spTree>
    <p:extLst>
      <p:ext uri="{BB962C8B-B14F-4D97-AF65-F5344CB8AC3E}">
        <p14:creationId xmlns:p14="http://schemas.microsoft.com/office/powerpoint/2010/main" val="3289678527"/>
      </p:ext>
    </p:extLst>
  </p:cSld>
  <p:clrMapOvr>
    <a:masterClrMapping/>
  </p:clrMapOvr>
  <p:transition xmlns:p14="http://schemas.microsoft.com/office/powerpoint/2010/mai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7608582-B547-204E-AF99-E714816FD839}" type="slidenum">
              <a:rPr lang="en-US"/>
              <a:pPr/>
              <a:t>‹#›</a:t>
            </a:fld>
            <a:endParaRPr lang="en-US"/>
          </a:p>
        </p:txBody>
      </p:sp>
    </p:spTree>
    <p:extLst>
      <p:ext uri="{BB962C8B-B14F-4D97-AF65-F5344CB8AC3E}">
        <p14:creationId xmlns:p14="http://schemas.microsoft.com/office/powerpoint/2010/main" val="3915533895"/>
      </p:ext>
    </p:extLst>
  </p:cSld>
  <p:clrMapOvr>
    <a:masterClrMapping/>
  </p:clrMapOvr>
  <p:transition xmlns:p14="http://schemas.microsoft.com/office/powerpoint/2010/mai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B965D043-6D9C-0D4A-A57D-4C312806645E}" type="slidenum">
              <a:rPr lang="en-US"/>
              <a:pPr/>
              <a:t>‹#›</a:t>
            </a:fld>
            <a:endParaRPr lang="en-US"/>
          </a:p>
        </p:txBody>
      </p:sp>
    </p:spTree>
    <p:extLst>
      <p:ext uri="{BB962C8B-B14F-4D97-AF65-F5344CB8AC3E}">
        <p14:creationId xmlns:p14="http://schemas.microsoft.com/office/powerpoint/2010/main" val="308594008"/>
      </p:ext>
    </p:extLst>
  </p:cSld>
  <p:clrMapOvr>
    <a:masterClrMapping/>
  </p:clrMapOvr>
  <p:transition xmlns:p14="http://schemas.microsoft.com/office/powerpoint/2010/mai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31F221A-5E93-3142-B32A-4BEA6E24DB20}" type="slidenum">
              <a:rPr lang="en-US"/>
              <a:pPr/>
              <a:t>‹#›</a:t>
            </a:fld>
            <a:endParaRPr lang="en-US"/>
          </a:p>
        </p:txBody>
      </p:sp>
    </p:spTree>
    <p:extLst>
      <p:ext uri="{BB962C8B-B14F-4D97-AF65-F5344CB8AC3E}">
        <p14:creationId xmlns:p14="http://schemas.microsoft.com/office/powerpoint/2010/main" val="3437183486"/>
      </p:ext>
    </p:extLst>
  </p:cSld>
  <p:clrMapOvr>
    <a:masterClrMapping/>
  </p:clrMapOvr>
  <p:transition xmlns:p14="http://schemas.microsoft.com/office/powerpoint/2010/mai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369DB4DF-A168-C649-B2C0-90017D783131}" type="slidenum">
              <a:rPr lang="en-US"/>
              <a:pPr/>
              <a:t>‹#›</a:t>
            </a:fld>
            <a:endParaRPr lang="en-US"/>
          </a:p>
        </p:txBody>
      </p:sp>
    </p:spTree>
    <p:extLst>
      <p:ext uri="{BB962C8B-B14F-4D97-AF65-F5344CB8AC3E}">
        <p14:creationId xmlns:p14="http://schemas.microsoft.com/office/powerpoint/2010/main" val="3163212267"/>
      </p:ext>
    </p:extLst>
  </p:cSld>
  <p:clrMapOvr>
    <a:masterClrMapping/>
  </p:clrMapOvr>
  <p:transition xmlns:p14="http://schemas.microsoft.com/office/powerpoint/2010/mai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EBE28E1-BA74-C244-9E63-6032DF142928}" type="slidenum">
              <a:rPr lang="en-US"/>
              <a:pPr/>
              <a:t>‹#›</a:t>
            </a:fld>
            <a:endParaRPr lang="en-US"/>
          </a:p>
        </p:txBody>
      </p:sp>
    </p:spTree>
    <p:extLst>
      <p:ext uri="{BB962C8B-B14F-4D97-AF65-F5344CB8AC3E}">
        <p14:creationId xmlns:p14="http://schemas.microsoft.com/office/powerpoint/2010/main" val="710124386"/>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D6B6C5-5A5C-1146-BFE1-43AAEB8E7C4E}" type="slidenum">
              <a:rPr lang="en-US"/>
              <a:pPr/>
              <a:t>‹#›</a:t>
            </a:fld>
            <a:endParaRPr lang="en-US"/>
          </a:p>
        </p:txBody>
      </p:sp>
    </p:spTree>
    <p:extLst>
      <p:ext uri="{BB962C8B-B14F-4D97-AF65-F5344CB8AC3E}">
        <p14:creationId xmlns:p14="http://schemas.microsoft.com/office/powerpoint/2010/main" val="3441673334"/>
      </p:ext>
    </p:extLst>
  </p:cSld>
  <p:clrMapOvr>
    <a:masterClrMapping/>
  </p:clrMapOvr>
  <p:transition xmlns:p14="http://schemas.microsoft.com/office/powerpoint/2010/main" spd="med">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5F70B9F-1214-4E4D-9F3E-4AFD72F7A59E}" type="slidenum">
              <a:rPr lang="en-US"/>
              <a:pPr/>
              <a:t>‹#›</a:t>
            </a:fld>
            <a:endParaRPr lang="en-US"/>
          </a:p>
        </p:txBody>
      </p:sp>
    </p:spTree>
    <p:extLst>
      <p:ext uri="{BB962C8B-B14F-4D97-AF65-F5344CB8AC3E}">
        <p14:creationId xmlns:p14="http://schemas.microsoft.com/office/powerpoint/2010/main" val="3242565172"/>
      </p:ext>
    </p:extLst>
  </p:cSld>
  <p:clrMapOvr>
    <a:masterClrMapping/>
  </p:clrMapOvr>
  <p:transition xmlns:p14="http://schemas.microsoft.com/office/powerpoint/2010/mai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A876AD7-9CA1-F244-905D-F4491853B43F}" type="slidenum">
              <a:rPr lang="en-US"/>
              <a:pPr/>
              <a:t>‹#›</a:t>
            </a:fld>
            <a:endParaRPr lang="en-US"/>
          </a:p>
        </p:txBody>
      </p:sp>
    </p:spTree>
    <p:extLst>
      <p:ext uri="{BB962C8B-B14F-4D97-AF65-F5344CB8AC3E}">
        <p14:creationId xmlns:p14="http://schemas.microsoft.com/office/powerpoint/2010/main" val="3819819816"/>
      </p:ext>
    </p:extLst>
  </p:cSld>
  <p:clrMapOvr>
    <a:masterClrMapping/>
  </p:clrMapOvr>
  <p:transition xmlns:p14="http://schemas.microsoft.com/office/powerpoint/2010/main" spd="med">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1C14F3B-AF9F-5948-8C52-09DCE5AAE8DA}" type="slidenum">
              <a:rPr lang="en-US"/>
              <a:pPr/>
              <a:t>‹#›</a:t>
            </a:fld>
            <a:endParaRPr lang="en-US"/>
          </a:p>
        </p:txBody>
      </p:sp>
    </p:spTree>
    <p:extLst>
      <p:ext uri="{BB962C8B-B14F-4D97-AF65-F5344CB8AC3E}">
        <p14:creationId xmlns:p14="http://schemas.microsoft.com/office/powerpoint/2010/main" val="3408223745"/>
      </p:ext>
    </p:extLst>
  </p:cSld>
  <p:clrMapOvr>
    <a:masterClrMapping/>
  </p:clrMapOvr>
  <p:transition xmlns:p14="http://schemas.microsoft.com/office/powerpoint/2010/main" spd="med">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7CE655B-F57A-3647-8E90-D17C493288F0}" type="slidenum">
              <a:rPr lang="en-US"/>
              <a:pPr/>
              <a:t>‹#›</a:t>
            </a:fld>
            <a:endParaRPr lang="en-US"/>
          </a:p>
        </p:txBody>
      </p:sp>
    </p:spTree>
    <p:extLst>
      <p:ext uri="{BB962C8B-B14F-4D97-AF65-F5344CB8AC3E}">
        <p14:creationId xmlns:p14="http://schemas.microsoft.com/office/powerpoint/2010/main" val="2721030563"/>
      </p:ext>
    </p:extLst>
  </p:cSld>
  <p:clrMapOvr>
    <a:masterClrMapping/>
  </p:clrMapOvr>
  <p:transition xmlns:p14="http://schemas.microsoft.com/office/powerpoint/2010/main" spd="med">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994583D-138F-5D4C-8263-3FA33F94A668}" type="slidenum">
              <a:rPr lang="en-US"/>
              <a:pPr/>
              <a:t>‹#›</a:t>
            </a:fld>
            <a:endParaRPr lang="en-US"/>
          </a:p>
        </p:txBody>
      </p:sp>
    </p:spTree>
    <p:extLst>
      <p:ext uri="{BB962C8B-B14F-4D97-AF65-F5344CB8AC3E}">
        <p14:creationId xmlns:p14="http://schemas.microsoft.com/office/powerpoint/2010/main" val="2060678804"/>
      </p:ext>
    </p:extLst>
  </p:cSld>
  <p:clrMapOvr>
    <a:masterClrMapping/>
  </p:clrMapOvr>
  <p:transition xmlns:p14="http://schemas.microsoft.com/office/powerpoint/2010/mai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2902B70-1BCA-184B-8139-8B9877F9C8B0}" type="slidenum">
              <a:rPr lang="en-US"/>
              <a:pPr/>
              <a:t>‹#›</a:t>
            </a:fld>
            <a:endParaRPr lang="en-US"/>
          </a:p>
        </p:txBody>
      </p:sp>
    </p:spTree>
    <p:extLst>
      <p:ext uri="{BB962C8B-B14F-4D97-AF65-F5344CB8AC3E}">
        <p14:creationId xmlns:p14="http://schemas.microsoft.com/office/powerpoint/2010/main" val="2301630231"/>
      </p:ext>
    </p:extLst>
  </p:cSld>
  <p:clrMapOvr>
    <a:masterClrMapping/>
  </p:clrMapOvr>
  <p:transition xmlns:p14="http://schemas.microsoft.com/office/powerpoint/2010/main" spd="med">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B2FEDA1-1312-744A-86BE-A4FA693AD446}" type="slidenum">
              <a:rPr lang="en-US"/>
              <a:pPr/>
              <a:t>‹#›</a:t>
            </a:fld>
            <a:endParaRPr lang="en-US"/>
          </a:p>
        </p:txBody>
      </p:sp>
    </p:spTree>
    <p:extLst>
      <p:ext uri="{BB962C8B-B14F-4D97-AF65-F5344CB8AC3E}">
        <p14:creationId xmlns:p14="http://schemas.microsoft.com/office/powerpoint/2010/main" val="3294321361"/>
      </p:ext>
    </p:extLst>
  </p:cSld>
  <p:clrMapOvr>
    <a:masterClrMapping/>
  </p:clrMapOvr>
  <p:transition xmlns:p14="http://schemas.microsoft.com/office/powerpoint/2010/mai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08E9AAA-BC48-2342-A2CA-5A85FDEE067A}" type="slidenum">
              <a:rPr lang="en-US"/>
              <a:pPr/>
              <a:t>‹#›</a:t>
            </a:fld>
            <a:endParaRPr lang="en-US"/>
          </a:p>
        </p:txBody>
      </p:sp>
    </p:spTree>
    <p:extLst>
      <p:ext uri="{BB962C8B-B14F-4D97-AF65-F5344CB8AC3E}">
        <p14:creationId xmlns:p14="http://schemas.microsoft.com/office/powerpoint/2010/main" val="2165591089"/>
      </p:ext>
    </p:extLst>
  </p:cSld>
  <p:clrMapOvr>
    <a:masterClrMapping/>
  </p:clrMapOvr>
  <p:transition xmlns:p14="http://schemas.microsoft.com/office/powerpoint/2010/mai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3CB6277-4498-2A49-9EF3-88B197EB5AF6}" type="slidenum">
              <a:rPr lang="en-US"/>
              <a:pPr/>
              <a:t>‹#›</a:t>
            </a:fld>
            <a:endParaRPr lang="en-US"/>
          </a:p>
        </p:txBody>
      </p:sp>
    </p:spTree>
    <p:extLst>
      <p:ext uri="{BB962C8B-B14F-4D97-AF65-F5344CB8AC3E}">
        <p14:creationId xmlns:p14="http://schemas.microsoft.com/office/powerpoint/2010/main" val="3516502443"/>
      </p:ext>
    </p:extLst>
  </p:cSld>
  <p:clrMapOvr>
    <a:masterClrMapping/>
  </p:clrMapOvr>
  <p:transition xmlns:p14="http://schemas.microsoft.com/office/powerpoint/2010/mai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BCD63CD6-6BBA-6B45-B82B-E476C087F10F}" type="slidenum">
              <a:rPr lang="en-US"/>
              <a:pPr/>
              <a:t>‹#›</a:t>
            </a:fld>
            <a:endParaRPr lang="en-US"/>
          </a:p>
        </p:txBody>
      </p:sp>
    </p:spTree>
    <p:extLst>
      <p:ext uri="{BB962C8B-B14F-4D97-AF65-F5344CB8AC3E}">
        <p14:creationId xmlns:p14="http://schemas.microsoft.com/office/powerpoint/2010/main" val="110574979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pPr/>
              <a:t>‹#›</a:t>
            </a:fld>
            <a:endParaRPr lang="en-US"/>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3942E4-61FA-5744-8633-E9073013ABD7}" type="slidenum">
              <a:rPr lang="en-US"/>
              <a:pPr/>
              <a:t>‹#›</a:t>
            </a:fld>
            <a:endParaRPr lang="en-US"/>
          </a:p>
        </p:txBody>
      </p:sp>
    </p:spTree>
    <p:extLst>
      <p:ext uri="{BB962C8B-B14F-4D97-AF65-F5344CB8AC3E}">
        <p14:creationId xmlns:p14="http://schemas.microsoft.com/office/powerpoint/2010/main" val="3276852988"/>
      </p:ext>
    </p:extLst>
  </p:cSld>
  <p:clrMapOvr>
    <a:masterClrMapping/>
  </p:clrMapOvr>
  <p:transition xmlns:p14="http://schemas.microsoft.com/office/powerpoint/2010/main" spd="med">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2A55671-00EA-5740-9F6B-1E3671F30BA4}" type="slidenum">
              <a:rPr lang="en-US"/>
              <a:pPr/>
              <a:t>‹#›</a:t>
            </a:fld>
            <a:endParaRPr lang="en-US"/>
          </a:p>
        </p:txBody>
      </p:sp>
    </p:spTree>
    <p:extLst>
      <p:ext uri="{BB962C8B-B14F-4D97-AF65-F5344CB8AC3E}">
        <p14:creationId xmlns:p14="http://schemas.microsoft.com/office/powerpoint/2010/main" val="3181430562"/>
      </p:ext>
    </p:extLst>
  </p:cSld>
  <p:clrMapOvr>
    <a:masterClrMapping/>
  </p:clrMapOvr>
  <p:transition xmlns:p14="http://schemas.microsoft.com/office/powerpoint/2010/mai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855A7A-B5F9-8144-BA3B-2D41868187A7}" type="slidenum">
              <a:rPr lang="en-US"/>
              <a:pPr/>
              <a:t>‹#›</a:t>
            </a:fld>
            <a:endParaRPr lang="en-US"/>
          </a:p>
        </p:txBody>
      </p:sp>
    </p:spTree>
    <p:extLst>
      <p:ext uri="{BB962C8B-B14F-4D97-AF65-F5344CB8AC3E}">
        <p14:creationId xmlns:p14="http://schemas.microsoft.com/office/powerpoint/2010/main" val="320866784"/>
      </p:ext>
    </p:extLst>
  </p:cSld>
  <p:clrMapOvr>
    <a:masterClrMapping/>
  </p:clrMapOvr>
  <p:transition xmlns:p14="http://schemas.microsoft.com/office/powerpoint/2010/mai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EAE846F-4488-8141-B425-B2686332FD6F}" type="slidenum">
              <a:rPr lang="en-US"/>
              <a:pPr/>
              <a:t>‹#›</a:t>
            </a:fld>
            <a:endParaRPr lang="en-US"/>
          </a:p>
        </p:txBody>
      </p:sp>
    </p:spTree>
    <p:extLst>
      <p:ext uri="{BB962C8B-B14F-4D97-AF65-F5344CB8AC3E}">
        <p14:creationId xmlns:p14="http://schemas.microsoft.com/office/powerpoint/2010/main" val="34794590"/>
      </p:ext>
    </p:extLst>
  </p:cSld>
  <p:clrMapOvr>
    <a:masterClrMapping/>
  </p:clrMapOvr>
  <p:transition xmlns:p14="http://schemas.microsoft.com/office/powerpoint/2010/mai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ACBCA1-0DD1-294D-8CF6-1EC2BF0B2E79}" type="slidenum">
              <a:rPr lang="en-US"/>
              <a:pPr/>
              <a:t>‹#›</a:t>
            </a:fld>
            <a:endParaRPr lang="en-US"/>
          </a:p>
        </p:txBody>
      </p:sp>
    </p:spTree>
    <p:extLst>
      <p:ext uri="{BB962C8B-B14F-4D97-AF65-F5344CB8AC3E}">
        <p14:creationId xmlns:p14="http://schemas.microsoft.com/office/powerpoint/2010/main" val="3854557297"/>
      </p:ext>
    </p:extLst>
  </p:cSld>
  <p:clrMapOvr>
    <a:masterClrMapping/>
  </p:clrMapOvr>
  <p:transition xmlns:p14="http://schemas.microsoft.com/office/powerpoint/2010/mai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3B3E7D0-1A76-9641-B5A7-26FB6DB0679A}" type="slidenum">
              <a:rPr lang="en-US"/>
              <a:pPr/>
              <a:t>‹#›</a:t>
            </a:fld>
            <a:endParaRPr lang="en-US"/>
          </a:p>
        </p:txBody>
      </p:sp>
    </p:spTree>
    <p:extLst>
      <p:ext uri="{BB962C8B-B14F-4D97-AF65-F5344CB8AC3E}">
        <p14:creationId xmlns:p14="http://schemas.microsoft.com/office/powerpoint/2010/main" val="2196560305"/>
      </p:ext>
    </p:extLst>
  </p:cSld>
  <p:clrMapOvr>
    <a:masterClrMapping/>
  </p:clrMapOvr>
  <p:transition xmlns:p14="http://schemas.microsoft.com/office/powerpoint/2010/mai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C422306-9A81-0D4B-9563-76C82A596F48}" type="slidenum">
              <a:rPr lang="en-US"/>
              <a:pPr/>
              <a:t>‹#›</a:t>
            </a:fld>
            <a:endParaRPr lang="en-US"/>
          </a:p>
        </p:txBody>
      </p:sp>
    </p:spTree>
    <p:extLst>
      <p:ext uri="{BB962C8B-B14F-4D97-AF65-F5344CB8AC3E}">
        <p14:creationId xmlns:p14="http://schemas.microsoft.com/office/powerpoint/2010/main" val="4162001117"/>
      </p:ext>
    </p:extLst>
  </p:cSld>
  <p:clrMapOvr>
    <a:masterClrMapping/>
  </p:clrMapOvr>
  <p:transition xmlns:p14="http://schemas.microsoft.com/office/powerpoint/2010/mai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CD327AF-EBFD-F14C-BA8E-B0CF9A689099}" type="slidenum">
              <a:rPr lang="en-US"/>
              <a:pPr/>
              <a:t>‹#›</a:t>
            </a:fld>
            <a:endParaRPr lang="en-US"/>
          </a:p>
        </p:txBody>
      </p:sp>
    </p:spTree>
    <p:extLst>
      <p:ext uri="{BB962C8B-B14F-4D97-AF65-F5344CB8AC3E}">
        <p14:creationId xmlns:p14="http://schemas.microsoft.com/office/powerpoint/2010/main" val="2055054164"/>
      </p:ext>
    </p:extLst>
  </p:cSld>
  <p:clrMapOvr>
    <a:masterClrMapping/>
  </p:clrMapOvr>
  <p:transition xmlns:p14="http://schemas.microsoft.com/office/powerpoint/2010/mai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874D071-9811-F742-A416-B586495F1FEF}" type="slidenum">
              <a:rPr lang="en-US"/>
              <a:pPr/>
              <a:t>‹#›</a:t>
            </a:fld>
            <a:endParaRPr lang="en-US"/>
          </a:p>
        </p:txBody>
      </p:sp>
    </p:spTree>
    <p:extLst>
      <p:ext uri="{BB962C8B-B14F-4D97-AF65-F5344CB8AC3E}">
        <p14:creationId xmlns:p14="http://schemas.microsoft.com/office/powerpoint/2010/main" val="1563301700"/>
      </p:ext>
    </p:extLst>
  </p:cSld>
  <p:clrMapOvr>
    <a:masterClrMapping/>
  </p:clrMapOvr>
  <p:transition xmlns:p14="http://schemas.microsoft.com/office/powerpoint/2010/mai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EF6CAED-5FDF-6040-8C64-934D64D6FE84}" type="slidenum">
              <a:rPr lang="en-US"/>
              <a:pPr/>
              <a:t>‹#›</a:t>
            </a:fld>
            <a:endParaRPr lang="en-US"/>
          </a:p>
        </p:txBody>
      </p:sp>
    </p:spTree>
    <p:extLst>
      <p:ext uri="{BB962C8B-B14F-4D97-AF65-F5344CB8AC3E}">
        <p14:creationId xmlns:p14="http://schemas.microsoft.com/office/powerpoint/2010/main" val="4129401455"/>
      </p:ext>
    </p:extLst>
  </p:cSld>
  <p:clrMapOvr>
    <a:masterClrMapping/>
  </p:clrMapOvr>
  <p:transition xmlns:p14="http://schemas.microsoft.com/office/powerpoint/2010/mai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48A9C2B-0250-C147-AE71-4147C8EB36E7}" type="slidenum">
              <a:rPr lang="en-US"/>
              <a:pPr/>
              <a:t>‹#›</a:t>
            </a:fld>
            <a:endParaRPr lang="en-US"/>
          </a:p>
        </p:txBody>
      </p:sp>
    </p:spTree>
    <p:extLst>
      <p:ext uri="{BB962C8B-B14F-4D97-AF65-F5344CB8AC3E}">
        <p14:creationId xmlns:p14="http://schemas.microsoft.com/office/powerpoint/2010/main" val="3785210833"/>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AD33DD-84ED-A340-B772-10DC14938CD6}" type="slidenum">
              <a:rPr lang="en-US"/>
              <a:pPr/>
              <a:t>‹#›</a:t>
            </a:fld>
            <a:endParaRPr lang="en-US"/>
          </a:p>
        </p:txBody>
      </p:sp>
    </p:spTree>
    <p:extLst>
      <p:ext uri="{BB962C8B-B14F-4D97-AF65-F5344CB8AC3E}">
        <p14:creationId xmlns:p14="http://schemas.microsoft.com/office/powerpoint/2010/main" val="3741098487"/>
      </p:ext>
    </p:extLst>
  </p:cSld>
  <p:clrMapOvr>
    <a:masterClrMapping/>
  </p:clrMapOvr>
  <p:transition xmlns:p14="http://schemas.microsoft.com/office/powerpoint/2010/main" spd="med">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8988F25-1C7A-8D4F-A62B-2DA202821F00}" type="slidenum">
              <a:rPr lang="en-US"/>
              <a:pPr/>
              <a:t>‹#›</a:t>
            </a:fld>
            <a:endParaRPr lang="en-US"/>
          </a:p>
        </p:txBody>
      </p:sp>
    </p:spTree>
    <p:extLst>
      <p:ext uri="{BB962C8B-B14F-4D97-AF65-F5344CB8AC3E}">
        <p14:creationId xmlns:p14="http://schemas.microsoft.com/office/powerpoint/2010/main" val="1851743049"/>
      </p:ext>
    </p:extLst>
  </p:cSld>
  <p:clrMapOvr>
    <a:masterClrMapping/>
  </p:clrMapOvr>
  <p:transition xmlns:p14="http://schemas.microsoft.com/office/powerpoint/2010/mai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76EEC204-B1F4-5844-970B-51E2211E6CB3}" type="slidenum">
              <a:rPr lang="en-US"/>
              <a:pPr/>
              <a:t>‹#›</a:t>
            </a:fld>
            <a:endParaRPr lang="en-US"/>
          </a:p>
        </p:txBody>
      </p:sp>
    </p:spTree>
    <p:extLst>
      <p:ext uri="{BB962C8B-B14F-4D97-AF65-F5344CB8AC3E}">
        <p14:creationId xmlns:p14="http://schemas.microsoft.com/office/powerpoint/2010/main" val="1244072767"/>
      </p:ext>
    </p:extLst>
  </p:cSld>
  <p:clrMapOvr>
    <a:masterClrMapping/>
  </p:clrMapOvr>
  <p:transition xmlns:p14="http://schemas.microsoft.com/office/powerpoint/2010/mai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7B36CEA-7110-084B-8443-B2E662CB4D82}" type="slidenum">
              <a:rPr lang="en-US"/>
              <a:pPr/>
              <a:t>‹#›</a:t>
            </a:fld>
            <a:endParaRPr lang="en-US"/>
          </a:p>
        </p:txBody>
      </p:sp>
    </p:spTree>
    <p:extLst>
      <p:ext uri="{BB962C8B-B14F-4D97-AF65-F5344CB8AC3E}">
        <p14:creationId xmlns:p14="http://schemas.microsoft.com/office/powerpoint/2010/main" val="341397464"/>
      </p:ext>
    </p:extLst>
  </p:cSld>
  <p:clrMapOvr>
    <a:masterClrMapping/>
  </p:clrMapOvr>
  <p:transition xmlns:p14="http://schemas.microsoft.com/office/powerpoint/2010/mai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68CC680E-6785-9D4A-A26F-94943D24661E}" type="slidenum">
              <a:rPr lang="en-US"/>
              <a:pPr/>
              <a:t>‹#›</a:t>
            </a:fld>
            <a:endParaRPr lang="en-US"/>
          </a:p>
        </p:txBody>
      </p:sp>
    </p:spTree>
    <p:extLst>
      <p:ext uri="{BB962C8B-B14F-4D97-AF65-F5344CB8AC3E}">
        <p14:creationId xmlns:p14="http://schemas.microsoft.com/office/powerpoint/2010/main" val="324041688"/>
      </p:ext>
    </p:extLst>
  </p:cSld>
  <p:clrMapOvr>
    <a:masterClrMapping/>
  </p:clrMapOvr>
  <p:transition xmlns:p14="http://schemas.microsoft.com/office/powerpoint/2010/mai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261E3B6-97AD-FB44-8057-F2CFE16F0D4F}" type="slidenum">
              <a:rPr lang="en-US"/>
              <a:pPr/>
              <a:t>‹#›</a:t>
            </a:fld>
            <a:endParaRPr lang="en-US"/>
          </a:p>
        </p:txBody>
      </p:sp>
    </p:spTree>
    <p:extLst>
      <p:ext uri="{BB962C8B-B14F-4D97-AF65-F5344CB8AC3E}">
        <p14:creationId xmlns:p14="http://schemas.microsoft.com/office/powerpoint/2010/main" val="2615475969"/>
      </p:ext>
    </p:extLst>
  </p:cSld>
  <p:clrMapOvr>
    <a:masterClrMapping/>
  </p:clrMapOvr>
  <p:transition xmlns:p14="http://schemas.microsoft.com/office/powerpoint/2010/mai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4B6751D-B777-DD43-B0A8-90E13CF700C8}" type="slidenum">
              <a:rPr lang="en-US"/>
              <a:pPr/>
              <a:t>‹#›</a:t>
            </a:fld>
            <a:endParaRPr lang="en-US"/>
          </a:p>
        </p:txBody>
      </p:sp>
    </p:spTree>
    <p:extLst>
      <p:ext uri="{BB962C8B-B14F-4D97-AF65-F5344CB8AC3E}">
        <p14:creationId xmlns:p14="http://schemas.microsoft.com/office/powerpoint/2010/main" val="3780478769"/>
      </p:ext>
    </p:extLst>
  </p:cSld>
  <p:clrMapOvr>
    <a:masterClrMapping/>
  </p:clrMapOvr>
  <p:transition xmlns:p14="http://schemas.microsoft.com/office/powerpoint/2010/mai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B3F7EB1-7668-5E43-A296-D966996CE6BD}" type="slidenum">
              <a:rPr lang="en-US"/>
              <a:pPr/>
              <a:t>‹#›</a:t>
            </a:fld>
            <a:endParaRPr lang="en-US"/>
          </a:p>
        </p:txBody>
      </p:sp>
    </p:spTree>
    <p:extLst>
      <p:ext uri="{BB962C8B-B14F-4D97-AF65-F5344CB8AC3E}">
        <p14:creationId xmlns:p14="http://schemas.microsoft.com/office/powerpoint/2010/main" val="3159418558"/>
      </p:ext>
    </p:extLst>
  </p:cSld>
  <p:clrMapOvr>
    <a:masterClrMapping/>
  </p:clrMapOvr>
  <p:transition xmlns:p14="http://schemas.microsoft.com/office/powerpoint/2010/mai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02C654C-18D9-554B-B174-C37F3003EBBE}" type="slidenum">
              <a:rPr lang="en-US"/>
              <a:pPr/>
              <a:t>‹#›</a:t>
            </a:fld>
            <a:endParaRPr lang="en-US"/>
          </a:p>
        </p:txBody>
      </p:sp>
    </p:spTree>
    <p:extLst>
      <p:ext uri="{BB962C8B-B14F-4D97-AF65-F5344CB8AC3E}">
        <p14:creationId xmlns:p14="http://schemas.microsoft.com/office/powerpoint/2010/main" val="2812019324"/>
      </p:ext>
    </p:extLst>
  </p:cSld>
  <p:clrMapOvr>
    <a:masterClrMapping/>
  </p:clrMapOvr>
  <p:transition xmlns:p14="http://schemas.microsoft.com/office/powerpoint/2010/mai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82EE46C-7354-7540-B7AA-27B14A4ED885}" type="slidenum">
              <a:rPr lang="en-US"/>
              <a:pPr/>
              <a:t>‹#›</a:t>
            </a:fld>
            <a:endParaRPr lang="en-US"/>
          </a:p>
        </p:txBody>
      </p:sp>
    </p:spTree>
    <p:extLst>
      <p:ext uri="{BB962C8B-B14F-4D97-AF65-F5344CB8AC3E}">
        <p14:creationId xmlns:p14="http://schemas.microsoft.com/office/powerpoint/2010/main" val="732474271"/>
      </p:ext>
    </p:extLst>
  </p:cSld>
  <p:clrMapOvr>
    <a:masterClrMapping/>
  </p:clrMapOvr>
  <p:transition xmlns:p14="http://schemas.microsoft.com/office/powerpoint/2010/mai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E12C4CC-F8A4-714C-A099-B83B05A86B48}" type="slidenum">
              <a:rPr lang="en-US"/>
              <a:pPr/>
              <a:t>‹#›</a:t>
            </a:fld>
            <a:endParaRPr lang="en-US"/>
          </a:p>
        </p:txBody>
      </p:sp>
    </p:spTree>
    <p:extLst>
      <p:ext uri="{BB962C8B-B14F-4D97-AF65-F5344CB8AC3E}">
        <p14:creationId xmlns:p14="http://schemas.microsoft.com/office/powerpoint/2010/main" val="1213148768"/>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5157DD-55E9-EF48-8A0D-98719B9DCA8A}" type="slidenum">
              <a:rPr lang="en-US"/>
              <a:pPr/>
              <a:t>‹#›</a:t>
            </a:fld>
            <a:endParaRPr lang="en-US"/>
          </a:p>
        </p:txBody>
      </p:sp>
    </p:spTree>
    <p:extLst>
      <p:ext uri="{BB962C8B-B14F-4D97-AF65-F5344CB8AC3E}">
        <p14:creationId xmlns:p14="http://schemas.microsoft.com/office/powerpoint/2010/main" val="3358586869"/>
      </p:ext>
    </p:extLst>
  </p:cSld>
  <p:clrMapOvr>
    <a:masterClrMapping/>
  </p:clrMapOvr>
  <p:transition xmlns:p14="http://schemas.microsoft.com/office/powerpoint/2010/main" spd="med">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4120716-2B30-7A45-9A24-149B72CA3534}" type="slidenum">
              <a:rPr lang="en-US"/>
              <a:pPr/>
              <a:t>‹#›</a:t>
            </a:fld>
            <a:endParaRPr lang="en-US"/>
          </a:p>
        </p:txBody>
      </p:sp>
    </p:spTree>
    <p:extLst>
      <p:ext uri="{BB962C8B-B14F-4D97-AF65-F5344CB8AC3E}">
        <p14:creationId xmlns:p14="http://schemas.microsoft.com/office/powerpoint/2010/main" val="3485543133"/>
      </p:ext>
    </p:extLst>
  </p:cSld>
  <p:clrMapOvr>
    <a:masterClrMapping/>
  </p:clrMapOvr>
  <p:transition xmlns:p14="http://schemas.microsoft.com/office/powerpoint/2010/mai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90BA066-89BA-C749-8440-1C6A3F8C9A7B}" type="slidenum">
              <a:rPr lang="en-US"/>
              <a:pPr/>
              <a:t>‹#›</a:t>
            </a:fld>
            <a:endParaRPr lang="en-US"/>
          </a:p>
        </p:txBody>
      </p:sp>
    </p:spTree>
    <p:extLst>
      <p:ext uri="{BB962C8B-B14F-4D97-AF65-F5344CB8AC3E}">
        <p14:creationId xmlns:p14="http://schemas.microsoft.com/office/powerpoint/2010/main" val="3960324848"/>
      </p:ext>
    </p:extLst>
  </p:cSld>
  <p:clrMapOvr>
    <a:masterClrMapping/>
  </p:clrMapOvr>
  <p:transition xmlns:p14="http://schemas.microsoft.com/office/powerpoint/2010/mai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217C9741-D76E-064E-90BA-8904DF8CE6F6}" type="slidenum">
              <a:rPr lang="en-US"/>
              <a:pPr/>
              <a:t>‹#›</a:t>
            </a:fld>
            <a:endParaRPr lang="en-US"/>
          </a:p>
        </p:txBody>
      </p:sp>
    </p:spTree>
    <p:extLst>
      <p:ext uri="{BB962C8B-B14F-4D97-AF65-F5344CB8AC3E}">
        <p14:creationId xmlns:p14="http://schemas.microsoft.com/office/powerpoint/2010/main" val="3994845248"/>
      </p:ext>
    </p:extLst>
  </p:cSld>
  <p:clrMapOvr>
    <a:masterClrMapping/>
  </p:clrMapOvr>
  <p:transition xmlns:p14="http://schemas.microsoft.com/office/powerpoint/2010/main" spd="med">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90E1262-2923-7447-8997-4BDAAC14C311}" type="slidenum">
              <a:rPr lang="en-US"/>
              <a:pPr/>
              <a:t>‹#›</a:t>
            </a:fld>
            <a:endParaRPr lang="en-US"/>
          </a:p>
        </p:txBody>
      </p:sp>
    </p:spTree>
    <p:extLst>
      <p:ext uri="{BB962C8B-B14F-4D97-AF65-F5344CB8AC3E}">
        <p14:creationId xmlns:p14="http://schemas.microsoft.com/office/powerpoint/2010/main" val="3945121994"/>
      </p:ext>
    </p:extLst>
  </p:cSld>
  <p:clrMapOvr>
    <a:masterClrMapping/>
  </p:clrMapOvr>
  <p:transition xmlns:p14="http://schemas.microsoft.com/office/powerpoint/2010/mai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03B84F5-00A9-984B-83ED-7A52735926D7}" type="slidenum">
              <a:rPr lang="en-US"/>
              <a:pPr/>
              <a:t>‹#›</a:t>
            </a:fld>
            <a:endParaRPr lang="en-US"/>
          </a:p>
        </p:txBody>
      </p:sp>
    </p:spTree>
    <p:extLst>
      <p:ext uri="{BB962C8B-B14F-4D97-AF65-F5344CB8AC3E}">
        <p14:creationId xmlns:p14="http://schemas.microsoft.com/office/powerpoint/2010/main" val="1517553655"/>
      </p:ext>
    </p:extLst>
  </p:cSld>
  <p:clrMapOvr>
    <a:masterClrMapping/>
  </p:clrMapOvr>
  <p:transition xmlns:p14="http://schemas.microsoft.com/office/powerpoint/2010/mai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2ECB282-9320-1443-B554-30DFB251FFC0}" type="slidenum">
              <a:rPr lang="en-US"/>
              <a:pPr/>
              <a:t>‹#›</a:t>
            </a:fld>
            <a:endParaRPr lang="en-US"/>
          </a:p>
        </p:txBody>
      </p:sp>
    </p:spTree>
    <p:extLst>
      <p:ext uri="{BB962C8B-B14F-4D97-AF65-F5344CB8AC3E}">
        <p14:creationId xmlns:p14="http://schemas.microsoft.com/office/powerpoint/2010/main" val="3623771840"/>
      </p:ext>
    </p:extLst>
  </p:cSld>
  <p:clrMapOvr>
    <a:masterClrMapping/>
  </p:clrMapOvr>
  <p:transition xmlns:p14="http://schemas.microsoft.com/office/powerpoint/2010/mai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DD70B3E-B47C-2C4D-94E5-EA5DC94AC547}" type="slidenum">
              <a:rPr lang="en-US"/>
              <a:pPr/>
              <a:t>‹#›</a:t>
            </a:fld>
            <a:endParaRPr lang="en-US"/>
          </a:p>
        </p:txBody>
      </p:sp>
    </p:spTree>
    <p:extLst>
      <p:ext uri="{BB962C8B-B14F-4D97-AF65-F5344CB8AC3E}">
        <p14:creationId xmlns:p14="http://schemas.microsoft.com/office/powerpoint/2010/main" val="673124432"/>
      </p:ext>
    </p:extLst>
  </p:cSld>
  <p:clrMapOvr>
    <a:masterClrMapping/>
  </p:clrMapOvr>
  <p:transition xmlns:p14="http://schemas.microsoft.com/office/powerpoint/2010/mai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425EE80-9D55-5B4D-8EAC-2051C52686F3}" type="slidenum">
              <a:rPr lang="en-US"/>
              <a:pPr/>
              <a:t>‹#›</a:t>
            </a:fld>
            <a:endParaRPr lang="en-US"/>
          </a:p>
        </p:txBody>
      </p:sp>
    </p:spTree>
    <p:extLst>
      <p:ext uri="{BB962C8B-B14F-4D97-AF65-F5344CB8AC3E}">
        <p14:creationId xmlns:p14="http://schemas.microsoft.com/office/powerpoint/2010/main" val="3012373329"/>
      </p:ext>
    </p:extLst>
  </p:cSld>
  <p:clrMapOvr>
    <a:masterClrMapping/>
  </p:clrMapOvr>
  <p:transition xmlns:p14="http://schemas.microsoft.com/office/powerpoint/2010/mai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A5E4C13-AF7E-3C46-BDFC-75B862099362}" type="slidenum">
              <a:rPr lang="en-US"/>
              <a:pPr/>
              <a:t>‹#›</a:t>
            </a:fld>
            <a:endParaRPr lang="en-US"/>
          </a:p>
        </p:txBody>
      </p:sp>
    </p:spTree>
    <p:extLst>
      <p:ext uri="{BB962C8B-B14F-4D97-AF65-F5344CB8AC3E}">
        <p14:creationId xmlns:p14="http://schemas.microsoft.com/office/powerpoint/2010/main" val="1086808247"/>
      </p:ext>
    </p:extLst>
  </p:cSld>
  <p:clrMapOvr>
    <a:masterClrMapping/>
  </p:clrMapOvr>
  <p:transition xmlns:p14="http://schemas.microsoft.com/office/powerpoint/2010/mai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825B570-7F4A-C543-851F-B1C238F3AE2F}" type="slidenum">
              <a:rPr lang="en-US"/>
              <a:pPr/>
              <a:t>‹#›</a:t>
            </a:fld>
            <a:endParaRPr lang="en-US"/>
          </a:p>
        </p:txBody>
      </p:sp>
    </p:spTree>
    <p:extLst>
      <p:ext uri="{BB962C8B-B14F-4D97-AF65-F5344CB8AC3E}">
        <p14:creationId xmlns:p14="http://schemas.microsoft.com/office/powerpoint/2010/main" val="4181871350"/>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B478F1-DD62-FC46-BD91-CFEFD0608254}" type="slidenum">
              <a:rPr lang="en-US"/>
              <a:pPr/>
              <a:t>‹#›</a:t>
            </a:fld>
            <a:endParaRPr lang="en-US"/>
          </a:p>
        </p:txBody>
      </p:sp>
    </p:spTree>
    <p:extLst>
      <p:ext uri="{BB962C8B-B14F-4D97-AF65-F5344CB8AC3E}">
        <p14:creationId xmlns:p14="http://schemas.microsoft.com/office/powerpoint/2010/main" val="374297333"/>
      </p:ext>
    </p:extLst>
  </p:cSld>
  <p:clrMapOvr>
    <a:masterClrMapping/>
  </p:clrMapOvr>
  <p:transition xmlns:p14="http://schemas.microsoft.com/office/powerpoint/2010/main" spd="med">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3D858F-E061-9549-AB1F-48CEC69FCD54}" type="slidenum">
              <a:rPr lang="en-US"/>
              <a:pPr/>
              <a:t>‹#›</a:t>
            </a:fld>
            <a:endParaRPr lang="en-US"/>
          </a:p>
        </p:txBody>
      </p:sp>
    </p:spTree>
    <p:extLst>
      <p:ext uri="{BB962C8B-B14F-4D97-AF65-F5344CB8AC3E}">
        <p14:creationId xmlns:p14="http://schemas.microsoft.com/office/powerpoint/2010/main" val="147334186"/>
      </p:ext>
    </p:extLst>
  </p:cSld>
  <p:clrMapOvr>
    <a:masterClrMapping/>
  </p:clrMapOvr>
  <p:transition xmlns:p14="http://schemas.microsoft.com/office/powerpoint/2010/mai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D4C2D14-8D38-CD4A-B4E7-D6F55DF3A93B}" type="slidenum">
              <a:rPr lang="en-US"/>
              <a:pPr/>
              <a:t>‹#›</a:t>
            </a:fld>
            <a:endParaRPr lang="en-US"/>
          </a:p>
        </p:txBody>
      </p:sp>
    </p:spTree>
    <p:extLst>
      <p:ext uri="{BB962C8B-B14F-4D97-AF65-F5344CB8AC3E}">
        <p14:creationId xmlns:p14="http://schemas.microsoft.com/office/powerpoint/2010/main" val="1377889592"/>
      </p:ext>
    </p:extLst>
  </p:cSld>
  <p:clrMapOvr>
    <a:masterClrMapping/>
  </p:clrMapOvr>
  <p:transition xmlns:p14="http://schemas.microsoft.com/office/powerpoint/2010/mai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64572E6-898D-BB49-AF8F-1453174C07DD}" type="slidenum">
              <a:rPr lang="en-US"/>
              <a:pPr/>
              <a:t>‹#›</a:t>
            </a:fld>
            <a:endParaRPr lang="en-US"/>
          </a:p>
        </p:txBody>
      </p:sp>
    </p:spTree>
    <p:extLst>
      <p:ext uri="{BB962C8B-B14F-4D97-AF65-F5344CB8AC3E}">
        <p14:creationId xmlns:p14="http://schemas.microsoft.com/office/powerpoint/2010/main" val="701294200"/>
      </p:ext>
    </p:extLst>
  </p:cSld>
  <p:clrMapOvr>
    <a:masterClrMapping/>
  </p:clrMapOvr>
  <p:transition xmlns:p14="http://schemas.microsoft.com/office/powerpoint/2010/mai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D16C9B42-70E9-F442-8534-948A407E2123}" type="slidenum">
              <a:rPr lang="en-US"/>
              <a:pPr/>
              <a:t>‹#›</a:t>
            </a:fld>
            <a:endParaRPr lang="en-US"/>
          </a:p>
        </p:txBody>
      </p:sp>
    </p:spTree>
    <p:extLst>
      <p:ext uri="{BB962C8B-B14F-4D97-AF65-F5344CB8AC3E}">
        <p14:creationId xmlns:p14="http://schemas.microsoft.com/office/powerpoint/2010/main" val="3033323777"/>
      </p:ext>
    </p:extLst>
  </p:cSld>
  <p:clrMapOvr>
    <a:masterClrMapping/>
  </p:clrMapOvr>
  <p:transition xmlns:p14="http://schemas.microsoft.com/office/powerpoint/2010/mai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B00787CE-DE4E-0145-ACFE-9BDC8C2631F4}" type="slidenum">
              <a:rPr lang="en-US"/>
              <a:pPr/>
              <a:t>‹#›</a:t>
            </a:fld>
            <a:endParaRPr lang="en-US"/>
          </a:p>
        </p:txBody>
      </p:sp>
    </p:spTree>
    <p:extLst>
      <p:ext uri="{BB962C8B-B14F-4D97-AF65-F5344CB8AC3E}">
        <p14:creationId xmlns:p14="http://schemas.microsoft.com/office/powerpoint/2010/main" val="737665251"/>
      </p:ext>
    </p:extLst>
  </p:cSld>
  <p:clrMapOvr>
    <a:masterClrMapping/>
  </p:clrMapOvr>
  <p:transition xmlns:p14="http://schemas.microsoft.com/office/powerpoint/2010/mai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21BE17F7-C76E-394F-890F-8BCB3C3F9D76}" type="slidenum">
              <a:rPr lang="en-US"/>
              <a:pPr/>
              <a:t>‹#›</a:t>
            </a:fld>
            <a:endParaRPr lang="en-US"/>
          </a:p>
        </p:txBody>
      </p:sp>
    </p:spTree>
    <p:extLst>
      <p:ext uri="{BB962C8B-B14F-4D97-AF65-F5344CB8AC3E}">
        <p14:creationId xmlns:p14="http://schemas.microsoft.com/office/powerpoint/2010/main" val="3749892557"/>
      </p:ext>
    </p:extLst>
  </p:cSld>
  <p:clrMapOvr>
    <a:masterClrMapping/>
  </p:clrMapOvr>
  <p:transition xmlns:p14="http://schemas.microsoft.com/office/powerpoint/2010/mai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9BBD39B-5163-0045-84C8-7BDE639F319A}" type="slidenum">
              <a:rPr lang="en-US"/>
              <a:pPr/>
              <a:t>‹#›</a:t>
            </a:fld>
            <a:endParaRPr lang="en-US"/>
          </a:p>
        </p:txBody>
      </p:sp>
    </p:spTree>
    <p:extLst>
      <p:ext uri="{BB962C8B-B14F-4D97-AF65-F5344CB8AC3E}">
        <p14:creationId xmlns:p14="http://schemas.microsoft.com/office/powerpoint/2010/main" val="3101980937"/>
      </p:ext>
    </p:extLst>
  </p:cSld>
  <p:clrMapOvr>
    <a:masterClrMapping/>
  </p:clrMapOvr>
  <p:transition xmlns:p14="http://schemas.microsoft.com/office/powerpoint/2010/mai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8B49C39-5BB6-E646-A3A9-87FA609238FB}" type="slidenum">
              <a:rPr lang="en-US"/>
              <a:pPr/>
              <a:t>‹#›</a:t>
            </a:fld>
            <a:endParaRPr lang="en-US"/>
          </a:p>
        </p:txBody>
      </p:sp>
    </p:spTree>
    <p:extLst>
      <p:ext uri="{BB962C8B-B14F-4D97-AF65-F5344CB8AC3E}">
        <p14:creationId xmlns:p14="http://schemas.microsoft.com/office/powerpoint/2010/main" val="451783525"/>
      </p:ext>
    </p:extLst>
  </p:cSld>
  <p:clrMapOvr>
    <a:masterClrMapping/>
  </p:clrMapOvr>
  <p:transition xmlns:p14="http://schemas.microsoft.com/office/powerpoint/2010/mai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099527C-2474-704D-8155-E051F4E13574}" type="slidenum">
              <a:rPr lang="en-US"/>
              <a:pPr/>
              <a:t>‹#›</a:t>
            </a:fld>
            <a:endParaRPr lang="en-US"/>
          </a:p>
        </p:txBody>
      </p:sp>
    </p:spTree>
    <p:extLst>
      <p:ext uri="{BB962C8B-B14F-4D97-AF65-F5344CB8AC3E}">
        <p14:creationId xmlns:p14="http://schemas.microsoft.com/office/powerpoint/2010/main" val="1596150305"/>
      </p:ext>
    </p:extLst>
  </p:cSld>
  <p:clrMapOvr>
    <a:masterClrMapping/>
  </p:clrMapOvr>
  <p:transition xmlns:p14="http://schemas.microsoft.com/office/powerpoint/2010/mai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F0A0588-7EF4-CA40-AFA1-3ED1431E2BCC}" type="slidenum">
              <a:rPr lang="en-US"/>
              <a:pPr/>
              <a:t>‹#›</a:t>
            </a:fld>
            <a:endParaRPr lang="en-US"/>
          </a:p>
        </p:txBody>
      </p:sp>
    </p:spTree>
    <p:extLst>
      <p:ext uri="{BB962C8B-B14F-4D97-AF65-F5344CB8AC3E}">
        <p14:creationId xmlns:p14="http://schemas.microsoft.com/office/powerpoint/2010/main" val="405835971"/>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40C9DB9-B344-3840-B38C-E044A40A2935}" type="slidenum">
              <a:rPr lang="en-US"/>
              <a:pPr/>
              <a:t>‹#›</a:t>
            </a:fld>
            <a:endParaRPr lang="en-US"/>
          </a:p>
        </p:txBody>
      </p:sp>
    </p:spTree>
    <p:extLst>
      <p:ext uri="{BB962C8B-B14F-4D97-AF65-F5344CB8AC3E}">
        <p14:creationId xmlns:p14="http://schemas.microsoft.com/office/powerpoint/2010/main" val="2336275185"/>
      </p:ext>
    </p:extLst>
  </p:cSld>
  <p:clrMapOvr>
    <a:masterClrMapping/>
  </p:clrMapOvr>
  <p:transition xmlns:p14="http://schemas.microsoft.com/office/powerpoint/2010/main" spd="med">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A85E97-A766-964A-981F-BFD3CAA6FA63}" type="slidenum">
              <a:rPr lang="en-US"/>
              <a:pPr/>
              <a:t>‹#›</a:t>
            </a:fld>
            <a:endParaRPr lang="en-US"/>
          </a:p>
        </p:txBody>
      </p:sp>
    </p:spTree>
    <p:extLst>
      <p:ext uri="{BB962C8B-B14F-4D97-AF65-F5344CB8AC3E}">
        <p14:creationId xmlns:p14="http://schemas.microsoft.com/office/powerpoint/2010/main" val="3822151399"/>
      </p:ext>
    </p:extLst>
  </p:cSld>
  <p:clrMapOvr>
    <a:masterClrMapping/>
  </p:clrMapOvr>
  <p:transition xmlns:p14="http://schemas.microsoft.com/office/powerpoint/2010/mai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6EB8BE-2821-4E4D-8F7F-3EF4724DDA3C}" type="slidenum">
              <a:rPr lang="en-US"/>
              <a:pPr/>
              <a:t>‹#›</a:t>
            </a:fld>
            <a:endParaRPr lang="en-US"/>
          </a:p>
        </p:txBody>
      </p:sp>
    </p:spTree>
    <p:extLst>
      <p:ext uri="{BB962C8B-B14F-4D97-AF65-F5344CB8AC3E}">
        <p14:creationId xmlns:p14="http://schemas.microsoft.com/office/powerpoint/2010/main" val="1624625907"/>
      </p:ext>
    </p:extLst>
  </p:cSld>
  <p:clrMapOvr>
    <a:masterClrMapping/>
  </p:clrMapOvr>
  <p:transition xmlns:p14="http://schemas.microsoft.com/office/powerpoint/2010/mai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E10D1E-6A16-F349-8686-660EA2179F77}" type="slidenum">
              <a:rPr lang="en-US"/>
              <a:pPr/>
              <a:t>‹#›</a:t>
            </a:fld>
            <a:endParaRPr lang="en-US"/>
          </a:p>
        </p:txBody>
      </p:sp>
    </p:spTree>
    <p:extLst>
      <p:ext uri="{BB962C8B-B14F-4D97-AF65-F5344CB8AC3E}">
        <p14:creationId xmlns:p14="http://schemas.microsoft.com/office/powerpoint/2010/main" val="338674359"/>
      </p:ext>
    </p:extLst>
  </p:cSld>
  <p:clrMapOvr>
    <a:masterClrMapping/>
  </p:clrMapOvr>
  <p:transition xmlns:p14="http://schemas.microsoft.com/office/powerpoint/2010/mai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6C3482-F27D-5B4F-B018-4D0BAF199D91}" type="slidenum">
              <a:rPr lang="en-US"/>
              <a:pPr/>
              <a:t>‹#›</a:t>
            </a:fld>
            <a:endParaRPr lang="en-US"/>
          </a:p>
        </p:txBody>
      </p:sp>
    </p:spTree>
    <p:extLst>
      <p:ext uri="{BB962C8B-B14F-4D97-AF65-F5344CB8AC3E}">
        <p14:creationId xmlns:p14="http://schemas.microsoft.com/office/powerpoint/2010/main" val="3467453950"/>
      </p:ext>
    </p:extLst>
  </p:cSld>
  <p:clrMapOvr>
    <a:masterClrMapping/>
  </p:clrMapOvr>
  <p:transition xmlns:p14="http://schemas.microsoft.com/office/powerpoint/2010/mai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FAD887-D959-F340-85BA-7043A29EFD93}" type="slidenum">
              <a:rPr lang="en-US"/>
              <a:pPr/>
              <a:t>‹#›</a:t>
            </a:fld>
            <a:endParaRPr lang="en-US"/>
          </a:p>
        </p:txBody>
      </p:sp>
    </p:spTree>
    <p:extLst>
      <p:ext uri="{BB962C8B-B14F-4D97-AF65-F5344CB8AC3E}">
        <p14:creationId xmlns:p14="http://schemas.microsoft.com/office/powerpoint/2010/main" val="1142510765"/>
      </p:ext>
    </p:extLst>
  </p:cSld>
  <p:clrMapOvr>
    <a:masterClrMapping/>
  </p:clrMapOvr>
  <p:transition xmlns:p14="http://schemas.microsoft.com/office/powerpoint/2010/mai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23D32A1-D317-594A-AACC-24723C91FFA3}" type="slidenum">
              <a:rPr lang="en-US"/>
              <a:pPr/>
              <a:t>‹#›</a:t>
            </a:fld>
            <a:endParaRPr lang="en-US"/>
          </a:p>
        </p:txBody>
      </p:sp>
    </p:spTree>
    <p:extLst>
      <p:ext uri="{BB962C8B-B14F-4D97-AF65-F5344CB8AC3E}">
        <p14:creationId xmlns:p14="http://schemas.microsoft.com/office/powerpoint/2010/main" val="70318972"/>
      </p:ext>
    </p:extLst>
  </p:cSld>
  <p:clrMapOvr>
    <a:masterClrMapping/>
  </p:clrMapOvr>
  <p:transition xmlns:p14="http://schemas.microsoft.com/office/powerpoint/2010/mai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6473A4E-7779-7346-A8FA-F97DF4742D1C}" type="slidenum">
              <a:rPr lang="en-US"/>
              <a:pPr/>
              <a:t>‹#›</a:t>
            </a:fld>
            <a:endParaRPr lang="en-US"/>
          </a:p>
        </p:txBody>
      </p:sp>
    </p:spTree>
    <p:extLst>
      <p:ext uri="{BB962C8B-B14F-4D97-AF65-F5344CB8AC3E}">
        <p14:creationId xmlns:p14="http://schemas.microsoft.com/office/powerpoint/2010/main" val="392560494"/>
      </p:ext>
    </p:extLst>
  </p:cSld>
  <p:clrMapOvr>
    <a:masterClrMapping/>
  </p:clrMapOvr>
  <p:transition xmlns:p14="http://schemas.microsoft.com/office/powerpoint/2010/mai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55F825-C54E-6042-AA1F-F6A827D8AE04}" type="slidenum">
              <a:rPr lang="en-US"/>
              <a:pPr/>
              <a:t>‹#›</a:t>
            </a:fld>
            <a:endParaRPr lang="en-US"/>
          </a:p>
        </p:txBody>
      </p:sp>
    </p:spTree>
    <p:extLst>
      <p:ext uri="{BB962C8B-B14F-4D97-AF65-F5344CB8AC3E}">
        <p14:creationId xmlns:p14="http://schemas.microsoft.com/office/powerpoint/2010/main" val="2932288857"/>
      </p:ext>
    </p:extLst>
  </p:cSld>
  <p:clrMapOvr>
    <a:masterClrMapping/>
  </p:clrMapOvr>
  <p:transition xmlns:p14="http://schemas.microsoft.com/office/powerpoint/2010/mai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3AC5E13-44B2-F347-AE8E-B07CEB5212AD}" type="slidenum">
              <a:rPr lang="en-US"/>
              <a:pPr/>
              <a:t>‹#›</a:t>
            </a:fld>
            <a:endParaRPr lang="en-US"/>
          </a:p>
        </p:txBody>
      </p:sp>
    </p:spTree>
    <p:extLst>
      <p:ext uri="{BB962C8B-B14F-4D97-AF65-F5344CB8AC3E}">
        <p14:creationId xmlns:p14="http://schemas.microsoft.com/office/powerpoint/2010/main" val="2127670017"/>
      </p:ext>
    </p:extLst>
  </p:cSld>
  <p:clrMapOvr>
    <a:masterClrMapping/>
  </p:clrMapOvr>
  <p:transition xmlns:p14="http://schemas.microsoft.com/office/powerpoint/2010/mai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F54833-9616-B440-A9AD-18096ABE551F}" type="slidenum">
              <a:rPr lang="en-US"/>
              <a:pPr/>
              <a:t>‹#›</a:t>
            </a:fld>
            <a:endParaRPr lang="en-US"/>
          </a:p>
        </p:txBody>
      </p:sp>
    </p:spTree>
    <p:extLst>
      <p:ext uri="{BB962C8B-B14F-4D97-AF65-F5344CB8AC3E}">
        <p14:creationId xmlns:p14="http://schemas.microsoft.com/office/powerpoint/2010/main" val="1238774488"/>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D43C25E-3698-8245-BACA-4D1923F17C04}" type="slidenum">
              <a:rPr lang="en-US"/>
              <a:pPr/>
              <a:t>‹#›</a:t>
            </a:fld>
            <a:endParaRPr lang="en-US"/>
          </a:p>
        </p:txBody>
      </p:sp>
    </p:spTree>
    <p:extLst>
      <p:ext uri="{BB962C8B-B14F-4D97-AF65-F5344CB8AC3E}">
        <p14:creationId xmlns:p14="http://schemas.microsoft.com/office/powerpoint/2010/main" val="2006368056"/>
      </p:ext>
    </p:extLst>
  </p:cSld>
  <p:clrMapOvr>
    <a:masterClrMapping/>
  </p:clrMapOvr>
  <p:transition xmlns:p14="http://schemas.microsoft.com/office/powerpoint/2010/main" spd="med">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FA11F7-809E-8A4E-94D5-F590C107CA28}" type="slidenum">
              <a:rPr lang="en-US"/>
              <a:pPr/>
              <a:t>‹#›</a:t>
            </a:fld>
            <a:endParaRPr lang="en-US"/>
          </a:p>
        </p:txBody>
      </p:sp>
    </p:spTree>
    <p:extLst>
      <p:ext uri="{BB962C8B-B14F-4D97-AF65-F5344CB8AC3E}">
        <p14:creationId xmlns:p14="http://schemas.microsoft.com/office/powerpoint/2010/main" val="1670479220"/>
      </p:ext>
    </p:extLst>
  </p:cSld>
  <p:clrMapOvr>
    <a:masterClrMapping/>
  </p:clrMapOvr>
  <p:transition xmlns:p14="http://schemas.microsoft.com/office/powerpoint/2010/mai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67FB78-A70A-984F-B485-671D22A1F576}" type="slidenum">
              <a:rPr lang="en-US"/>
              <a:pPr/>
              <a:t>‹#›</a:t>
            </a:fld>
            <a:endParaRPr lang="en-US"/>
          </a:p>
        </p:txBody>
      </p:sp>
    </p:spTree>
    <p:extLst>
      <p:ext uri="{BB962C8B-B14F-4D97-AF65-F5344CB8AC3E}">
        <p14:creationId xmlns:p14="http://schemas.microsoft.com/office/powerpoint/2010/main" val="2617375231"/>
      </p:ext>
    </p:extLst>
  </p:cSld>
  <p:clrMapOvr>
    <a:masterClrMapping/>
  </p:clrMapOvr>
  <p:transition xmlns:p14="http://schemas.microsoft.com/office/powerpoint/2010/mai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1794" name="Rectangle 2"/>
          <p:cNvSpPr>
            <a:spLocks noGrp="1" noChangeArrowheads="1"/>
          </p:cNvSpPr>
          <p:nvPr>
            <p:ph type="ctrTitle" sz="quarter"/>
          </p:nvPr>
        </p:nvSpPr>
        <p:spPr>
          <a:xfrm>
            <a:off x="754063" y="1900238"/>
            <a:ext cx="8550275" cy="2071687"/>
          </a:xfrm>
        </p:spPr>
        <p:txBody>
          <a:bodyPr/>
          <a:lstStyle>
            <a:lvl1pPr>
              <a:defRPr/>
            </a:lvl1pPr>
          </a:lstStyle>
          <a:p>
            <a:pPr lvl="0"/>
            <a:r>
              <a:rPr lang="en-US" noProof="0" smtClean="0"/>
              <a:t>Click to edit Master title style</a:t>
            </a:r>
          </a:p>
        </p:txBody>
      </p:sp>
      <p:sp>
        <p:nvSpPr>
          <p:cNvPr id="161795" name="Rectangle 3"/>
          <p:cNvSpPr>
            <a:spLocks noGrp="1" noChangeArrowheads="1"/>
          </p:cNvSpPr>
          <p:nvPr>
            <p:ph type="subTitle" sz="quarter" idx="1"/>
          </p:nvPr>
        </p:nvSpPr>
        <p:spPr>
          <a:xfrm>
            <a:off x="1508125" y="4403725"/>
            <a:ext cx="7042150" cy="198755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4D1751-00DA-B848-817D-A046A3ACBB01}" type="slidenum">
              <a:rPr lang="en-US"/>
              <a:pPr/>
              <a:t>‹#›</a:t>
            </a:fld>
            <a:endParaRPr lang="en-US"/>
          </a:p>
        </p:txBody>
      </p:sp>
    </p:spTree>
    <p:extLst>
      <p:ext uri="{BB962C8B-B14F-4D97-AF65-F5344CB8AC3E}">
        <p14:creationId xmlns:p14="http://schemas.microsoft.com/office/powerpoint/2010/main" val="3397461446"/>
      </p:ext>
    </p:extLst>
  </p:cSld>
  <p:clrMapOvr>
    <a:masterClrMapping/>
  </p:clrMapOvr>
  <p:transition xmlns:p14="http://schemas.microsoft.com/office/powerpoint/2010/mai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A11D92-2286-BA42-AD56-72CA22559332}" type="slidenum">
              <a:rPr lang="en-US"/>
              <a:pPr/>
              <a:t>‹#›</a:t>
            </a:fld>
            <a:endParaRPr lang="en-US"/>
          </a:p>
        </p:txBody>
      </p:sp>
    </p:spTree>
    <p:extLst>
      <p:ext uri="{BB962C8B-B14F-4D97-AF65-F5344CB8AC3E}">
        <p14:creationId xmlns:p14="http://schemas.microsoft.com/office/powerpoint/2010/main" val="447652927"/>
      </p:ext>
    </p:extLst>
  </p:cSld>
  <p:clrMapOvr>
    <a:masterClrMapping/>
  </p:clrMapOvr>
  <p:transition xmlns:p14="http://schemas.microsoft.com/office/powerpoint/2010/mai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CBAB59-C686-8B49-944A-00F07FF9A478}" type="slidenum">
              <a:rPr lang="en-US"/>
              <a:pPr/>
              <a:t>‹#›</a:t>
            </a:fld>
            <a:endParaRPr lang="en-US"/>
          </a:p>
        </p:txBody>
      </p:sp>
    </p:spTree>
    <p:extLst>
      <p:ext uri="{BB962C8B-B14F-4D97-AF65-F5344CB8AC3E}">
        <p14:creationId xmlns:p14="http://schemas.microsoft.com/office/powerpoint/2010/main" val="3703276869"/>
      </p:ext>
    </p:extLst>
  </p:cSld>
  <p:clrMapOvr>
    <a:masterClrMapping/>
  </p:clrMapOvr>
  <p:transition xmlns:p14="http://schemas.microsoft.com/office/powerpoint/2010/mai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2244725"/>
            <a:ext cx="4449762"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8C1F2F-0333-D845-A0AB-5F6CA4E08824}" type="slidenum">
              <a:rPr lang="en-US"/>
              <a:pPr/>
              <a:t>‹#›</a:t>
            </a:fld>
            <a:endParaRPr lang="en-US"/>
          </a:p>
        </p:txBody>
      </p:sp>
    </p:spTree>
    <p:extLst>
      <p:ext uri="{BB962C8B-B14F-4D97-AF65-F5344CB8AC3E}">
        <p14:creationId xmlns:p14="http://schemas.microsoft.com/office/powerpoint/2010/main" val="4238702773"/>
      </p:ext>
    </p:extLst>
  </p:cSld>
  <p:clrMapOvr>
    <a:masterClrMapping/>
  </p:clrMapOvr>
  <p:transition xmlns:p14="http://schemas.microsoft.com/office/powerpoint/2010/mai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CAED4DA-C6A0-2640-8A4F-AE1A8BA30208}" type="slidenum">
              <a:rPr lang="en-US"/>
              <a:pPr/>
              <a:t>‹#›</a:t>
            </a:fld>
            <a:endParaRPr lang="en-US"/>
          </a:p>
        </p:txBody>
      </p:sp>
    </p:spTree>
    <p:extLst>
      <p:ext uri="{BB962C8B-B14F-4D97-AF65-F5344CB8AC3E}">
        <p14:creationId xmlns:p14="http://schemas.microsoft.com/office/powerpoint/2010/main" val="1276109698"/>
      </p:ext>
    </p:extLst>
  </p:cSld>
  <p:clrMapOvr>
    <a:masterClrMapping/>
  </p:clrMapOvr>
  <p:transition xmlns:p14="http://schemas.microsoft.com/office/powerpoint/2010/mai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4CA8C2C-0ACA-8B46-8581-A3D48A73C9D7}" type="slidenum">
              <a:rPr lang="en-US"/>
              <a:pPr/>
              <a:t>‹#›</a:t>
            </a:fld>
            <a:endParaRPr lang="en-US"/>
          </a:p>
        </p:txBody>
      </p:sp>
    </p:spTree>
    <p:extLst>
      <p:ext uri="{BB962C8B-B14F-4D97-AF65-F5344CB8AC3E}">
        <p14:creationId xmlns:p14="http://schemas.microsoft.com/office/powerpoint/2010/main" val="2574799818"/>
      </p:ext>
    </p:extLst>
  </p:cSld>
  <p:clrMapOvr>
    <a:masterClrMapping/>
  </p:clrMapOvr>
  <p:transition xmlns:p14="http://schemas.microsoft.com/office/powerpoint/2010/mai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65CAC7A-B6C1-C04E-BD2A-3DFF66C02FCC}" type="slidenum">
              <a:rPr lang="en-US"/>
              <a:pPr/>
              <a:t>‹#›</a:t>
            </a:fld>
            <a:endParaRPr lang="en-US"/>
          </a:p>
        </p:txBody>
      </p:sp>
    </p:spTree>
    <p:extLst>
      <p:ext uri="{BB962C8B-B14F-4D97-AF65-F5344CB8AC3E}">
        <p14:creationId xmlns:p14="http://schemas.microsoft.com/office/powerpoint/2010/main" val="3402836212"/>
      </p:ext>
    </p:extLst>
  </p:cSld>
  <p:clrMapOvr>
    <a:masterClrMapping/>
  </p:clrMapOvr>
  <p:transition xmlns:p14="http://schemas.microsoft.com/office/powerpoint/2010/mai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33C8A6-02EA-0344-9DF1-DB0E1DA08154}" type="slidenum">
              <a:rPr lang="en-US"/>
              <a:pPr/>
              <a:t>‹#›</a:t>
            </a:fld>
            <a:endParaRPr lang="en-US"/>
          </a:p>
        </p:txBody>
      </p:sp>
    </p:spTree>
    <p:extLst>
      <p:ext uri="{BB962C8B-B14F-4D97-AF65-F5344CB8AC3E}">
        <p14:creationId xmlns:p14="http://schemas.microsoft.com/office/powerpoint/2010/main" val="2185585096"/>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8CA76B-D526-7F49-BA21-3A5AD31CDAE2}" type="slidenum">
              <a:rPr lang="en-US"/>
              <a:pPr/>
              <a:t>‹#›</a:t>
            </a:fld>
            <a:endParaRPr lang="en-US"/>
          </a:p>
        </p:txBody>
      </p:sp>
    </p:spTree>
    <p:extLst>
      <p:ext uri="{BB962C8B-B14F-4D97-AF65-F5344CB8AC3E}">
        <p14:creationId xmlns:p14="http://schemas.microsoft.com/office/powerpoint/2010/main" val="443738106"/>
      </p:ext>
    </p:extLst>
  </p:cSld>
  <p:clrMapOvr>
    <a:masterClrMapping/>
  </p:clrMapOvr>
  <p:transition xmlns:p14="http://schemas.microsoft.com/office/powerpoint/2010/main" spd="med">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A1C1FF-C3E3-B649-B1A4-54319C96145A}" type="slidenum">
              <a:rPr lang="en-US"/>
              <a:pPr/>
              <a:t>‹#›</a:t>
            </a:fld>
            <a:endParaRPr lang="en-US"/>
          </a:p>
        </p:txBody>
      </p:sp>
    </p:spTree>
    <p:extLst>
      <p:ext uri="{BB962C8B-B14F-4D97-AF65-F5344CB8AC3E}">
        <p14:creationId xmlns:p14="http://schemas.microsoft.com/office/powerpoint/2010/main" val="3515387846"/>
      </p:ext>
    </p:extLst>
  </p:cSld>
  <p:clrMapOvr>
    <a:masterClrMapping/>
  </p:clrMapOvr>
  <p:transition xmlns:p14="http://schemas.microsoft.com/office/powerpoint/2010/mai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810B2A-7E9E-A346-A19A-53576C5CAABB}" type="slidenum">
              <a:rPr lang="en-US"/>
              <a:pPr/>
              <a:t>‹#›</a:t>
            </a:fld>
            <a:endParaRPr lang="en-US"/>
          </a:p>
        </p:txBody>
      </p:sp>
    </p:spTree>
    <p:extLst>
      <p:ext uri="{BB962C8B-B14F-4D97-AF65-F5344CB8AC3E}">
        <p14:creationId xmlns:p14="http://schemas.microsoft.com/office/powerpoint/2010/main" val="126892864"/>
      </p:ext>
    </p:extLst>
  </p:cSld>
  <p:clrMapOvr>
    <a:masterClrMapping/>
  </p:clrMapOvr>
  <p:transition xmlns:p14="http://schemas.microsoft.com/office/powerpoint/2010/main" spd="med">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431800"/>
            <a:ext cx="2262188"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431800"/>
            <a:ext cx="6637337"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DFD162-4FF7-7947-9531-1D3B7747B4DE}" type="slidenum">
              <a:rPr lang="en-US"/>
              <a:pPr/>
              <a:t>‹#›</a:t>
            </a:fld>
            <a:endParaRPr lang="en-US"/>
          </a:p>
        </p:txBody>
      </p:sp>
    </p:spTree>
    <p:extLst>
      <p:ext uri="{BB962C8B-B14F-4D97-AF65-F5344CB8AC3E}">
        <p14:creationId xmlns:p14="http://schemas.microsoft.com/office/powerpoint/2010/main" val="1232575406"/>
      </p:ext>
    </p:extLst>
  </p:cSld>
  <p:clrMapOvr>
    <a:masterClrMapping/>
  </p:clrMapOvr>
  <p:transition xmlns:p14="http://schemas.microsoft.com/office/powerpoint/2010/mai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431800"/>
            <a:ext cx="90519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2244725"/>
            <a:ext cx="4449762"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2244725"/>
            <a:ext cx="4449763" cy="466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351F42-1967-9945-88E8-71B5F045E94A}" type="slidenum">
              <a:rPr lang="en-US"/>
              <a:pPr/>
              <a:t>‹#›</a:t>
            </a:fld>
            <a:endParaRPr lang="en-US"/>
          </a:p>
        </p:txBody>
      </p:sp>
    </p:spTree>
    <p:extLst>
      <p:ext uri="{BB962C8B-B14F-4D97-AF65-F5344CB8AC3E}">
        <p14:creationId xmlns:p14="http://schemas.microsoft.com/office/powerpoint/2010/main" val="3201425505"/>
      </p:ext>
    </p:extLst>
  </p:cSld>
  <p:clrMapOvr>
    <a:masterClrMapping/>
  </p:clrMapOvr>
  <p:transition xmlns:p14="http://schemas.microsoft.com/office/powerpoint/2010/main" spd="med">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89B1C8-C822-2F4B-8826-10FB74387FB6}" type="slidenum">
              <a:rPr lang="en-US"/>
              <a:pPr/>
              <a:t>‹#›</a:t>
            </a:fld>
            <a:endParaRPr lang="en-US"/>
          </a:p>
        </p:txBody>
      </p:sp>
    </p:spTree>
    <p:extLst>
      <p:ext uri="{BB962C8B-B14F-4D97-AF65-F5344CB8AC3E}">
        <p14:creationId xmlns:p14="http://schemas.microsoft.com/office/powerpoint/2010/main" val="892350184"/>
      </p:ext>
    </p:extLst>
  </p:cSld>
  <p:clrMapOvr>
    <a:masterClrMapping/>
  </p:clrMapOvr>
  <p:transition xmlns:p14="http://schemas.microsoft.com/office/powerpoint/2010/main" spd="med">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7F5486-1EBF-0C4C-9E9D-005D9170B341}" type="slidenum">
              <a:rPr lang="en-US"/>
              <a:pPr/>
              <a:t>‹#›</a:t>
            </a:fld>
            <a:endParaRPr lang="en-US"/>
          </a:p>
        </p:txBody>
      </p:sp>
    </p:spTree>
    <p:extLst>
      <p:ext uri="{BB962C8B-B14F-4D97-AF65-F5344CB8AC3E}">
        <p14:creationId xmlns:p14="http://schemas.microsoft.com/office/powerpoint/2010/main" val="3346357352"/>
      </p:ext>
    </p:extLst>
  </p:cSld>
  <p:clrMapOvr>
    <a:masterClrMapping/>
  </p:clrMapOvr>
  <p:transition xmlns:p14="http://schemas.microsoft.com/office/powerpoint/2010/main" spd="med">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2FCF480-886B-F747-B30C-992A07AAC4B1}" type="slidenum">
              <a:rPr lang="en-US"/>
              <a:pPr/>
              <a:t>‹#›</a:t>
            </a:fld>
            <a:endParaRPr lang="en-US"/>
          </a:p>
        </p:txBody>
      </p:sp>
    </p:spTree>
    <p:extLst>
      <p:ext uri="{BB962C8B-B14F-4D97-AF65-F5344CB8AC3E}">
        <p14:creationId xmlns:p14="http://schemas.microsoft.com/office/powerpoint/2010/main" val="415142473"/>
      </p:ext>
    </p:extLst>
  </p:cSld>
  <p:clrMapOvr>
    <a:masterClrMapping/>
  </p:clrMapOvr>
  <p:transition xmlns:p14="http://schemas.microsoft.com/office/powerpoint/2010/mai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pPr/>
              <a:t>‹#›</a:t>
            </a:fld>
            <a:endParaRPr lang="en-US"/>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26CA2C8-3CEE-584A-9925-95B9405AD44C}" type="slidenum">
              <a:rPr lang="en-US"/>
              <a:pPr/>
              <a:t>‹#›</a:t>
            </a:fld>
            <a:endParaRPr lang="en-US"/>
          </a:p>
        </p:txBody>
      </p:sp>
    </p:spTree>
    <p:extLst>
      <p:ext uri="{BB962C8B-B14F-4D97-AF65-F5344CB8AC3E}">
        <p14:creationId xmlns:p14="http://schemas.microsoft.com/office/powerpoint/2010/main" val="2107257643"/>
      </p:ext>
    </p:extLst>
  </p:cSld>
  <p:clrMapOvr>
    <a:masterClrMapping/>
  </p:clrMapOvr>
  <p:transition xmlns:p14="http://schemas.microsoft.com/office/powerpoint/2010/main" spd="med">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87388EF-A5AF-9E40-8784-6210E24FFFD1}" type="slidenum">
              <a:rPr lang="en-US"/>
              <a:pPr/>
              <a:t>‹#›</a:t>
            </a:fld>
            <a:endParaRPr lang="en-US"/>
          </a:p>
        </p:txBody>
      </p:sp>
    </p:spTree>
    <p:extLst>
      <p:ext uri="{BB962C8B-B14F-4D97-AF65-F5344CB8AC3E}">
        <p14:creationId xmlns:p14="http://schemas.microsoft.com/office/powerpoint/2010/main" val="2935907352"/>
      </p:ext>
    </p:extLst>
  </p:cSld>
  <p:clrMapOvr>
    <a:masterClrMapping/>
  </p:clrMapOvr>
  <p:transition xmlns:p14="http://schemas.microsoft.com/office/powerpoint/2010/mai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71F8A2-F7E2-F34F-9D3D-85DA861217C5}" type="slidenum">
              <a:rPr lang="en-US"/>
              <a:pPr/>
              <a:t>‹#›</a:t>
            </a:fld>
            <a:endParaRPr lang="en-US"/>
          </a:p>
        </p:txBody>
      </p:sp>
    </p:spTree>
    <p:extLst>
      <p:ext uri="{BB962C8B-B14F-4D97-AF65-F5344CB8AC3E}">
        <p14:creationId xmlns:p14="http://schemas.microsoft.com/office/powerpoint/2010/main" val="2057343445"/>
      </p:ext>
    </p:extLst>
  </p:cSld>
  <p:clrMapOvr>
    <a:masterClrMapping/>
  </p:clrMapOvr>
  <p:transition xmlns:p14="http://schemas.microsoft.com/office/powerpoint/2010/mai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794813-066A-CF43-B464-4D89ECF0A9BA}" type="slidenum">
              <a:rPr lang="en-US"/>
              <a:pPr/>
              <a:t>‹#›</a:t>
            </a:fld>
            <a:endParaRPr lang="en-US"/>
          </a:p>
        </p:txBody>
      </p:sp>
    </p:spTree>
    <p:extLst>
      <p:ext uri="{BB962C8B-B14F-4D97-AF65-F5344CB8AC3E}">
        <p14:creationId xmlns:p14="http://schemas.microsoft.com/office/powerpoint/2010/main" val="2865572858"/>
      </p:ext>
    </p:extLst>
  </p:cSld>
  <p:clrMapOvr>
    <a:masterClrMapping/>
  </p:clrMapOvr>
  <p:transition xmlns:p14="http://schemas.microsoft.com/office/powerpoint/2010/mai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3BB988-A79B-7241-8BF7-19B2F3DBFA80}" type="slidenum">
              <a:rPr lang="en-US"/>
              <a:pPr/>
              <a:t>‹#›</a:t>
            </a:fld>
            <a:endParaRPr lang="en-US"/>
          </a:p>
        </p:txBody>
      </p:sp>
    </p:spTree>
    <p:extLst>
      <p:ext uri="{BB962C8B-B14F-4D97-AF65-F5344CB8AC3E}">
        <p14:creationId xmlns:p14="http://schemas.microsoft.com/office/powerpoint/2010/main" val="3063593220"/>
      </p:ext>
    </p:extLst>
  </p:cSld>
  <p:clrMapOvr>
    <a:masterClrMapping/>
  </p:clrMapOvr>
  <p:transition xmlns:p14="http://schemas.microsoft.com/office/powerpoint/2010/mai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EC2CE2-94D2-0541-A192-6C99FCE9E190}" type="slidenum">
              <a:rPr lang="en-US"/>
              <a:pPr/>
              <a:t>‹#›</a:t>
            </a:fld>
            <a:endParaRPr lang="en-US"/>
          </a:p>
        </p:txBody>
      </p:sp>
    </p:spTree>
    <p:extLst>
      <p:ext uri="{BB962C8B-B14F-4D97-AF65-F5344CB8AC3E}">
        <p14:creationId xmlns:p14="http://schemas.microsoft.com/office/powerpoint/2010/main" val="614649134"/>
      </p:ext>
    </p:extLst>
  </p:cSld>
  <p:clrMapOvr>
    <a:masterClrMapping/>
  </p:clrMapOvr>
  <p:transition xmlns:p14="http://schemas.microsoft.com/office/powerpoint/2010/mai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B7AABC-5147-EB44-AB54-C7709EC8A58A}" type="slidenum">
              <a:rPr lang="en-US"/>
              <a:pPr/>
              <a:t>‹#›</a:t>
            </a:fld>
            <a:endParaRPr lang="en-US"/>
          </a:p>
        </p:txBody>
      </p:sp>
    </p:spTree>
    <p:extLst>
      <p:ext uri="{BB962C8B-B14F-4D97-AF65-F5344CB8AC3E}">
        <p14:creationId xmlns:p14="http://schemas.microsoft.com/office/powerpoint/2010/main" val="273824366"/>
      </p:ext>
    </p:extLst>
  </p:cSld>
  <p:clrMapOvr>
    <a:masterClrMapping/>
  </p:clrMapOvr>
  <p:transition xmlns:p14="http://schemas.microsoft.com/office/powerpoint/2010/mai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E1E5D-CC59-C74F-96EE-25FDE7122C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82830"/>
      </p:ext>
    </p:extLst>
  </p:cSld>
  <p:clrMapOvr>
    <a:masterClrMapping/>
  </p:clrMapOvr>
  <p:transition xmlns:p14="http://schemas.microsoft.com/office/powerpoint/2010/mai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05E6FA-4ED5-A74F-BAC3-6D17924F2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226750"/>
      </p:ext>
    </p:extLst>
  </p:cSld>
  <p:clrMapOvr>
    <a:masterClrMapping/>
  </p:clrMapOvr>
  <p:transition xmlns:p14="http://schemas.microsoft.com/office/powerpoint/2010/mai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CA91C6-7B7B-1042-91C4-A115F25FB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5182558"/>
      </p:ext>
    </p:extLst>
  </p:cSld>
  <p:clrMapOvr>
    <a:masterClrMapping/>
  </p:clrMapOvr>
  <p:transition xmlns:p14="http://schemas.microsoft.com/office/powerpoint/2010/mai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42C8D9-38BA-244B-A4AC-8B443CD9E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090047"/>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85212A-5C5D-7041-BA68-A253126EEC9C}" type="slidenum">
              <a:rPr lang="en-US"/>
              <a:pPr/>
              <a:t>‹#›</a:t>
            </a:fld>
            <a:endParaRPr lang="en-US"/>
          </a:p>
        </p:txBody>
      </p:sp>
    </p:spTree>
    <p:extLst>
      <p:ext uri="{BB962C8B-B14F-4D97-AF65-F5344CB8AC3E}">
        <p14:creationId xmlns:p14="http://schemas.microsoft.com/office/powerpoint/2010/main" val="2557317142"/>
      </p:ext>
    </p:extLst>
  </p:cSld>
  <p:clrMapOvr>
    <a:masterClrMapping/>
  </p:clrMapOvr>
  <p:transition xmlns:p14="http://schemas.microsoft.com/office/powerpoint/2010/mai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AB7082-BCC8-6B4C-8DDB-F85A2D800F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8405"/>
      </p:ext>
    </p:extLst>
  </p:cSld>
  <p:clrMapOvr>
    <a:masterClrMapping/>
  </p:clrMapOvr>
  <p:transition xmlns:p14="http://schemas.microsoft.com/office/powerpoint/2010/main" spd="med">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4898CF-8BA2-5D4D-B88A-8A1A2797B3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012860"/>
      </p:ext>
    </p:extLst>
  </p:cSld>
  <p:clrMapOvr>
    <a:masterClrMapping/>
  </p:clrMapOvr>
  <p:transition xmlns:p14="http://schemas.microsoft.com/office/powerpoint/2010/main" spd="med">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B7AABC-5147-EB44-AB54-C7709EC8A5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24366"/>
      </p:ext>
    </p:extLst>
  </p:cSld>
  <p:clrMapOvr>
    <a:masterClrMapping/>
  </p:clrMapOvr>
  <p:transition xmlns:p14="http://schemas.microsoft.com/office/powerpoint/2010/main" spd="med">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85212A-5C5D-7041-BA68-A253126EE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317142"/>
      </p:ext>
    </p:extLst>
  </p:cSld>
  <p:clrMapOvr>
    <a:masterClrMapping/>
  </p:clrMapOvr>
  <p:transition xmlns:p14="http://schemas.microsoft.com/office/powerpoint/2010/main" spd="med">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EBAEA0-6833-534A-9F2B-36215D6C38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133055"/>
      </p:ext>
    </p:extLst>
  </p:cSld>
  <p:clrMapOvr>
    <a:masterClrMapping/>
  </p:clrMapOvr>
  <p:transition xmlns:p14="http://schemas.microsoft.com/office/powerpoint/2010/main" spd="med">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1EDD048-3A12-3044-B9C9-4531847C00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475280"/>
      </p:ext>
    </p:extLst>
  </p:cSld>
  <p:clrMapOvr>
    <a:masterClrMapping/>
  </p:clrMapOvr>
  <p:transition xmlns:p14="http://schemas.microsoft.com/office/powerpoint/2010/main" spd="med">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226A1CD-6E3A-FC4E-A60F-C7DDEEF811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6278624"/>
      </p:ext>
    </p:extLst>
  </p:cSld>
  <p:clrMapOvr>
    <a:masterClrMapping/>
  </p:clrMapOvr>
  <p:transition xmlns:p14="http://schemas.microsoft.com/office/powerpoint/2010/main" spd="med">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1B81A3-58E5-6445-AA99-BB5B293F36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872734"/>
      </p:ext>
    </p:extLst>
  </p:cSld>
  <p:clrMapOvr>
    <a:masterClrMapping/>
  </p:clrMapOvr>
  <p:transition xmlns:p14="http://schemas.microsoft.com/office/powerpoint/2010/main" spd="med">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A23B9F-E5E5-5746-925F-3D9ECA284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499044"/>
      </p:ext>
    </p:extLst>
  </p:cSld>
  <p:clrMapOvr>
    <a:masterClrMapping/>
  </p:clrMapOvr>
  <p:transition xmlns:p14="http://schemas.microsoft.com/office/powerpoint/2010/main" spd="med">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7BB0F9-5B03-7149-82D9-9F6375CBCA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765079"/>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EBAEA0-6833-534A-9F2B-36215D6C382E}" type="slidenum">
              <a:rPr lang="en-US"/>
              <a:pPr/>
              <a:t>‹#›</a:t>
            </a:fld>
            <a:endParaRPr lang="en-US"/>
          </a:p>
        </p:txBody>
      </p:sp>
    </p:spTree>
    <p:extLst>
      <p:ext uri="{BB962C8B-B14F-4D97-AF65-F5344CB8AC3E}">
        <p14:creationId xmlns:p14="http://schemas.microsoft.com/office/powerpoint/2010/main" val="1342133055"/>
      </p:ext>
    </p:extLst>
  </p:cSld>
  <p:clrMapOvr>
    <a:masterClrMapping/>
  </p:clrMapOvr>
  <p:transition xmlns:p14="http://schemas.microsoft.com/office/powerpoint/2010/mai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A35FF84-6A45-3F41-85B2-BB0E5EE0A3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1595319"/>
      </p:ext>
    </p:extLst>
  </p:cSld>
  <p:clrMapOvr>
    <a:masterClrMapping/>
  </p:clrMapOvr>
  <p:transition xmlns:p14="http://schemas.microsoft.com/office/powerpoint/2010/main" spd="med">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261193-4399-D440-8663-E4C3567E2C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891810"/>
      </p:ext>
    </p:extLst>
  </p:cSld>
  <p:clrMapOvr>
    <a:masterClrMapping/>
  </p:clrMapOvr>
  <p:transition xmlns:p14="http://schemas.microsoft.com/office/powerpoint/2010/main" spd="med">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62C465-EDF2-424B-9709-2834F100C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5578375"/>
      </p:ext>
    </p:extLst>
  </p:cSld>
  <p:clrMapOvr>
    <a:masterClrMapping/>
  </p:clrMapOvr>
  <p:transition xmlns:p14="http://schemas.microsoft.com/office/powerpoint/2010/main" spd="med">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569725CA-5C68-A848-8AD9-B054F0049951}" type="slidenum">
              <a:rPr lang="en-US"/>
              <a:pPr/>
              <a:t>‹#›</a:t>
            </a:fld>
            <a:endParaRPr lang="en-US"/>
          </a:p>
        </p:txBody>
      </p:sp>
    </p:spTree>
    <p:extLst>
      <p:ext uri="{BB962C8B-B14F-4D97-AF65-F5344CB8AC3E}">
        <p14:creationId xmlns:p14="http://schemas.microsoft.com/office/powerpoint/2010/main" val="3194773750"/>
      </p:ext>
    </p:extLst>
  </p:cSld>
  <p:clrMapOvr>
    <a:masterClrMapping/>
  </p:clrMapOvr>
  <p:transition xmlns:p14="http://schemas.microsoft.com/office/powerpoint/2010/main" spd="med">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9404B6D-0ABC-7A4D-B90E-D143939B0F0F}" type="slidenum">
              <a:rPr lang="en-US"/>
              <a:pPr/>
              <a:t>‹#›</a:t>
            </a:fld>
            <a:endParaRPr lang="en-US"/>
          </a:p>
        </p:txBody>
      </p:sp>
    </p:spTree>
    <p:extLst>
      <p:ext uri="{BB962C8B-B14F-4D97-AF65-F5344CB8AC3E}">
        <p14:creationId xmlns:p14="http://schemas.microsoft.com/office/powerpoint/2010/main" val="1967065723"/>
      </p:ext>
    </p:extLst>
  </p:cSld>
  <p:clrMapOvr>
    <a:masterClrMapping/>
  </p:clrMapOvr>
  <p:transition xmlns:p14="http://schemas.microsoft.com/office/powerpoint/2010/main" spd="med">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E1A7DE8-05D5-C24E-9250-FB6AA55B3755}" type="slidenum">
              <a:rPr lang="en-US"/>
              <a:pPr/>
              <a:t>‹#›</a:t>
            </a:fld>
            <a:endParaRPr lang="en-US"/>
          </a:p>
        </p:txBody>
      </p:sp>
    </p:spTree>
    <p:extLst>
      <p:ext uri="{BB962C8B-B14F-4D97-AF65-F5344CB8AC3E}">
        <p14:creationId xmlns:p14="http://schemas.microsoft.com/office/powerpoint/2010/main" val="4083852834"/>
      </p:ext>
    </p:extLst>
  </p:cSld>
  <p:clrMapOvr>
    <a:masterClrMapping/>
  </p:clrMapOvr>
  <p:transition xmlns:p14="http://schemas.microsoft.com/office/powerpoint/2010/main" spd="med">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F208A26-EC6A-7C46-9796-21DB701665D5}" type="slidenum">
              <a:rPr lang="en-US"/>
              <a:pPr/>
              <a:t>‹#›</a:t>
            </a:fld>
            <a:endParaRPr lang="en-US"/>
          </a:p>
        </p:txBody>
      </p:sp>
    </p:spTree>
    <p:extLst>
      <p:ext uri="{BB962C8B-B14F-4D97-AF65-F5344CB8AC3E}">
        <p14:creationId xmlns:p14="http://schemas.microsoft.com/office/powerpoint/2010/main" val="1761578682"/>
      </p:ext>
    </p:extLst>
  </p:cSld>
  <p:clrMapOvr>
    <a:masterClrMapping/>
  </p:clrMapOvr>
  <p:transition xmlns:p14="http://schemas.microsoft.com/office/powerpoint/2010/main" spd="med">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0FFB65A-FB37-8E46-A1BA-96ADE3BD7067}" type="slidenum">
              <a:rPr lang="en-US"/>
              <a:pPr/>
              <a:t>‹#›</a:t>
            </a:fld>
            <a:endParaRPr lang="en-US"/>
          </a:p>
        </p:txBody>
      </p:sp>
    </p:spTree>
    <p:extLst>
      <p:ext uri="{BB962C8B-B14F-4D97-AF65-F5344CB8AC3E}">
        <p14:creationId xmlns:p14="http://schemas.microsoft.com/office/powerpoint/2010/main" val="502655220"/>
      </p:ext>
    </p:extLst>
  </p:cSld>
  <p:clrMapOvr>
    <a:masterClrMapping/>
  </p:clrMapOvr>
  <p:transition xmlns:p14="http://schemas.microsoft.com/office/powerpoint/2010/main" spd="med">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A242AFB-8AB5-A744-B8BC-8541F6A97A1F}" type="slidenum">
              <a:rPr lang="en-US"/>
              <a:pPr/>
              <a:t>‹#›</a:t>
            </a:fld>
            <a:endParaRPr lang="en-US"/>
          </a:p>
        </p:txBody>
      </p:sp>
    </p:spTree>
    <p:extLst>
      <p:ext uri="{BB962C8B-B14F-4D97-AF65-F5344CB8AC3E}">
        <p14:creationId xmlns:p14="http://schemas.microsoft.com/office/powerpoint/2010/main" val="2432441489"/>
      </p:ext>
    </p:extLst>
  </p:cSld>
  <p:clrMapOvr>
    <a:masterClrMapping/>
  </p:clrMapOvr>
  <p:transition xmlns:p14="http://schemas.microsoft.com/office/powerpoint/2010/mai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4B86AB21-300C-5742-9CFD-5BD055FA3DF4}" type="slidenum">
              <a:rPr lang="en-US"/>
              <a:pPr/>
              <a:t>‹#›</a:t>
            </a:fld>
            <a:endParaRPr lang="en-US"/>
          </a:p>
        </p:txBody>
      </p:sp>
    </p:spTree>
    <p:extLst>
      <p:ext uri="{BB962C8B-B14F-4D97-AF65-F5344CB8AC3E}">
        <p14:creationId xmlns:p14="http://schemas.microsoft.com/office/powerpoint/2010/main" val="1610608789"/>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1EDD048-3A12-3044-B9C9-4531847C00C8}" type="slidenum">
              <a:rPr lang="en-US"/>
              <a:pPr/>
              <a:t>‹#›</a:t>
            </a:fld>
            <a:endParaRPr lang="en-US"/>
          </a:p>
        </p:txBody>
      </p:sp>
    </p:spTree>
    <p:extLst>
      <p:ext uri="{BB962C8B-B14F-4D97-AF65-F5344CB8AC3E}">
        <p14:creationId xmlns:p14="http://schemas.microsoft.com/office/powerpoint/2010/main" val="1700475280"/>
      </p:ext>
    </p:extLst>
  </p:cSld>
  <p:clrMapOvr>
    <a:masterClrMapping/>
  </p:clrMapOvr>
  <p:transition xmlns:p14="http://schemas.microsoft.com/office/powerpoint/2010/mai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8F759F7-9478-A349-97A3-250D389827F7}" type="slidenum">
              <a:rPr lang="en-US"/>
              <a:pPr/>
              <a:t>‹#›</a:t>
            </a:fld>
            <a:endParaRPr lang="en-US"/>
          </a:p>
        </p:txBody>
      </p:sp>
    </p:spTree>
    <p:extLst>
      <p:ext uri="{BB962C8B-B14F-4D97-AF65-F5344CB8AC3E}">
        <p14:creationId xmlns:p14="http://schemas.microsoft.com/office/powerpoint/2010/main" val="3197517939"/>
      </p:ext>
    </p:extLst>
  </p:cSld>
  <p:clrMapOvr>
    <a:masterClrMapping/>
  </p:clrMapOvr>
  <p:transition xmlns:p14="http://schemas.microsoft.com/office/powerpoint/2010/mai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E277E5BD-3CAA-E94E-8ABA-B1AD6F5B808A}" type="slidenum">
              <a:rPr lang="en-US"/>
              <a:pPr/>
              <a:t>‹#›</a:t>
            </a:fld>
            <a:endParaRPr lang="en-US"/>
          </a:p>
        </p:txBody>
      </p:sp>
    </p:spTree>
    <p:extLst>
      <p:ext uri="{BB962C8B-B14F-4D97-AF65-F5344CB8AC3E}">
        <p14:creationId xmlns:p14="http://schemas.microsoft.com/office/powerpoint/2010/main" val="3063254711"/>
      </p:ext>
    </p:extLst>
  </p:cSld>
  <p:clrMapOvr>
    <a:masterClrMapping/>
  </p:clrMapOvr>
  <p:transition xmlns:p14="http://schemas.microsoft.com/office/powerpoint/2010/mai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A432EB7-D1B4-A247-A726-750F00D40875}" type="slidenum">
              <a:rPr lang="en-US"/>
              <a:pPr/>
              <a:t>‹#›</a:t>
            </a:fld>
            <a:endParaRPr lang="en-US"/>
          </a:p>
        </p:txBody>
      </p:sp>
    </p:spTree>
    <p:extLst>
      <p:ext uri="{BB962C8B-B14F-4D97-AF65-F5344CB8AC3E}">
        <p14:creationId xmlns:p14="http://schemas.microsoft.com/office/powerpoint/2010/main" val="2556251833"/>
      </p:ext>
    </p:extLst>
  </p:cSld>
  <p:clrMapOvr>
    <a:masterClrMapping/>
  </p:clrMapOvr>
  <p:transition xmlns:p14="http://schemas.microsoft.com/office/powerpoint/2010/mai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407E71C-EDE4-CF4A-AAFF-A975C2015263}" type="slidenum">
              <a:rPr lang="en-US"/>
              <a:pPr/>
              <a:t>‹#›</a:t>
            </a:fld>
            <a:endParaRPr lang="en-US"/>
          </a:p>
        </p:txBody>
      </p:sp>
    </p:spTree>
    <p:extLst>
      <p:ext uri="{BB962C8B-B14F-4D97-AF65-F5344CB8AC3E}">
        <p14:creationId xmlns:p14="http://schemas.microsoft.com/office/powerpoint/2010/main" val="3978423935"/>
      </p:ext>
    </p:extLst>
  </p:cSld>
  <p:clrMapOvr>
    <a:masterClrMapping/>
  </p:clrMapOvr>
  <p:transition xmlns:p14="http://schemas.microsoft.com/office/powerpoint/2010/mai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812925"/>
            <a:ext cx="4449762"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9971469-5205-9441-9C1E-6870B523ADFB}" type="slidenum">
              <a:rPr lang="en-US"/>
              <a:pPr/>
              <a:t>‹#›</a:t>
            </a:fld>
            <a:endParaRPr lang="en-US"/>
          </a:p>
        </p:txBody>
      </p:sp>
    </p:spTree>
    <p:extLst>
      <p:ext uri="{BB962C8B-B14F-4D97-AF65-F5344CB8AC3E}">
        <p14:creationId xmlns:p14="http://schemas.microsoft.com/office/powerpoint/2010/main" val="1651601378"/>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55BDCFD-C95F-3543-9293-E71C1BDFEEA3}" type="slidenum">
              <a:rPr lang="en-US"/>
              <a:pPr/>
              <a:t>‹#›</a:t>
            </a:fld>
            <a:endParaRPr lang="en-US"/>
          </a:p>
        </p:txBody>
      </p:sp>
    </p:spTree>
    <p:extLst>
      <p:ext uri="{BB962C8B-B14F-4D97-AF65-F5344CB8AC3E}">
        <p14:creationId xmlns:p14="http://schemas.microsoft.com/office/powerpoint/2010/main" val="3429748027"/>
      </p:ext>
    </p:extLst>
  </p:cSld>
  <p:clrMapOvr>
    <a:masterClrMapping/>
  </p:clrMapOvr>
  <p:transition xmlns:p14="http://schemas.microsoft.com/office/powerpoint/2010/mai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26A1CD-6E3A-FC4E-A60F-C7DDEEF8115C}" type="slidenum">
              <a:rPr lang="en-US"/>
              <a:pPr/>
              <a:t>‹#›</a:t>
            </a:fld>
            <a:endParaRPr lang="en-US"/>
          </a:p>
        </p:txBody>
      </p:sp>
    </p:spTree>
    <p:extLst>
      <p:ext uri="{BB962C8B-B14F-4D97-AF65-F5344CB8AC3E}">
        <p14:creationId xmlns:p14="http://schemas.microsoft.com/office/powerpoint/2010/main" val="3476278624"/>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1B81A3-58E5-6445-AA99-BB5B293F36A2}" type="slidenum">
              <a:rPr lang="en-US"/>
              <a:pPr/>
              <a:t>‹#›</a:t>
            </a:fld>
            <a:endParaRPr lang="en-US"/>
          </a:p>
        </p:txBody>
      </p:sp>
    </p:spTree>
    <p:extLst>
      <p:ext uri="{BB962C8B-B14F-4D97-AF65-F5344CB8AC3E}">
        <p14:creationId xmlns:p14="http://schemas.microsoft.com/office/powerpoint/2010/main" val="1522872734"/>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AA23B9F-E5E5-5746-925F-3D9ECA284137}" type="slidenum">
              <a:rPr lang="en-US"/>
              <a:pPr/>
              <a:t>‹#›</a:t>
            </a:fld>
            <a:endParaRPr lang="en-US"/>
          </a:p>
        </p:txBody>
      </p:sp>
    </p:spTree>
    <p:extLst>
      <p:ext uri="{BB962C8B-B14F-4D97-AF65-F5344CB8AC3E}">
        <p14:creationId xmlns:p14="http://schemas.microsoft.com/office/powerpoint/2010/main" val="99499044"/>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7BB0F9-5B03-7149-82D9-9F6375CBCAD3}" type="slidenum">
              <a:rPr lang="en-US"/>
              <a:pPr/>
              <a:t>‹#›</a:t>
            </a:fld>
            <a:endParaRPr lang="en-US"/>
          </a:p>
        </p:txBody>
      </p:sp>
    </p:spTree>
    <p:extLst>
      <p:ext uri="{BB962C8B-B14F-4D97-AF65-F5344CB8AC3E}">
        <p14:creationId xmlns:p14="http://schemas.microsoft.com/office/powerpoint/2010/main" val="1402765079"/>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A35FF84-6A45-3F41-85B2-BB0E5EE0A3CB}" type="slidenum">
              <a:rPr lang="en-US"/>
              <a:pPr/>
              <a:t>‹#›</a:t>
            </a:fld>
            <a:endParaRPr lang="en-US"/>
          </a:p>
        </p:txBody>
      </p:sp>
    </p:spTree>
    <p:extLst>
      <p:ext uri="{BB962C8B-B14F-4D97-AF65-F5344CB8AC3E}">
        <p14:creationId xmlns:p14="http://schemas.microsoft.com/office/powerpoint/2010/main" val="621595319"/>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261193-4399-D440-8663-E4C3567E2CF3}" type="slidenum">
              <a:rPr lang="en-US"/>
              <a:pPr/>
              <a:t>‹#›</a:t>
            </a:fld>
            <a:endParaRPr lang="en-US"/>
          </a:p>
        </p:txBody>
      </p:sp>
    </p:spTree>
    <p:extLst>
      <p:ext uri="{BB962C8B-B14F-4D97-AF65-F5344CB8AC3E}">
        <p14:creationId xmlns:p14="http://schemas.microsoft.com/office/powerpoint/2010/main" val="1497891810"/>
      </p:ext>
    </p:extLst>
  </p:cSld>
  <p:clrMapOvr>
    <a:masterClrMapping/>
  </p:clrMapOvr>
  <p:transition xmlns:p14="http://schemas.microsoft.com/office/powerpoint/2010/mai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62C465-EDF2-424B-9709-2834F100C049}" type="slidenum">
              <a:rPr lang="en-US"/>
              <a:pPr/>
              <a:t>‹#›</a:t>
            </a:fld>
            <a:endParaRPr lang="en-US"/>
          </a:p>
        </p:txBody>
      </p:sp>
    </p:spTree>
    <p:extLst>
      <p:ext uri="{BB962C8B-B14F-4D97-AF65-F5344CB8AC3E}">
        <p14:creationId xmlns:p14="http://schemas.microsoft.com/office/powerpoint/2010/main" val="2755578375"/>
      </p:ext>
    </p:extLst>
  </p:cSld>
  <p:clrMapOvr>
    <a:masterClrMapping/>
  </p:clrMapOvr>
  <p:transition xmlns:p14="http://schemas.microsoft.com/office/powerpoint/2010/mai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D0DC67-B736-6846-9D52-2762BF696BC2}" type="slidenum">
              <a:rPr lang="en-US"/>
              <a:pPr/>
              <a:t>‹#›</a:t>
            </a:fld>
            <a:endParaRPr lang="en-US"/>
          </a:p>
        </p:txBody>
      </p:sp>
    </p:spTree>
    <p:extLst>
      <p:ext uri="{BB962C8B-B14F-4D97-AF65-F5344CB8AC3E}">
        <p14:creationId xmlns:p14="http://schemas.microsoft.com/office/powerpoint/2010/main" val="2332226345"/>
      </p:ext>
    </p:extLst>
  </p:cSld>
  <p:clrMapOvr>
    <a:masterClrMapping/>
  </p:clrMapOvr>
  <p:transition xmlns:p14="http://schemas.microsoft.com/office/powerpoint/2010/mai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72526C-574A-EB43-AB19-1774D8B5EC59}" type="slidenum">
              <a:rPr lang="en-US"/>
              <a:pPr/>
              <a:t>‹#›</a:t>
            </a:fld>
            <a:endParaRPr lang="en-US"/>
          </a:p>
        </p:txBody>
      </p:sp>
    </p:spTree>
    <p:extLst>
      <p:ext uri="{BB962C8B-B14F-4D97-AF65-F5344CB8AC3E}">
        <p14:creationId xmlns:p14="http://schemas.microsoft.com/office/powerpoint/2010/main" val="2367596251"/>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82BCE8-A88B-CE44-B3A4-AE759C9559AD}" type="slidenum">
              <a:rPr lang="en-US"/>
              <a:pPr/>
              <a:t>‹#›</a:t>
            </a:fld>
            <a:endParaRPr lang="en-US"/>
          </a:p>
        </p:txBody>
      </p:sp>
    </p:spTree>
    <p:extLst>
      <p:ext uri="{BB962C8B-B14F-4D97-AF65-F5344CB8AC3E}">
        <p14:creationId xmlns:p14="http://schemas.microsoft.com/office/powerpoint/2010/main" val="2001680119"/>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DC2DD38-FB21-1141-AE2E-7292DE5F47AB}" type="slidenum">
              <a:rPr lang="en-US"/>
              <a:pPr/>
              <a:t>‹#›</a:t>
            </a:fld>
            <a:endParaRPr lang="en-US"/>
          </a:p>
        </p:txBody>
      </p:sp>
    </p:spTree>
    <p:extLst>
      <p:ext uri="{BB962C8B-B14F-4D97-AF65-F5344CB8AC3E}">
        <p14:creationId xmlns:p14="http://schemas.microsoft.com/office/powerpoint/2010/main" val="3923619892"/>
      </p:ext>
    </p:extLst>
  </p:cSld>
  <p:clrMapOvr>
    <a:masterClrMapping/>
  </p:clrMapOvr>
  <p:transition xmlns:p14="http://schemas.microsoft.com/office/powerpoint/2010/mai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3499580-5635-8749-9F80-8C354F86E67D}" type="slidenum">
              <a:rPr lang="en-US"/>
              <a:pPr/>
              <a:t>‹#›</a:t>
            </a:fld>
            <a:endParaRPr lang="en-US"/>
          </a:p>
        </p:txBody>
      </p:sp>
    </p:spTree>
    <p:extLst>
      <p:ext uri="{BB962C8B-B14F-4D97-AF65-F5344CB8AC3E}">
        <p14:creationId xmlns:p14="http://schemas.microsoft.com/office/powerpoint/2010/main" val="1289796915"/>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6F981C9-E276-B444-BB87-B9AD6B385637}" type="slidenum">
              <a:rPr lang="en-US"/>
              <a:pPr/>
              <a:t>‹#›</a:t>
            </a:fld>
            <a:endParaRPr lang="en-US"/>
          </a:p>
        </p:txBody>
      </p:sp>
    </p:spTree>
    <p:extLst>
      <p:ext uri="{BB962C8B-B14F-4D97-AF65-F5344CB8AC3E}">
        <p14:creationId xmlns:p14="http://schemas.microsoft.com/office/powerpoint/2010/main" val="2835868881"/>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FEC51BE-CA67-9C4B-9908-A370A7D90BA8}" type="slidenum">
              <a:rPr lang="en-US"/>
              <a:pPr/>
              <a:t>‹#›</a:t>
            </a:fld>
            <a:endParaRPr lang="en-US"/>
          </a:p>
        </p:txBody>
      </p:sp>
    </p:spTree>
    <p:extLst>
      <p:ext uri="{BB962C8B-B14F-4D97-AF65-F5344CB8AC3E}">
        <p14:creationId xmlns:p14="http://schemas.microsoft.com/office/powerpoint/2010/main" val="2278585556"/>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B8785A8-EFF9-E44E-A95D-F264285DF90D}" type="slidenum">
              <a:rPr lang="en-US"/>
              <a:pPr/>
              <a:t>‹#›</a:t>
            </a:fld>
            <a:endParaRPr lang="en-US"/>
          </a:p>
        </p:txBody>
      </p:sp>
    </p:spTree>
    <p:extLst>
      <p:ext uri="{BB962C8B-B14F-4D97-AF65-F5344CB8AC3E}">
        <p14:creationId xmlns:p14="http://schemas.microsoft.com/office/powerpoint/2010/main" val="2039713300"/>
      </p:ext>
    </p:extLst>
  </p:cSld>
  <p:clrMapOvr>
    <a:masterClrMapping/>
  </p:clrMapOvr>
  <p:transition xmlns:p14="http://schemas.microsoft.com/office/powerpoint/2010/mai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A14F2F9-4734-C345-9A5C-53DE7291CCC9}" type="slidenum">
              <a:rPr lang="en-US"/>
              <a:pPr/>
              <a:t>‹#›</a:t>
            </a:fld>
            <a:endParaRPr lang="en-US"/>
          </a:p>
        </p:txBody>
      </p:sp>
    </p:spTree>
    <p:extLst>
      <p:ext uri="{BB962C8B-B14F-4D97-AF65-F5344CB8AC3E}">
        <p14:creationId xmlns:p14="http://schemas.microsoft.com/office/powerpoint/2010/main" val="2997802063"/>
      </p:ext>
    </p:extLst>
  </p:cSld>
  <p:clrMapOvr>
    <a:masterClrMapping/>
  </p:clrMapOvr>
  <p:transition xmlns:p14="http://schemas.microsoft.com/office/powerpoint/2010/mai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76E53A-8848-F440-982E-349C36B2EC4D}" type="slidenum">
              <a:rPr lang="en-US"/>
              <a:pPr/>
              <a:t>‹#›</a:t>
            </a:fld>
            <a:endParaRPr lang="en-US"/>
          </a:p>
        </p:txBody>
      </p:sp>
    </p:spTree>
    <p:extLst>
      <p:ext uri="{BB962C8B-B14F-4D97-AF65-F5344CB8AC3E}">
        <p14:creationId xmlns:p14="http://schemas.microsoft.com/office/powerpoint/2010/main" val="4030320228"/>
      </p:ext>
    </p:extLst>
  </p:cSld>
  <p:clrMapOvr>
    <a:masterClrMapping/>
  </p:clrMapOvr>
  <p:transition xmlns:p14="http://schemas.microsoft.com/office/powerpoint/2010/mai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22E907-1736-C14A-B5B8-DC0556DDC91E}" type="slidenum">
              <a:rPr lang="en-US"/>
              <a:pPr/>
              <a:t>‹#›</a:t>
            </a:fld>
            <a:endParaRPr lang="en-US"/>
          </a:p>
        </p:txBody>
      </p:sp>
    </p:spTree>
    <p:extLst>
      <p:ext uri="{BB962C8B-B14F-4D97-AF65-F5344CB8AC3E}">
        <p14:creationId xmlns:p14="http://schemas.microsoft.com/office/powerpoint/2010/main" val="3590063549"/>
      </p:ext>
    </p:extLst>
  </p:cSld>
  <p:clrMapOvr>
    <a:masterClrMapping/>
  </p:clrMapOvr>
  <p:transition xmlns:p14="http://schemas.microsoft.com/office/powerpoint/2010/mai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6D087B-5DB6-CA49-B85D-5B00D59D386F}" type="slidenum">
              <a:rPr lang="en-US"/>
              <a:pPr/>
              <a:t>‹#›</a:t>
            </a:fld>
            <a:endParaRPr lang="en-US"/>
          </a:p>
        </p:txBody>
      </p:sp>
    </p:spTree>
    <p:extLst>
      <p:ext uri="{BB962C8B-B14F-4D97-AF65-F5344CB8AC3E}">
        <p14:creationId xmlns:p14="http://schemas.microsoft.com/office/powerpoint/2010/main" val="213824509"/>
      </p:ext>
    </p:extLst>
  </p:cSld>
  <p:clrMapOvr>
    <a:masterClrMapping/>
  </p:clrMapOvr>
  <p:transition xmlns:p14="http://schemas.microsoft.com/office/powerpoint/2010/mai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F49B7ED-C533-2946-84AE-D4E858D1B781}" type="slidenum">
              <a:rPr lang="en-US"/>
              <a:pPr/>
              <a:t>‹#›</a:t>
            </a:fld>
            <a:endParaRPr lang="en-US"/>
          </a:p>
        </p:txBody>
      </p:sp>
    </p:spTree>
    <p:extLst>
      <p:ext uri="{BB962C8B-B14F-4D97-AF65-F5344CB8AC3E}">
        <p14:creationId xmlns:p14="http://schemas.microsoft.com/office/powerpoint/2010/main" val="440410622"/>
      </p:ext>
    </p:extLst>
  </p:cSld>
  <p:clrMapOvr>
    <a:masterClrMapping/>
  </p:clrMapOvr>
  <p:transition xmlns:p14="http://schemas.microsoft.com/office/powerpoint/2010/mai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314D08-155F-684F-BE27-5C951F0DBDB9}" type="slidenum">
              <a:rPr lang="en-US"/>
              <a:pPr/>
              <a:t>‹#›</a:t>
            </a:fld>
            <a:endParaRPr lang="en-US"/>
          </a:p>
        </p:txBody>
      </p:sp>
    </p:spTree>
    <p:extLst>
      <p:ext uri="{BB962C8B-B14F-4D97-AF65-F5344CB8AC3E}">
        <p14:creationId xmlns:p14="http://schemas.microsoft.com/office/powerpoint/2010/main" val="3238859788"/>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1E932A5-EA13-0C42-ABBA-98EBBD44E68C}" type="slidenum">
              <a:rPr lang="en-US"/>
              <a:pPr/>
              <a:t>‹#›</a:t>
            </a:fld>
            <a:endParaRPr lang="en-US"/>
          </a:p>
        </p:txBody>
      </p:sp>
    </p:spTree>
    <p:extLst>
      <p:ext uri="{BB962C8B-B14F-4D97-AF65-F5344CB8AC3E}">
        <p14:creationId xmlns:p14="http://schemas.microsoft.com/office/powerpoint/2010/main" val="4138880841"/>
      </p:ext>
    </p:extLst>
  </p:cSld>
  <p:clrMapOvr>
    <a:masterClrMapping/>
  </p:clrMapOvr>
  <p:transition xmlns:p14="http://schemas.microsoft.com/office/powerpoint/2010/mai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A79078-FB33-3844-A5D1-C945003F01E8}" type="slidenum">
              <a:rPr lang="en-US"/>
              <a:pPr/>
              <a:t>‹#›</a:t>
            </a:fld>
            <a:endParaRPr lang="en-US"/>
          </a:p>
        </p:txBody>
      </p:sp>
    </p:spTree>
    <p:extLst>
      <p:ext uri="{BB962C8B-B14F-4D97-AF65-F5344CB8AC3E}">
        <p14:creationId xmlns:p14="http://schemas.microsoft.com/office/powerpoint/2010/main" val="1544343433"/>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6828208-1E1E-334B-A89A-CFF398F469C6}" type="slidenum">
              <a:rPr lang="en-US"/>
              <a:pPr/>
              <a:t>‹#›</a:t>
            </a:fld>
            <a:endParaRPr lang="en-US"/>
          </a:p>
        </p:txBody>
      </p:sp>
    </p:spTree>
    <p:extLst>
      <p:ext uri="{BB962C8B-B14F-4D97-AF65-F5344CB8AC3E}">
        <p14:creationId xmlns:p14="http://schemas.microsoft.com/office/powerpoint/2010/main" val="3458905938"/>
      </p:ext>
    </p:extLst>
  </p:cSld>
  <p:clrMapOvr>
    <a:masterClrMapping/>
  </p:clrMapOvr>
  <p:transition xmlns:p14="http://schemas.microsoft.com/office/powerpoint/2010/mai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642DAD7-88A7-9A49-9625-B2E13CAB05BC}" type="slidenum">
              <a:rPr lang="en-US"/>
              <a:pPr/>
              <a:t>‹#›</a:t>
            </a:fld>
            <a:endParaRPr lang="en-US"/>
          </a:p>
        </p:txBody>
      </p:sp>
    </p:spTree>
    <p:extLst>
      <p:ext uri="{BB962C8B-B14F-4D97-AF65-F5344CB8AC3E}">
        <p14:creationId xmlns:p14="http://schemas.microsoft.com/office/powerpoint/2010/main" val="903070150"/>
      </p:ext>
    </p:extLst>
  </p:cSld>
  <p:clrMapOvr>
    <a:masterClrMapping/>
  </p:clrMapOvr>
  <p:transition xmlns:p14="http://schemas.microsoft.com/office/powerpoint/2010/mai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F2ED909-FFAF-0E49-B733-02AA1C631619}" type="slidenum">
              <a:rPr lang="en-US"/>
              <a:pPr/>
              <a:t>‹#›</a:t>
            </a:fld>
            <a:endParaRPr lang="en-US"/>
          </a:p>
        </p:txBody>
      </p:sp>
    </p:spTree>
    <p:extLst>
      <p:ext uri="{BB962C8B-B14F-4D97-AF65-F5344CB8AC3E}">
        <p14:creationId xmlns:p14="http://schemas.microsoft.com/office/powerpoint/2010/main" val="2293074487"/>
      </p:ext>
    </p:extLst>
  </p:cSld>
  <p:clrMapOvr>
    <a:masterClrMapping/>
  </p:clrMapOvr>
  <p:transition xmlns:p14="http://schemas.microsoft.com/office/powerpoint/2010/mai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FC30587-31C7-E640-96FD-05836D71321E}" type="slidenum">
              <a:rPr lang="en-US"/>
              <a:pPr/>
              <a:t>‹#›</a:t>
            </a:fld>
            <a:endParaRPr lang="en-US"/>
          </a:p>
        </p:txBody>
      </p:sp>
    </p:spTree>
    <p:extLst>
      <p:ext uri="{BB962C8B-B14F-4D97-AF65-F5344CB8AC3E}">
        <p14:creationId xmlns:p14="http://schemas.microsoft.com/office/powerpoint/2010/main" val="2016383772"/>
      </p:ext>
    </p:extLst>
  </p:cSld>
  <p:clrMapOvr>
    <a:masterClrMapping/>
  </p:clrMapOvr>
  <p:transition xmlns:p14="http://schemas.microsoft.com/office/powerpoint/2010/mai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A9FCBE-B0F9-A74C-A410-CB6519B0AE3E}" type="slidenum">
              <a:rPr lang="en-US"/>
              <a:pPr/>
              <a:t>‹#›</a:t>
            </a:fld>
            <a:endParaRPr lang="en-US"/>
          </a:p>
        </p:txBody>
      </p:sp>
    </p:spTree>
    <p:extLst>
      <p:ext uri="{BB962C8B-B14F-4D97-AF65-F5344CB8AC3E}">
        <p14:creationId xmlns:p14="http://schemas.microsoft.com/office/powerpoint/2010/main" val="705618936"/>
      </p:ext>
    </p:extLst>
  </p:cSld>
  <p:clrMapOvr>
    <a:masterClrMapping/>
  </p:clrMapOvr>
  <p:transition xmlns:p14="http://schemas.microsoft.com/office/powerpoint/2010/mai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6DC4BD-A4EB-7348-B420-13BA21110353}" type="slidenum">
              <a:rPr lang="en-US"/>
              <a:pPr/>
              <a:t>‹#›</a:t>
            </a:fld>
            <a:endParaRPr lang="en-US"/>
          </a:p>
        </p:txBody>
      </p:sp>
    </p:spTree>
    <p:extLst>
      <p:ext uri="{BB962C8B-B14F-4D97-AF65-F5344CB8AC3E}">
        <p14:creationId xmlns:p14="http://schemas.microsoft.com/office/powerpoint/2010/main" val="1603594818"/>
      </p:ext>
    </p:extLst>
  </p:cSld>
  <p:clrMapOvr>
    <a:masterClrMapping/>
  </p:clrMapOvr>
  <p:transition xmlns:p14="http://schemas.microsoft.com/office/powerpoint/2010/mai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3A0CE5-A8C8-EF41-BABF-E206CCD9B818}" type="slidenum">
              <a:rPr lang="en-US"/>
              <a:pPr/>
              <a:t>‹#›</a:t>
            </a:fld>
            <a:endParaRPr lang="en-US"/>
          </a:p>
        </p:txBody>
      </p:sp>
    </p:spTree>
    <p:extLst>
      <p:ext uri="{BB962C8B-B14F-4D97-AF65-F5344CB8AC3E}">
        <p14:creationId xmlns:p14="http://schemas.microsoft.com/office/powerpoint/2010/main" val="2405053559"/>
      </p:ext>
    </p:extLst>
  </p:cSld>
  <p:clrMapOvr>
    <a:masterClrMapping/>
  </p:clrMapOvr>
  <p:transition xmlns:p14="http://schemas.microsoft.com/office/powerpoint/2010/mai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25AF5D-4625-F743-B9FD-43DA02261F49}" type="slidenum">
              <a:rPr lang="en-US"/>
              <a:pPr/>
              <a:t>‹#›</a:t>
            </a:fld>
            <a:endParaRPr lang="en-US"/>
          </a:p>
        </p:txBody>
      </p:sp>
    </p:spTree>
    <p:extLst>
      <p:ext uri="{BB962C8B-B14F-4D97-AF65-F5344CB8AC3E}">
        <p14:creationId xmlns:p14="http://schemas.microsoft.com/office/powerpoint/2010/main" val="696401563"/>
      </p:ext>
    </p:extLst>
  </p:cSld>
  <p:clrMapOvr>
    <a:masterClrMapping/>
  </p:clrMapOvr>
  <p:transition xmlns:p14="http://schemas.microsoft.com/office/powerpoint/2010/mai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713B0D-36F4-3F4B-81B9-108F0841DEA9}" type="slidenum">
              <a:rPr lang="en-US"/>
              <a:pPr/>
              <a:t>‹#›</a:t>
            </a:fld>
            <a:endParaRPr lang="en-US"/>
          </a:p>
        </p:txBody>
      </p:sp>
    </p:spTree>
    <p:extLst>
      <p:ext uri="{BB962C8B-B14F-4D97-AF65-F5344CB8AC3E}">
        <p14:creationId xmlns:p14="http://schemas.microsoft.com/office/powerpoint/2010/main" val="864332559"/>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E316914-514E-504B-95C3-8E560A0E040A}" type="slidenum">
              <a:rPr lang="en-US"/>
              <a:pPr/>
              <a:t>‹#›</a:t>
            </a:fld>
            <a:endParaRPr lang="en-US"/>
          </a:p>
        </p:txBody>
      </p:sp>
    </p:spTree>
    <p:extLst>
      <p:ext uri="{BB962C8B-B14F-4D97-AF65-F5344CB8AC3E}">
        <p14:creationId xmlns:p14="http://schemas.microsoft.com/office/powerpoint/2010/main" val="1681360370"/>
      </p:ext>
    </p:extLst>
  </p:cSld>
  <p:clrMapOvr>
    <a:masterClrMapping/>
  </p:clrMapOvr>
  <p:transition xmlns:p14="http://schemas.microsoft.com/office/powerpoint/2010/mai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389363-CA1C-144A-91B7-066546A30DF4}" type="slidenum">
              <a:rPr lang="en-US"/>
              <a:pPr/>
              <a:t>‹#›</a:t>
            </a:fld>
            <a:endParaRPr lang="en-US"/>
          </a:p>
        </p:txBody>
      </p:sp>
    </p:spTree>
    <p:extLst>
      <p:ext uri="{BB962C8B-B14F-4D97-AF65-F5344CB8AC3E}">
        <p14:creationId xmlns:p14="http://schemas.microsoft.com/office/powerpoint/2010/main" val="1968270322"/>
      </p:ext>
    </p:extLst>
  </p:cSld>
  <p:clrMapOvr>
    <a:masterClrMapping/>
  </p:clrMapOvr>
  <p:transition xmlns:p14="http://schemas.microsoft.com/office/powerpoint/2010/mai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6096D-243A-0742-BE40-2B7F2A73C107}" type="slidenum">
              <a:rPr lang="en-US"/>
              <a:pPr/>
              <a:t>‹#›</a:t>
            </a:fld>
            <a:endParaRPr lang="en-US"/>
          </a:p>
        </p:txBody>
      </p:sp>
    </p:spTree>
    <p:extLst>
      <p:ext uri="{BB962C8B-B14F-4D97-AF65-F5344CB8AC3E}">
        <p14:creationId xmlns:p14="http://schemas.microsoft.com/office/powerpoint/2010/main" val="759430617"/>
      </p:ext>
    </p:extLst>
  </p:cSld>
  <p:clrMapOvr>
    <a:masterClrMapping/>
  </p:clrMapOvr>
  <p:transition xmlns:p14="http://schemas.microsoft.com/office/powerpoint/2010/mai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8469983-3948-5040-88BE-D9BCBA18ED43}" type="slidenum">
              <a:rPr lang="en-US"/>
              <a:pPr/>
              <a:t>‹#›</a:t>
            </a:fld>
            <a:endParaRPr lang="en-US"/>
          </a:p>
        </p:txBody>
      </p:sp>
    </p:spTree>
    <p:extLst>
      <p:ext uri="{BB962C8B-B14F-4D97-AF65-F5344CB8AC3E}">
        <p14:creationId xmlns:p14="http://schemas.microsoft.com/office/powerpoint/2010/main" val="1883784949"/>
      </p:ext>
    </p:extLst>
  </p:cSld>
  <p:clrMapOvr>
    <a:masterClrMapping/>
  </p:clrMapOvr>
  <p:transition xmlns:p14="http://schemas.microsoft.com/office/powerpoint/2010/mai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E0D4DD1-01EF-104A-B318-CAA6B809AB5A}" type="slidenum">
              <a:rPr lang="en-US"/>
              <a:pPr/>
              <a:t>‹#›</a:t>
            </a:fld>
            <a:endParaRPr lang="en-US"/>
          </a:p>
        </p:txBody>
      </p:sp>
    </p:spTree>
    <p:extLst>
      <p:ext uri="{BB962C8B-B14F-4D97-AF65-F5344CB8AC3E}">
        <p14:creationId xmlns:p14="http://schemas.microsoft.com/office/powerpoint/2010/main" val="2338508380"/>
      </p:ext>
    </p:extLst>
  </p:cSld>
  <p:clrMapOvr>
    <a:masterClrMapping/>
  </p:clrMapOvr>
  <p:transition xmlns:p14="http://schemas.microsoft.com/office/powerpoint/2010/mai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42F794-B57B-C846-BAD5-CDE5FC4E12B9}" type="slidenum">
              <a:rPr lang="en-US"/>
              <a:pPr/>
              <a:t>‹#›</a:t>
            </a:fld>
            <a:endParaRPr lang="en-US"/>
          </a:p>
        </p:txBody>
      </p:sp>
    </p:spTree>
    <p:extLst>
      <p:ext uri="{BB962C8B-B14F-4D97-AF65-F5344CB8AC3E}">
        <p14:creationId xmlns:p14="http://schemas.microsoft.com/office/powerpoint/2010/main" val="3665000253"/>
      </p:ext>
    </p:extLst>
  </p:cSld>
  <p:clrMapOvr>
    <a:masterClrMapping/>
  </p:clrMapOvr>
  <p:transition xmlns:p14="http://schemas.microsoft.com/office/powerpoint/2010/mai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080FCF-BD46-F844-8238-56AFFF368C42}" type="slidenum">
              <a:rPr lang="en-US"/>
              <a:pPr/>
              <a:t>‹#›</a:t>
            </a:fld>
            <a:endParaRPr lang="en-US"/>
          </a:p>
        </p:txBody>
      </p:sp>
    </p:spTree>
    <p:extLst>
      <p:ext uri="{BB962C8B-B14F-4D97-AF65-F5344CB8AC3E}">
        <p14:creationId xmlns:p14="http://schemas.microsoft.com/office/powerpoint/2010/main" val="477353508"/>
      </p:ext>
    </p:extLst>
  </p:cSld>
  <p:clrMapOvr>
    <a:masterClrMapping/>
  </p:clrMapOvr>
  <p:transition xmlns:p14="http://schemas.microsoft.com/office/powerpoint/2010/mai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18E370A-D4A2-6E4A-8766-0B001DD2C1E5}" type="slidenum">
              <a:rPr lang="en-US"/>
              <a:pPr/>
              <a:t>‹#›</a:t>
            </a:fld>
            <a:endParaRPr lang="en-US"/>
          </a:p>
        </p:txBody>
      </p:sp>
    </p:spTree>
    <p:extLst>
      <p:ext uri="{BB962C8B-B14F-4D97-AF65-F5344CB8AC3E}">
        <p14:creationId xmlns:p14="http://schemas.microsoft.com/office/powerpoint/2010/main" val="2223375116"/>
      </p:ext>
    </p:extLst>
  </p:cSld>
  <p:clrMapOvr>
    <a:masterClrMapping/>
  </p:clrMapOvr>
  <p:transition xmlns:p14="http://schemas.microsoft.com/office/powerpoint/2010/mai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16AF58-8425-3A4F-B77A-B35E60D2A267}" type="slidenum">
              <a:rPr lang="en-US"/>
              <a:pPr/>
              <a:t>‹#›</a:t>
            </a:fld>
            <a:endParaRPr lang="en-US"/>
          </a:p>
        </p:txBody>
      </p:sp>
    </p:spTree>
    <p:extLst>
      <p:ext uri="{BB962C8B-B14F-4D97-AF65-F5344CB8AC3E}">
        <p14:creationId xmlns:p14="http://schemas.microsoft.com/office/powerpoint/2010/main" val="1694701011"/>
      </p:ext>
    </p:extLst>
  </p:cSld>
  <p:clrMapOvr>
    <a:masterClrMapping/>
  </p:clrMapOvr>
  <p:transition xmlns:p14="http://schemas.microsoft.com/office/powerpoint/2010/mai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01AABFF-7BF2-6448-ADC4-5B338810096B}" type="slidenum">
              <a:rPr lang="en-US"/>
              <a:pPr/>
              <a:t>‹#›</a:t>
            </a:fld>
            <a:endParaRPr lang="en-US"/>
          </a:p>
        </p:txBody>
      </p:sp>
    </p:spTree>
    <p:extLst>
      <p:ext uri="{BB962C8B-B14F-4D97-AF65-F5344CB8AC3E}">
        <p14:creationId xmlns:p14="http://schemas.microsoft.com/office/powerpoint/2010/main" val="2632714375"/>
      </p:ext>
    </p:extLst>
  </p:cSld>
  <p:clrMapOvr>
    <a:masterClrMapping/>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01EA3A-08A6-7A40-B170-86AC7B82377E}" type="slidenum">
              <a:rPr lang="en-US"/>
              <a:pPr/>
              <a:t>‹#›</a:t>
            </a:fld>
            <a:endParaRPr lang="en-US"/>
          </a:p>
        </p:txBody>
      </p:sp>
    </p:spTree>
    <p:extLst>
      <p:ext uri="{BB962C8B-B14F-4D97-AF65-F5344CB8AC3E}">
        <p14:creationId xmlns:p14="http://schemas.microsoft.com/office/powerpoint/2010/main" val="2473004749"/>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A312C0-C25E-A440-BF0D-3D903B58ADAB}" type="slidenum">
              <a:rPr lang="en-US"/>
              <a:pPr/>
              <a:t>‹#›</a:t>
            </a:fld>
            <a:endParaRPr lang="en-US"/>
          </a:p>
        </p:txBody>
      </p:sp>
    </p:spTree>
    <p:extLst>
      <p:ext uri="{BB962C8B-B14F-4D97-AF65-F5344CB8AC3E}">
        <p14:creationId xmlns:p14="http://schemas.microsoft.com/office/powerpoint/2010/main" val="3565610521"/>
      </p:ext>
    </p:extLst>
  </p:cSld>
  <p:clrMapOvr>
    <a:masterClrMapping/>
  </p:clrMapOvr>
  <p:transition xmlns:p14="http://schemas.microsoft.com/office/powerpoint/2010/mai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B0C4D8-3C91-CC4C-8E0A-6D6455A0023C}" type="slidenum">
              <a:rPr lang="en-US"/>
              <a:pPr/>
              <a:t>‹#›</a:t>
            </a:fld>
            <a:endParaRPr lang="en-US"/>
          </a:p>
        </p:txBody>
      </p:sp>
    </p:spTree>
    <p:extLst>
      <p:ext uri="{BB962C8B-B14F-4D97-AF65-F5344CB8AC3E}">
        <p14:creationId xmlns:p14="http://schemas.microsoft.com/office/powerpoint/2010/main" val="3603062344"/>
      </p:ext>
    </p:extLst>
  </p:cSld>
  <p:clrMapOvr>
    <a:masterClrMapping/>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4AE512-5B62-DA43-8F41-DFAB5230574E}" type="slidenum">
              <a:rPr lang="en-US"/>
              <a:pPr/>
              <a:t>‹#›</a:t>
            </a:fld>
            <a:endParaRPr lang="en-US"/>
          </a:p>
        </p:txBody>
      </p:sp>
    </p:spTree>
    <p:extLst>
      <p:ext uri="{BB962C8B-B14F-4D97-AF65-F5344CB8AC3E}">
        <p14:creationId xmlns:p14="http://schemas.microsoft.com/office/powerpoint/2010/main" val="3476347058"/>
      </p:ext>
    </p:extLst>
  </p:cSld>
  <p:clrMapOvr>
    <a:masterClrMapping/>
  </p:clrMapOvr>
  <p:transition xmlns:p14="http://schemas.microsoft.com/office/powerpoint/2010/mai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BA90FC-51C9-DA42-8149-69D013DA3A85}" type="slidenum">
              <a:rPr lang="en-US"/>
              <a:pPr/>
              <a:t>‹#›</a:t>
            </a:fld>
            <a:endParaRPr lang="en-US"/>
          </a:p>
        </p:txBody>
      </p:sp>
    </p:spTree>
    <p:extLst>
      <p:ext uri="{BB962C8B-B14F-4D97-AF65-F5344CB8AC3E}">
        <p14:creationId xmlns:p14="http://schemas.microsoft.com/office/powerpoint/2010/main" val="3747982455"/>
      </p:ext>
    </p:extLst>
  </p:cSld>
  <p:clrMapOvr>
    <a:masterClrMapping/>
  </p:clrMapOvr>
  <p:transition xmlns:p14="http://schemas.microsoft.com/office/powerpoint/2010/mai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66AFD8-7A02-9F4F-ABB4-3B90575B0CA3}" type="slidenum">
              <a:rPr lang="en-US"/>
              <a:pPr/>
              <a:t>‹#›</a:t>
            </a:fld>
            <a:endParaRPr lang="en-US"/>
          </a:p>
        </p:txBody>
      </p:sp>
    </p:spTree>
    <p:extLst>
      <p:ext uri="{BB962C8B-B14F-4D97-AF65-F5344CB8AC3E}">
        <p14:creationId xmlns:p14="http://schemas.microsoft.com/office/powerpoint/2010/main" val="3738635723"/>
      </p:ext>
    </p:extLst>
  </p:cSld>
  <p:clrMapOvr>
    <a:masterClrMapping/>
  </p:clrMapOvr>
  <p:transition xmlns:p14="http://schemas.microsoft.com/office/powerpoint/2010/mai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34C292A-F951-064E-9157-BB74815F3106}" type="slidenum">
              <a:rPr lang="en-US"/>
              <a:pPr/>
              <a:t>‹#›</a:t>
            </a:fld>
            <a:endParaRPr lang="en-US"/>
          </a:p>
        </p:txBody>
      </p:sp>
    </p:spTree>
    <p:extLst>
      <p:ext uri="{BB962C8B-B14F-4D97-AF65-F5344CB8AC3E}">
        <p14:creationId xmlns:p14="http://schemas.microsoft.com/office/powerpoint/2010/main" val="2489726606"/>
      </p:ext>
    </p:extLst>
  </p:cSld>
  <p:clrMapOvr>
    <a:masterClrMapping/>
  </p:clrMapOvr>
  <p:transition xmlns:p14="http://schemas.microsoft.com/office/powerpoint/2010/mai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BCAEFD5-C01E-6B4E-ACBC-33DCA1FFD5DF}" type="slidenum">
              <a:rPr lang="en-US"/>
              <a:pPr/>
              <a:t>‹#›</a:t>
            </a:fld>
            <a:endParaRPr lang="en-US"/>
          </a:p>
        </p:txBody>
      </p:sp>
    </p:spTree>
    <p:extLst>
      <p:ext uri="{BB962C8B-B14F-4D97-AF65-F5344CB8AC3E}">
        <p14:creationId xmlns:p14="http://schemas.microsoft.com/office/powerpoint/2010/main" val="1565986119"/>
      </p:ext>
    </p:extLst>
  </p:cSld>
  <p:clrMapOvr>
    <a:masterClrMapping/>
  </p:clrMapOvr>
  <p:transition xmlns:p14="http://schemas.microsoft.com/office/powerpoint/2010/mai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D5F3552-AE85-8F42-9F6A-5E7651324F63}" type="slidenum">
              <a:rPr lang="en-US"/>
              <a:pPr/>
              <a:t>‹#›</a:t>
            </a:fld>
            <a:endParaRPr lang="en-US"/>
          </a:p>
        </p:txBody>
      </p:sp>
    </p:spTree>
    <p:extLst>
      <p:ext uri="{BB962C8B-B14F-4D97-AF65-F5344CB8AC3E}">
        <p14:creationId xmlns:p14="http://schemas.microsoft.com/office/powerpoint/2010/main" val="714814637"/>
      </p:ext>
    </p:extLst>
  </p:cSld>
  <p:clrMapOvr>
    <a:masterClrMapping/>
  </p:clrMapOvr>
  <p:transition xmlns:p14="http://schemas.microsoft.com/office/powerpoint/2010/mai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188C966-D0A1-774D-AB53-05343798B623}" type="slidenum">
              <a:rPr lang="en-US"/>
              <a:pPr/>
              <a:t>‹#›</a:t>
            </a:fld>
            <a:endParaRPr lang="en-US"/>
          </a:p>
        </p:txBody>
      </p:sp>
    </p:spTree>
    <p:extLst>
      <p:ext uri="{BB962C8B-B14F-4D97-AF65-F5344CB8AC3E}">
        <p14:creationId xmlns:p14="http://schemas.microsoft.com/office/powerpoint/2010/main" val="3668774552"/>
      </p:ext>
    </p:extLst>
  </p:cSld>
  <p:clrMapOvr>
    <a:masterClrMapping/>
  </p:clrMapOvr>
  <p:transition xmlns:p14="http://schemas.microsoft.com/office/powerpoint/2010/mai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DE8C87-4DEE-D84B-9B32-ECD643FE2BD5}" type="slidenum">
              <a:rPr lang="en-US"/>
              <a:pPr/>
              <a:t>‹#›</a:t>
            </a:fld>
            <a:endParaRPr lang="en-US"/>
          </a:p>
        </p:txBody>
      </p:sp>
    </p:spTree>
    <p:extLst>
      <p:ext uri="{BB962C8B-B14F-4D97-AF65-F5344CB8AC3E}">
        <p14:creationId xmlns:p14="http://schemas.microsoft.com/office/powerpoint/2010/main" val="1430698518"/>
      </p:ext>
    </p:extLst>
  </p:cSld>
  <p:clrMapOvr>
    <a:masterClrMapping/>
  </p:clrMapOvr>
  <p:transition xmlns:p14="http://schemas.microsoft.com/office/powerpoint/2010/mai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85F709-A1AC-D24B-893E-03CC82679A9C}" type="slidenum">
              <a:rPr lang="en-US"/>
              <a:pPr/>
              <a:t>‹#›</a:t>
            </a:fld>
            <a:endParaRPr lang="en-US"/>
          </a:p>
        </p:txBody>
      </p:sp>
    </p:spTree>
    <p:extLst>
      <p:ext uri="{BB962C8B-B14F-4D97-AF65-F5344CB8AC3E}">
        <p14:creationId xmlns:p14="http://schemas.microsoft.com/office/powerpoint/2010/main" val="2369071873"/>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B714F0-580E-2F4B-B680-5777E722CFB9}" type="slidenum">
              <a:rPr lang="en-US"/>
              <a:pPr/>
              <a:t>‹#›</a:t>
            </a:fld>
            <a:endParaRPr lang="en-US"/>
          </a:p>
        </p:txBody>
      </p:sp>
    </p:spTree>
    <p:extLst>
      <p:ext uri="{BB962C8B-B14F-4D97-AF65-F5344CB8AC3E}">
        <p14:creationId xmlns:p14="http://schemas.microsoft.com/office/powerpoint/2010/main" val="2515940735"/>
      </p:ext>
    </p:extLst>
  </p:cSld>
  <p:clrMapOvr>
    <a:masterClrMapping/>
  </p:clrMapOvr>
  <p:transition xmlns:p14="http://schemas.microsoft.com/office/powerpoint/2010/mai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75" y="311150"/>
            <a:ext cx="2262188"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11150"/>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0CB9F8-C488-CB4B-936F-76F4D33BB275}" type="slidenum">
              <a:rPr lang="en-US"/>
              <a:pPr/>
              <a:t>‹#›</a:t>
            </a:fld>
            <a:endParaRPr lang="en-US"/>
          </a:p>
        </p:txBody>
      </p:sp>
    </p:spTree>
    <p:extLst>
      <p:ext uri="{BB962C8B-B14F-4D97-AF65-F5344CB8AC3E}">
        <p14:creationId xmlns:p14="http://schemas.microsoft.com/office/powerpoint/2010/main" val="2240261870"/>
      </p:ext>
    </p:extLst>
  </p:cSld>
  <p:clrMapOvr>
    <a:masterClrMapping/>
  </p:clrMapOvr>
  <p:transition xmlns:p14="http://schemas.microsoft.com/office/powerpoint/2010/mai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71A665-7DF6-B447-919E-591367C0B1CD}" type="slidenum">
              <a:rPr lang="en-US"/>
              <a:pPr/>
              <a:t>‹#›</a:t>
            </a:fld>
            <a:endParaRPr lang="en-US"/>
          </a:p>
        </p:txBody>
      </p:sp>
    </p:spTree>
    <p:extLst>
      <p:ext uri="{BB962C8B-B14F-4D97-AF65-F5344CB8AC3E}">
        <p14:creationId xmlns:p14="http://schemas.microsoft.com/office/powerpoint/2010/main" val="967758663"/>
      </p:ext>
    </p:extLst>
  </p:cSld>
  <p:clrMapOvr>
    <a:masterClrMapping/>
  </p:clrMapOvr>
  <p:transition xmlns:p14="http://schemas.microsoft.com/office/powerpoint/2010/mai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E53031-C9FF-9E4E-8294-78E694B578A3}" type="slidenum">
              <a:rPr lang="en-US"/>
              <a:pPr/>
              <a:t>‹#›</a:t>
            </a:fld>
            <a:endParaRPr lang="en-US"/>
          </a:p>
        </p:txBody>
      </p:sp>
    </p:spTree>
    <p:extLst>
      <p:ext uri="{BB962C8B-B14F-4D97-AF65-F5344CB8AC3E}">
        <p14:creationId xmlns:p14="http://schemas.microsoft.com/office/powerpoint/2010/main" val="3850525379"/>
      </p:ext>
    </p:extLst>
  </p:cSld>
  <p:clrMapOvr>
    <a:masterClrMapping/>
  </p:clrMapOvr>
  <p:transition xmlns:p14="http://schemas.microsoft.com/office/powerpoint/2010/mai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76656A-9043-C348-B3BF-997E3B7DD8ED}" type="slidenum">
              <a:rPr lang="en-US"/>
              <a:pPr/>
              <a:t>‹#›</a:t>
            </a:fld>
            <a:endParaRPr lang="en-US"/>
          </a:p>
        </p:txBody>
      </p:sp>
    </p:spTree>
    <p:extLst>
      <p:ext uri="{BB962C8B-B14F-4D97-AF65-F5344CB8AC3E}">
        <p14:creationId xmlns:p14="http://schemas.microsoft.com/office/powerpoint/2010/main" val="3372270814"/>
      </p:ext>
    </p:extLst>
  </p:cSld>
  <p:clrMapOvr>
    <a:masterClrMapping/>
  </p:clrMapOvr>
  <p:transition xmlns:p14="http://schemas.microsoft.com/office/powerpoint/2010/mai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5"/>
            <a:ext cx="4449762"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12925"/>
            <a:ext cx="4449763"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2B4125-320D-564B-8D4F-A1379C59699B}" type="slidenum">
              <a:rPr lang="en-US"/>
              <a:pPr/>
              <a:t>‹#›</a:t>
            </a:fld>
            <a:endParaRPr lang="en-US"/>
          </a:p>
        </p:txBody>
      </p:sp>
    </p:spTree>
    <p:extLst>
      <p:ext uri="{BB962C8B-B14F-4D97-AF65-F5344CB8AC3E}">
        <p14:creationId xmlns:p14="http://schemas.microsoft.com/office/powerpoint/2010/main" val="73466271"/>
      </p:ext>
    </p:extLst>
  </p:cSld>
  <p:clrMapOvr>
    <a:masterClrMapping/>
  </p:clrMapOvr>
  <p:transition xmlns:p14="http://schemas.microsoft.com/office/powerpoint/2010/mai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6166E72-DBE5-3A49-A12F-8ACB7C043C36}" type="slidenum">
              <a:rPr lang="en-US"/>
              <a:pPr/>
              <a:t>‹#›</a:t>
            </a:fld>
            <a:endParaRPr lang="en-US"/>
          </a:p>
        </p:txBody>
      </p:sp>
    </p:spTree>
    <p:extLst>
      <p:ext uri="{BB962C8B-B14F-4D97-AF65-F5344CB8AC3E}">
        <p14:creationId xmlns:p14="http://schemas.microsoft.com/office/powerpoint/2010/main" val="1918380845"/>
      </p:ext>
    </p:extLst>
  </p:cSld>
  <p:clrMapOvr>
    <a:masterClrMapping/>
  </p:clrMapOvr>
  <p:transition xmlns:p14="http://schemas.microsoft.com/office/powerpoint/2010/mai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817D8F1-346C-3646-B1E0-580976E69582}" type="slidenum">
              <a:rPr lang="en-US"/>
              <a:pPr/>
              <a:t>‹#›</a:t>
            </a:fld>
            <a:endParaRPr lang="en-US"/>
          </a:p>
        </p:txBody>
      </p:sp>
    </p:spTree>
    <p:extLst>
      <p:ext uri="{BB962C8B-B14F-4D97-AF65-F5344CB8AC3E}">
        <p14:creationId xmlns:p14="http://schemas.microsoft.com/office/powerpoint/2010/main" val="3385083501"/>
      </p:ext>
    </p:extLst>
  </p:cSld>
  <p:clrMapOvr>
    <a:masterClrMapping/>
  </p:clrMapOvr>
  <p:transition xmlns:p14="http://schemas.microsoft.com/office/powerpoint/2010/mai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AD2F3F5-7B46-BC40-8B66-EC077D900883}" type="slidenum">
              <a:rPr lang="en-US"/>
              <a:pPr/>
              <a:t>‹#›</a:t>
            </a:fld>
            <a:endParaRPr lang="en-US"/>
          </a:p>
        </p:txBody>
      </p:sp>
    </p:spTree>
    <p:extLst>
      <p:ext uri="{BB962C8B-B14F-4D97-AF65-F5344CB8AC3E}">
        <p14:creationId xmlns:p14="http://schemas.microsoft.com/office/powerpoint/2010/main" val="473256790"/>
      </p:ext>
    </p:extLst>
  </p:cSld>
  <p:clrMapOvr>
    <a:masterClrMapping/>
  </p:clrMapOvr>
  <p:transition xmlns:p14="http://schemas.microsoft.com/office/powerpoint/2010/mai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FB7BE1-E983-4C40-8F4C-E64B00B497DB}" type="slidenum">
              <a:rPr lang="en-US"/>
              <a:pPr/>
              <a:t>‹#›</a:t>
            </a:fld>
            <a:endParaRPr lang="en-US"/>
          </a:p>
        </p:txBody>
      </p:sp>
    </p:spTree>
    <p:extLst>
      <p:ext uri="{BB962C8B-B14F-4D97-AF65-F5344CB8AC3E}">
        <p14:creationId xmlns:p14="http://schemas.microsoft.com/office/powerpoint/2010/main" val="4085978079"/>
      </p:ext>
    </p:extLst>
  </p:cSld>
  <p:clrMapOvr>
    <a:masterClrMapping/>
  </p:clrMapOvr>
  <p:transition xmlns:p14="http://schemas.microsoft.com/office/powerpoint/2010/mai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CCDC96-31A4-1F48-82DF-30228361CF3F}" type="slidenum">
              <a:rPr lang="en-US"/>
              <a:pPr/>
              <a:t>‹#›</a:t>
            </a:fld>
            <a:endParaRPr lang="en-US"/>
          </a:p>
        </p:txBody>
      </p:sp>
    </p:spTree>
    <p:extLst>
      <p:ext uri="{BB962C8B-B14F-4D97-AF65-F5344CB8AC3E}">
        <p14:creationId xmlns:p14="http://schemas.microsoft.com/office/powerpoint/2010/main" val="42052556"/>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slideLayout" Target="../slideLayouts/slideLayout146.xml"/><Relationship Id="rId13"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slideLayout" Target="../slideLayouts/slideLayout158.xml"/><Relationship Id="rId13"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theme" Target="../theme/theme15.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6.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7.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slideLayout" Target="../slideLayouts/slideLayout204.xml"/><Relationship Id="rId13" Type="http://schemas.openxmlformats.org/officeDocument/2006/relationships/theme" Target="../theme/theme18.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slideLayout" Target="../slideLayouts/slideLayout216.xml"/><Relationship Id="rId13" Type="http://schemas.openxmlformats.org/officeDocument/2006/relationships/theme" Target="../theme/theme19.xml"/><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slideLayout" Target="../slideLayouts/slideLayout228.xml"/><Relationship Id="rId13" Type="http://schemas.openxmlformats.org/officeDocument/2006/relationships/theme" Target="../theme/theme20.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21.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0.xml"/><Relationship Id="rId12" Type="http://schemas.openxmlformats.org/officeDocument/2006/relationships/slideLayout" Target="../slideLayouts/slideLayout251.xml"/><Relationship Id="rId13" Type="http://schemas.openxmlformats.org/officeDocument/2006/relationships/theme" Target="../theme/theme22.xml"/><Relationship Id="rId1" Type="http://schemas.openxmlformats.org/officeDocument/2006/relationships/slideLayout" Target="../slideLayouts/slideLayout240.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slideLayout" Target="../slideLayouts/slideLayout263.xml"/><Relationship Id="rId13" Type="http://schemas.openxmlformats.org/officeDocument/2006/relationships/theme" Target="../theme/theme23.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theme" Target="../theme/theme24.xml"/><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slideLayout" Target="../slideLayouts/slideLayout287.xml"/><Relationship Id="rId13" Type="http://schemas.openxmlformats.org/officeDocument/2006/relationships/theme" Target="../theme/theme25.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slideLayout" Target="../slideLayouts/slideLayout299.xml"/><Relationship Id="rId13" Type="http://schemas.openxmlformats.org/officeDocument/2006/relationships/theme" Target="../theme/theme26.xml"/><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theme" Target="../theme/theme27.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slideLayout" Target="../slideLayouts/slideLayout323.xml"/><Relationship Id="rId13" Type="http://schemas.openxmlformats.org/officeDocument/2006/relationships/theme" Target="../theme/theme28.xml"/><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34.xml"/><Relationship Id="rId12" Type="http://schemas.openxmlformats.org/officeDocument/2006/relationships/slideLayout" Target="../slideLayouts/slideLayout335.xml"/><Relationship Id="rId13" Type="http://schemas.openxmlformats.org/officeDocument/2006/relationships/theme" Target="../theme/theme29.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 Id="rId9" Type="http://schemas.openxmlformats.org/officeDocument/2006/relationships/slideLayout" Target="../slideLayouts/slideLayout332.xml"/><Relationship Id="rId10" Type="http://schemas.openxmlformats.org/officeDocument/2006/relationships/slideLayout" Target="../slideLayouts/slideLayout33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theme" Target="../theme/theme30.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theme" Target="../theme/theme31.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70.xml"/><Relationship Id="rId12" Type="http://schemas.openxmlformats.org/officeDocument/2006/relationships/slideLayout" Target="../slideLayouts/slideLayout371.xml"/><Relationship Id="rId13" Type="http://schemas.openxmlformats.org/officeDocument/2006/relationships/theme" Target="../theme/theme32.xml"/><Relationship Id="rId1" Type="http://schemas.openxmlformats.org/officeDocument/2006/relationships/slideLayout" Target="../slideLayouts/slideLayout360.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 Id="rId9" Type="http://schemas.openxmlformats.org/officeDocument/2006/relationships/slideLayout" Target="../slideLayouts/slideLayout368.xml"/><Relationship Id="rId10" Type="http://schemas.openxmlformats.org/officeDocument/2006/relationships/slideLayout" Target="../slideLayouts/slideLayout369.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82.xml"/><Relationship Id="rId12" Type="http://schemas.openxmlformats.org/officeDocument/2006/relationships/theme" Target="../theme/theme33.xml"/><Relationship Id="rId1" Type="http://schemas.openxmlformats.org/officeDocument/2006/relationships/slideLayout" Target="../slideLayouts/slideLayout372.xml"/><Relationship Id="rId2" Type="http://schemas.openxmlformats.org/officeDocument/2006/relationships/slideLayout" Target="../slideLayouts/slideLayout373.xml"/><Relationship Id="rId3" Type="http://schemas.openxmlformats.org/officeDocument/2006/relationships/slideLayout" Target="../slideLayouts/slideLayout374.xml"/><Relationship Id="rId4" Type="http://schemas.openxmlformats.org/officeDocument/2006/relationships/slideLayout" Target="../slideLayouts/slideLayout375.xml"/><Relationship Id="rId5" Type="http://schemas.openxmlformats.org/officeDocument/2006/relationships/slideLayout" Target="../slideLayouts/slideLayout376.xml"/><Relationship Id="rId6" Type="http://schemas.openxmlformats.org/officeDocument/2006/relationships/slideLayout" Target="../slideLayouts/slideLayout377.xml"/><Relationship Id="rId7" Type="http://schemas.openxmlformats.org/officeDocument/2006/relationships/slideLayout" Target="../slideLayouts/slideLayout378.xml"/><Relationship Id="rId8" Type="http://schemas.openxmlformats.org/officeDocument/2006/relationships/slideLayout" Target="../slideLayouts/slideLayout379.xml"/><Relationship Id="rId9" Type="http://schemas.openxmlformats.org/officeDocument/2006/relationships/slideLayout" Target="../slideLayouts/slideLayout380.xml"/><Relationship Id="rId10" Type="http://schemas.openxmlformats.org/officeDocument/2006/relationships/slideLayout" Target="../slideLayouts/slideLayout38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93.xml"/><Relationship Id="rId12" Type="http://schemas.openxmlformats.org/officeDocument/2006/relationships/slideLayout" Target="../slideLayouts/slideLayout394.xml"/><Relationship Id="rId13" Type="http://schemas.openxmlformats.org/officeDocument/2006/relationships/theme" Target="../theme/theme34.xml"/><Relationship Id="rId1" Type="http://schemas.openxmlformats.org/officeDocument/2006/relationships/slideLayout" Target="../slideLayouts/slideLayout383.xml"/><Relationship Id="rId2" Type="http://schemas.openxmlformats.org/officeDocument/2006/relationships/slideLayout" Target="../slideLayouts/slideLayout384.xml"/><Relationship Id="rId3" Type="http://schemas.openxmlformats.org/officeDocument/2006/relationships/slideLayout" Target="../slideLayouts/slideLayout385.xml"/><Relationship Id="rId4" Type="http://schemas.openxmlformats.org/officeDocument/2006/relationships/slideLayout" Target="../slideLayouts/slideLayout386.xml"/><Relationship Id="rId5" Type="http://schemas.openxmlformats.org/officeDocument/2006/relationships/slideLayout" Target="../slideLayouts/slideLayout387.xml"/><Relationship Id="rId6" Type="http://schemas.openxmlformats.org/officeDocument/2006/relationships/slideLayout" Target="../slideLayouts/slideLayout388.xml"/><Relationship Id="rId7" Type="http://schemas.openxmlformats.org/officeDocument/2006/relationships/slideLayout" Target="../slideLayouts/slideLayout389.xml"/><Relationship Id="rId8" Type="http://schemas.openxmlformats.org/officeDocument/2006/relationships/slideLayout" Target="../slideLayouts/slideLayout390.xml"/><Relationship Id="rId9" Type="http://schemas.openxmlformats.org/officeDocument/2006/relationships/slideLayout" Target="../slideLayouts/slideLayout391.xml"/><Relationship Id="rId10" Type="http://schemas.openxmlformats.org/officeDocument/2006/relationships/slideLayout" Target="../slideLayouts/slideLayout39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56" r:id="rId1"/>
    <p:sldLayoutId id="2147487257" r:id="rId2"/>
    <p:sldLayoutId id="2147487258" r:id="rId3"/>
    <p:sldLayoutId id="2147487259" r:id="rId4"/>
    <p:sldLayoutId id="2147487260" r:id="rId5"/>
    <p:sldLayoutId id="2147487261" r:id="rId6"/>
    <p:sldLayoutId id="2147487262" r:id="rId7"/>
    <p:sldLayoutId id="2147487263" r:id="rId8"/>
    <p:sldLayoutId id="2147487264" r:id="rId9"/>
    <p:sldLayoutId id="2147487265" r:id="rId10"/>
    <p:sldLayoutId id="2147487266" r:id="rId11"/>
    <p:sldLayoutId id="2147487267"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396" tIns="50701" rIns="101396" bIns="50701"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396" tIns="50701" rIns="101396" bIns="50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43110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43111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396" tIns="50701" rIns="101396" bIns="50701" numCol="1" anchor="t" anchorCtr="0" compatLnSpc="1">
            <a:prstTxWarp prst="textNoShape">
              <a:avLst/>
            </a:prstTxWarp>
          </a:bodyPr>
          <a:lstStyle>
            <a:lvl1pPr algn="r" defTabSz="1017588">
              <a:defRPr sz="1600">
                <a:solidFill>
                  <a:srgbClr val="000000"/>
                </a:solidFill>
              </a:defRPr>
            </a:lvl1pPr>
          </a:lstStyle>
          <a:p>
            <a:fld id="{B3E94168-E52A-2146-AC04-17A7787377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81" r:id="rId1"/>
    <p:sldLayoutId id="2147487382" r:id="rId2"/>
    <p:sldLayoutId id="2147487383" r:id="rId3"/>
    <p:sldLayoutId id="2147487384" r:id="rId4"/>
    <p:sldLayoutId id="2147487385" r:id="rId5"/>
    <p:sldLayoutId id="2147487386" r:id="rId6"/>
    <p:sldLayoutId id="2147487387" r:id="rId7"/>
    <p:sldLayoutId id="2147487388" r:id="rId8"/>
    <p:sldLayoutId id="2147487389" r:id="rId9"/>
    <p:sldLayoutId id="2147487390" r:id="rId10"/>
    <p:sldLayoutId id="2147487391"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4D7E48CC-2E44-0E4F-9367-11E1BEA1731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92" r:id="rId1"/>
    <p:sldLayoutId id="2147487393" r:id="rId2"/>
    <p:sldLayoutId id="2147487394" r:id="rId3"/>
    <p:sldLayoutId id="2147487395" r:id="rId4"/>
    <p:sldLayoutId id="2147487396" r:id="rId5"/>
    <p:sldLayoutId id="2147487397" r:id="rId6"/>
    <p:sldLayoutId id="2147487398" r:id="rId7"/>
    <p:sldLayoutId id="2147487399" r:id="rId8"/>
    <p:sldLayoutId id="2147487400" r:id="rId9"/>
    <p:sldLayoutId id="2147487401" r:id="rId10"/>
    <p:sldLayoutId id="2147487402"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126405"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126406"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78F870E2-AEDF-2547-B301-6EED85B458E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03" r:id="rId1"/>
    <p:sldLayoutId id="2147487404" r:id="rId2"/>
    <p:sldLayoutId id="2147487405" r:id="rId3"/>
    <p:sldLayoutId id="2147487406" r:id="rId4"/>
    <p:sldLayoutId id="2147487407" r:id="rId5"/>
    <p:sldLayoutId id="2147487408" r:id="rId6"/>
    <p:sldLayoutId id="2147487409" r:id="rId7"/>
    <p:sldLayoutId id="2147487410" r:id="rId8"/>
    <p:sldLayoutId id="2147487411" r:id="rId9"/>
    <p:sldLayoutId id="2147487412" r:id="rId10"/>
    <p:sldLayoutId id="2147487413"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33" tIns="50818" rIns="101633" bIns="50818"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33" tIns="50818" rIns="101633" bIns="508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9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3219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3219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33" tIns="50818" rIns="101633" bIns="50818" numCol="1" anchor="t" anchorCtr="0" compatLnSpc="1">
            <a:prstTxWarp prst="textNoShape">
              <a:avLst/>
            </a:prstTxWarp>
          </a:bodyPr>
          <a:lstStyle>
            <a:lvl1pPr algn="r" defTabSz="1017588">
              <a:defRPr sz="1600">
                <a:solidFill>
                  <a:srgbClr val="000000"/>
                </a:solidFill>
              </a:defRPr>
            </a:lvl1pPr>
          </a:lstStyle>
          <a:p>
            <a:fld id="{2841C659-A803-D54D-BB66-D6FF3A98D2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14" r:id="rId1"/>
    <p:sldLayoutId id="2147487415" r:id="rId2"/>
    <p:sldLayoutId id="2147487416" r:id="rId3"/>
    <p:sldLayoutId id="2147487417" r:id="rId4"/>
    <p:sldLayoutId id="2147487418" r:id="rId5"/>
    <p:sldLayoutId id="2147487419" r:id="rId6"/>
    <p:sldLayoutId id="2147487420" r:id="rId7"/>
    <p:sldLayoutId id="2147487421" r:id="rId8"/>
    <p:sldLayoutId id="2147487422" r:id="rId9"/>
    <p:sldLayoutId id="2147487423" r:id="rId10"/>
    <p:sldLayoutId id="2147487424" r:id="rId11"/>
    <p:sldLayoutId id="2147487425"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1BB1D4D5-4B0E-6D4B-B8C9-161C7DE6242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26" r:id="rId1"/>
    <p:sldLayoutId id="2147487427" r:id="rId2"/>
    <p:sldLayoutId id="2147487428" r:id="rId3"/>
    <p:sldLayoutId id="2147487429" r:id="rId4"/>
    <p:sldLayoutId id="2147487430" r:id="rId5"/>
    <p:sldLayoutId id="2147487431" r:id="rId6"/>
    <p:sldLayoutId id="2147487432" r:id="rId7"/>
    <p:sldLayoutId id="2147487433" r:id="rId8"/>
    <p:sldLayoutId id="2147487434" r:id="rId9"/>
    <p:sldLayoutId id="2147487435" r:id="rId10"/>
    <p:sldLayoutId id="2147487436" r:id="rId11"/>
    <p:sldLayoutId id="2147487437"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mn-cs"/>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F835DB7C-27BC-F144-8E07-CF5AB864103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 id="2147487449"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mn-cs"/>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04"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defTabSz="1019175">
              <a:defRPr sz="1600">
                <a:solidFill>
                  <a:srgbClr val="000000"/>
                </a:solidFill>
                <a:latin typeface="Arial" pitchFamily="34" charset="0"/>
                <a:ea typeface="+mn-ea"/>
                <a:cs typeface="+mn-cs"/>
              </a:defRPr>
            </a:lvl1pPr>
          </a:lstStyle>
          <a:p>
            <a:pPr>
              <a:defRPr/>
            </a:pPr>
            <a:endParaRPr lang="en-US"/>
          </a:p>
        </p:txBody>
      </p:sp>
      <p:sp>
        <p:nvSpPr>
          <p:cNvPr id="1126405"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ctr" defTabSz="1019175">
              <a:defRPr sz="1600">
                <a:solidFill>
                  <a:srgbClr val="000000"/>
                </a:solidFill>
                <a:latin typeface="Arial" pitchFamily="34" charset="0"/>
                <a:ea typeface="+mn-ea"/>
                <a:cs typeface="+mn-cs"/>
              </a:defRPr>
            </a:lvl1pPr>
          </a:lstStyle>
          <a:p>
            <a:pPr>
              <a:defRPr/>
            </a:pPr>
            <a:endParaRPr lang="en-US"/>
          </a:p>
        </p:txBody>
      </p:sp>
      <p:sp>
        <p:nvSpPr>
          <p:cNvPr id="1126406"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57" tIns="50829" rIns="101657" bIns="50829" numCol="1" anchor="t" anchorCtr="0" compatLnSpc="1">
            <a:prstTxWarp prst="textNoShape">
              <a:avLst/>
            </a:prstTxWarp>
          </a:bodyPr>
          <a:lstStyle>
            <a:lvl1pPr algn="r" defTabSz="1017588">
              <a:defRPr sz="1600">
                <a:solidFill>
                  <a:srgbClr val="000000"/>
                </a:solidFill>
              </a:defRPr>
            </a:lvl1pPr>
          </a:lstStyle>
          <a:p>
            <a:fld id="{AE513615-5BD0-4F43-A0BA-0FEE61DBAA8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 id="2147487459" r:id="rId10"/>
    <p:sldLayoutId id="2147487460"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2pPr>
      <a:lvl3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3pPr>
      <a:lvl4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4pPr>
      <a:lvl5pPr algn="ctr" defTabSz="1017588" rtl="0" eaLnBrk="0" fontAlgn="base" hangingPunct="0">
        <a:spcBef>
          <a:spcPct val="0"/>
        </a:spcBef>
        <a:spcAft>
          <a:spcPct val="0"/>
        </a:spcAft>
        <a:defRPr sz="4900">
          <a:solidFill>
            <a:schemeClr val="tx2"/>
          </a:solidFill>
          <a:latin typeface="Arial" pitchFamily="34" charset="0"/>
          <a:ea typeface="ＭＳ Ｐゴシック" charset="0"/>
        </a:defRPr>
      </a:lvl5pPr>
      <a:lvl6pPr marL="457200" algn="ctr" defTabSz="1019175" rtl="0" fontAlgn="base">
        <a:spcBef>
          <a:spcPct val="0"/>
        </a:spcBef>
        <a:spcAft>
          <a:spcPct val="0"/>
        </a:spcAft>
        <a:defRPr sz="4900">
          <a:solidFill>
            <a:schemeClr val="tx2"/>
          </a:solidFill>
          <a:latin typeface="Arial" pitchFamily="34" charset="0"/>
        </a:defRPr>
      </a:lvl6pPr>
      <a:lvl7pPr marL="914400" algn="ctr" defTabSz="1019175" rtl="0" fontAlgn="base">
        <a:spcBef>
          <a:spcPct val="0"/>
        </a:spcBef>
        <a:spcAft>
          <a:spcPct val="0"/>
        </a:spcAft>
        <a:defRPr sz="4900">
          <a:solidFill>
            <a:schemeClr val="tx2"/>
          </a:solidFill>
          <a:latin typeface="Arial" pitchFamily="34" charset="0"/>
        </a:defRPr>
      </a:lvl7pPr>
      <a:lvl8pPr marL="1371600" algn="ctr" defTabSz="1019175" rtl="0" fontAlgn="base">
        <a:spcBef>
          <a:spcPct val="0"/>
        </a:spcBef>
        <a:spcAft>
          <a:spcPct val="0"/>
        </a:spcAft>
        <a:defRPr sz="4900">
          <a:solidFill>
            <a:schemeClr val="tx2"/>
          </a:solidFill>
          <a:latin typeface="Arial" pitchFamily="34" charset="0"/>
        </a:defRPr>
      </a:lvl8pPr>
      <a:lvl9pPr marL="1828800" algn="ctr" defTabSz="1019175" rtl="0" fontAlgn="base">
        <a:spcBef>
          <a:spcPct val="0"/>
        </a:spcBef>
        <a:spcAft>
          <a:spcPct val="0"/>
        </a:spcAft>
        <a:defRPr sz="4900">
          <a:solidFill>
            <a:schemeClr val="tx2"/>
          </a:solidFill>
          <a:latin typeface="Arial" pitchFamily="34"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69" tIns="50835" rIns="101669" bIns="50835"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69" tIns="50835" rIns="101669" bIns="508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r" defTabSz="1017588">
              <a:defRPr sz="1600">
                <a:solidFill>
                  <a:srgbClr val="000000"/>
                </a:solidFill>
              </a:defRPr>
            </a:lvl1pPr>
          </a:lstStyle>
          <a:p>
            <a:fld id="{C9CED067-1DCA-3846-AD4C-D0F8853354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61" r:id="rId1"/>
    <p:sldLayoutId id="2147487462" r:id="rId2"/>
    <p:sldLayoutId id="2147487463" r:id="rId3"/>
    <p:sldLayoutId id="2147487464" r:id="rId4"/>
    <p:sldLayoutId id="2147487465" r:id="rId5"/>
    <p:sldLayoutId id="2147487466" r:id="rId6"/>
    <p:sldLayoutId id="2147487467" r:id="rId7"/>
    <p:sldLayoutId id="2147487468" r:id="rId8"/>
    <p:sldLayoutId id="2147487469" r:id="rId9"/>
    <p:sldLayoutId id="2147487470" r:id="rId10"/>
    <p:sldLayoutId id="2147487471"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9CF21EC2-37E9-4344-9A3B-82FDEE38C0F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 id="2147487483"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AD96671A-CBB9-5542-8EF7-6CF0B6F1CC5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 id="2147487495"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chemeClr val="tx1"/>
                </a:solidFill>
                <a:effectLst>
                  <a:outerShdw blurRad="38100" dist="38100" dir="2700000" algn="tl">
                    <a:srgbClr val="000000"/>
                  </a:outerShdw>
                </a:effectLst>
              </a:defRPr>
            </a:lvl1pPr>
          </a:lstStyle>
          <a:p>
            <a:fld id="{55134266-2C82-D649-92FB-CE9572DA432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305456A3-1872-544B-88F4-AF16257AA6C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 id="2147487502" r:id="rId7"/>
    <p:sldLayoutId id="2147487503" r:id="rId8"/>
    <p:sldLayoutId id="2147487504" r:id="rId9"/>
    <p:sldLayoutId id="2147487505" r:id="rId10"/>
    <p:sldLayoutId id="2147487506" r:id="rId11"/>
    <p:sldLayoutId id="2147487507"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645" tIns="50823" rIns="101645" bIns="50823"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645" tIns="50823" rIns="101645" bIns="508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910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5910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5911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45" tIns="50823" rIns="101645" bIns="50823" numCol="1" anchor="t" anchorCtr="0" compatLnSpc="1">
            <a:prstTxWarp prst="textNoShape">
              <a:avLst/>
            </a:prstTxWarp>
          </a:bodyPr>
          <a:lstStyle>
            <a:lvl1pPr algn="r" defTabSz="1017588">
              <a:defRPr sz="1600">
                <a:solidFill>
                  <a:srgbClr val="000000"/>
                </a:solidFill>
              </a:defRPr>
            </a:lvl1pPr>
          </a:lstStyle>
          <a:p>
            <a:fld id="{A85E8DE1-7561-B04D-BD91-98A7E63E17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508"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3EC19151-2061-6644-9F08-D7E3650BF20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57" r:id="rId1"/>
    <p:sldLayoutId id="2147487358" r:id="rId2"/>
    <p:sldLayoutId id="2147487359" r:id="rId3"/>
    <p:sldLayoutId id="2147487360" r:id="rId4"/>
    <p:sldLayoutId id="2147487361" r:id="rId5"/>
    <p:sldLayoutId id="2147487362" r:id="rId6"/>
    <p:sldLayoutId id="2147487363" r:id="rId7"/>
    <p:sldLayoutId id="2147487364" r:id="rId8"/>
    <p:sldLayoutId id="2147487365" r:id="rId9"/>
    <p:sldLayoutId id="2147487366" r:id="rId10"/>
    <p:sldLayoutId id="2147487367" r:id="rId11"/>
    <p:sldLayoutId id="2147487368"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503238" y="431800"/>
            <a:ext cx="90519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ctr" anchorCtr="0" compatLnSpc="1">
            <a:prstTxWarp prst="textNoShape">
              <a:avLst/>
            </a:prstTxWarp>
          </a:bodyPr>
          <a:lstStyle/>
          <a:p>
            <a:pPr lvl="0"/>
            <a:r>
              <a:rPr lang="en-US" smtClean="0"/>
              <a:t>Click to edit Master title style</a:t>
            </a:r>
          </a:p>
        </p:txBody>
      </p:sp>
      <p:sp>
        <p:nvSpPr>
          <p:cNvPr id="160771" name="Rectangle 3"/>
          <p:cNvSpPr>
            <a:spLocks noGrp="1" noChangeArrowheads="1"/>
          </p:cNvSpPr>
          <p:nvPr>
            <p:ph type="body" idx="1"/>
          </p:nvPr>
        </p:nvSpPr>
        <p:spPr bwMode="auto">
          <a:xfrm>
            <a:off x="503238" y="2244725"/>
            <a:ext cx="90519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3"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ctr" defTabSz="1019175">
              <a:defRPr sz="1600">
                <a:solidFill>
                  <a:srgbClr val="FFFFFF"/>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60774"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b" anchorCtr="0" compatLnSpc="1">
            <a:prstTxWarp prst="textNoShape">
              <a:avLst/>
            </a:prstTxWarp>
          </a:bodyPr>
          <a:lstStyle>
            <a:lvl1pPr algn="r" defTabSz="1017588">
              <a:defRPr sz="1600">
                <a:solidFill>
                  <a:srgbClr val="FFFFFF"/>
                </a:solidFill>
                <a:effectLst>
                  <a:outerShdw blurRad="38100" dist="38100" dir="2700000" algn="tl">
                    <a:srgbClr val="000000"/>
                  </a:outerShdw>
                </a:effectLst>
              </a:defRPr>
            </a:lvl1pPr>
          </a:lstStyle>
          <a:p>
            <a:fld id="{C89915AF-BDC9-DB44-8E8F-36FAFDF1F70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369" r:id="rId1"/>
    <p:sldLayoutId id="2147487370" r:id="rId2"/>
    <p:sldLayoutId id="2147487371" r:id="rId3"/>
    <p:sldLayoutId id="2147487372" r:id="rId4"/>
    <p:sldLayoutId id="2147487373" r:id="rId5"/>
    <p:sldLayoutId id="2147487374" r:id="rId6"/>
    <p:sldLayoutId id="2147487375" r:id="rId7"/>
    <p:sldLayoutId id="2147487376" r:id="rId8"/>
    <p:sldLayoutId id="2147487377" r:id="rId9"/>
    <p:sldLayoutId id="2147487378" r:id="rId10"/>
    <p:sldLayoutId id="2147487379" r:id="rId11"/>
    <p:sldLayoutId id="2147487380"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6pPr>
      <a:lvl7pPr marL="9144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7pPr>
      <a:lvl8pPr marL="13716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8pPr>
      <a:lvl9pPr marL="1828800" algn="ctr" defTabSz="1019175" rtl="0" fontAlgn="base">
        <a:spcBef>
          <a:spcPct val="0"/>
        </a:spcBef>
        <a:spcAft>
          <a:spcPct val="0"/>
        </a:spcAft>
        <a:defRPr sz="4900">
          <a:solidFill>
            <a:schemeClr val="tx2"/>
          </a:solidFill>
          <a:effectLst>
            <a:outerShdw blurRad="38100" dist="38100" dir="2700000" algn="tl">
              <a:srgbClr val="000000"/>
            </a:outerShdw>
          </a:effectLst>
          <a:latin typeface="Tahoma" pitchFamily="34" charset="0"/>
        </a:defRPr>
      </a:lvl9pPr>
    </p:titleStyle>
    <p:bodyStyle>
      <a:lvl1pPr marL="382588" indent="-382588" algn="l" defTabSz="1017588" rtl="0" eaLnBrk="0" fontAlgn="base" hangingPunct="0">
        <a:spcBef>
          <a:spcPct val="20000"/>
        </a:spcBef>
        <a:spcAft>
          <a:spcPct val="0"/>
        </a:spcAft>
        <a:buClr>
          <a:schemeClr val="hlink"/>
        </a:buClr>
        <a:buSzPct val="65000"/>
        <a:buFont typeface="Wingdings" charset="0"/>
        <a:buChar char="n"/>
        <a:defRPr sz="36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lr>
          <a:schemeClr val="folHlink"/>
        </a:buClr>
        <a:buSzPct val="65000"/>
        <a:buFont typeface="Wingdings" charset="0"/>
        <a:buChar char="n"/>
        <a:defRPr sz="3100">
          <a:solidFill>
            <a:schemeClr val="tx1"/>
          </a:solidFill>
          <a:effectLst>
            <a:outerShdw blurRad="38100" dist="38100" dir="2700000" algn="tl">
              <a:srgbClr val="000000"/>
            </a:outerShdw>
          </a:effectLst>
          <a:latin typeface="+mn-lt"/>
          <a:ea typeface="ＭＳ Ｐゴシック" charset="0"/>
        </a:defRPr>
      </a:lvl2pPr>
      <a:lvl3pPr marL="1271588" indent="-252413" algn="l" defTabSz="1017588" rtl="0" eaLnBrk="0" fontAlgn="base" hangingPunct="0">
        <a:spcBef>
          <a:spcPct val="20000"/>
        </a:spcBef>
        <a:spcAft>
          <a:spcPct val="0"/>
        </a:spcAft>
        <a:buClr>
          <a:schemeClr val="hlink"/>
        </a:buClr>
        <a:buSzPct val="65000"/>
        <a:buFont typeface="Wingdings" charset="0"/>
        <a:buChar char="n"/>
        <a:defRPr sz="2700">
          <a:solidFill>
            <a:schemeClr val="tx1"/>
          </a:solidFill>
          <a:effectLst>
            <a:outerShdw blurRad="38100" dist="38100" dir="2700000" algn="tl">
              <a:srgbClr val="000000"/>
            </a:outerShdw>
          </a:effectLst>
          <a:latin typeface="+mn-lt"/>
          <a:ea typeface="ＭＳ Ｐゴシック" charset="0"/>
        </a:defRPr>
      </a:lvl3pPr>
      <a:lvl4pPr marL="1782763" indent="-252413" algn="l" defTabSz="1017588" rtl="0" eaLnBrk="0" fontAlgn="base" hangingPunct="0">
        <a:spcBef>
          <a:spcPct val="20000"/>
        </a:spcBef>
        <a:spcAft>
          <a:spcPct val="0"/>
        </a:spcAft>
        <a:buClr>
          <a:schemeClr val="fo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4pPr>
      <a:lvl5pPr marL="2290763" indent="-252413" algn="l" defTabSz="1017588" rtl="0" eaLnBrk="0" fontAlgn="base" hangingPunct="0">
        <a:spcBef>
          <a:spcPct val="20000"/>
        </a:spcBef>
        <a:spcAft>
          <a:spcPct val="0"/>
        </a:spcAft>
        <a:buClr>
          <a:schemeClr val="hlink"/>
        </a:buClr>
        <a:buSzPct val="65000"/>
        <a:buFont typeface="Wingdings" charset="0"/>
        <a:buChar char="n"/>
        <a:defRPr sz="2200">
          <a:solidFill>
            <a:schemeClr val="tx1"/>
          </a:solidFill>
          <a:effectLst>
            <a:outerShdw blurRad="38100" dist="38100" dir="2700000" algn="tl">
              <a:srgbClr val="000000"/>
            </a:outerShdw>
          </a:effectLst>
          <a:latin typeface="+mn-lt"/>
          <a:ea typeface="ＭＳ Ｐゴシック" charset="0"/>
        </a:defRPr>
      </a:lvl5pPr>
      <a:lvl6pPr marL="27495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2067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639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121150" indent="-254000" algn="l" defTabSz="1019175"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06" r:id="rId1"/>
    <p:sldLayoutId id="2147487607" r:id="rId2"/>
    <p:sldLayoutId id="2147487608" r:id="rId3"/>
    <p:sldLayoutId id="2147487609" r:id="rId4"/>
    <p:sldLayoutId id="2147487610" r:id="rId5"/>
    <p:sldLayoutId id="2147487611" r:id="rId6"/>
    <p:sldLayoutId id="2147487612" r:id="rId7"/>
    <p:sldLayoutId id="2147487613" r:id="rId8"/>
    <p:sldLayoutId id="2147487614" r:id="rId9"/>
    <p:sldLayoutId id="2147487615" r:id="rId10"/>
    <p:sldLayoutId id="2147487616" r:id="rId11"/>
    <p:sldLayoutId id="2147487617"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 id="2147487655"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69" r:id="rId1"/>
    <p:sldLayoutId id="2147487670" r:id="rId2"/>
    <p:sldLayoutId id="2147487671" r:id="rId3"/>
    <p:sldLayoutId id="2147487672" r:id="rId4"/>
    <p:sldLayoutId id="2147487673" r:id="rId5"/>
    <p:sldLayoutId id="2147487674" r:id="rId6"/>
    <p:sldLayoutId id="2147487675" r:id="rId7"/>
    <p:sldLayoutId id="2147487676" r:id="rId8"/>
    <p:sldLayoutId id="2147487677" r:id="rId9"/>
    <p:sldLayoutId id="2147487678" r:id="rId10"/>
    <p:sldLayoutId id="2147487679" r:id="rId11"/>
    <p:sldLayoutId id="2147487680"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 id="2147487705"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 id="2147487731"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D81C162E-06E5-884E-B455-A92E52035F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80" r:id="rId1"/>
    <p:sldLayoutId id="2147487281" r:id="rId2"/>
    <p:sldLayoutId id="2147487282" r:id="rId3"/>
    <p:sldLayoutId id="2147487283" r:id="rId4"/>
    <p:sldLayoutId id="2147487284" r:id="rId5"/>
    <p:sldLayoutId id="2147487285" r:id="rId6"/>
    <p:sldLayoutId id="2147487286" r:id="rId7"/>
    <p:sldLayoutId id="2147487287" r:id="rId8"/>
    <p:sldLayoutId id="2147487288" r:id="rId9"/>
    <p:sldLayoutId id="2147487289" r:id="rId10"/>
    <p:sldLayoutId id="2147487290"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46" r:id="rId1"/>
    <p:sldLayoutId id="2147487747" r:id="rId2"/>
    <p:sldLayoutId id="2147487748" r:id="rId3"/>
    <p:sldLayoutId id="2147487749" r:id="rId4"/>
    <p:sldLayoutId id="2147487750" r:id="rId5"/>
    <p:sldLayoutId id="2147487751" r:id="rId6"/>
    <p:sldLayoutId id="2147487752" r:id="rId7"/>
    <p:sldLayoutId id="2147487753" r:id="rId8"/>
    <p:sldLayoutId id="2147487754" r:id="rId9"/>
    <p:sldLayoutId id="2147487755" r:id="rId10"/>
    <p:sldLayoutId id="2147487756" r:id="rId11"/>
    <p:sldLayoutId id="2147487757"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85" r:id="rId1"/>
    <p:sldLayoutId id="2147487786" r:id="rId2"/>
    <p:sldLayoutId id="2147487787" r:id="rId3"/>
    <p:sldLayoutId id="2147487788" r:id="rId4"/>
    <p:sldLayoutId id="2147487789" r:id="rId5"/>
    <p:sldLayoutId id="2147487790" r:id="rId6"/>
    <p:sldLayoutId id="2147487791" r:id="rId7"/>
    <p:sldLayoutId id="2147487792" r:id="rId8"/>
    <p:sldLayoutId id="2147487793" r:id="rId9"/>
    <p:sldLayoutId id="2147487794" r:id="rId10"/>
    <p:sldLayoutId id="2147487795" r:id="rId11"/>
    <p:sldLayoutId id="2147487796"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chemeClr val="tx1"/>
                </a:solidFill>
              </a:defRPr>
            </a:lvl1pPr>
          </a:lstStyle>
          <a:p>
            <a:fld id="{BE968E28-1EB6-3240-9A34-3620B2178FFF}"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798" r:id="rId1"/>
    <p:sldLayoutId id="2147487799" r:id="rId2"/>
    <p:sldLayoutId id="2147487800" r:id="rId3"/>
    <p:sldLayoutId id="2147487801" r:id="rId4"/>
    <p:sldLayoutId id="2147487802" r:id="rId5"/>
    <p:sldLayoutId id="2147487803" r:id="rId6"/>
    <p:sldLayoutId id="2147487804" r:id="rId7"/>
    <p:sldLayoutId id="2147487805" r:id="rId8"/>
    <p:sldLayoutId id="2147487806" r:id="rId9"/>
    <p:sldLayoutId id="2147487807" r:id="rId10"/>
    <p:sldLayoutId id="2147487808" r:id="rId11"/>
    <p:sldLayoutId id="2147487809"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80" tIns="50841" rIns="101680" bIns="50841"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80" tIns="50841" rIns="101680" bIns="508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43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7843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solidFill>
                <a:srgbClr val="000000"/>
              </a:solidFill>
            </a:endParaRPr>
          </a:p>
        </p:txBody>
      </p:sp>
      <p:sp>
        <p:nvSpPr>
          <p:cNvPr id="7843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r" defTabSz="1017588">
              <a:defRPr sz="1600">
                <a:solidFill>
                  <a:schemeClr val="tx1"/>
                </a:solidFill>
              </a:defRPr>
            </a:lvl1pPr>
          </a:lstStyle>
          <a:p>
            <a:fld id="{17FCB073-D575-A749-9728-808C65BE0A51}"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7811" r:id="rId1"/>
    <p:sldLayoutId id="2147487812" r:id="rId2"/>
    <p:sldLayoutId id="2147487813" r:id="rId3"/>
    <p:sldLayoutId id="2147487814" r:id="rId4"/>
    <p:sldLayoutId id="2147487815" r:id="rId5"/>
    <p:sldLayoutId id="2147487816" r:id="rId6"/>
    <p:sldLayoutId id="2147487817" r:id="rId7"/>
    <p:sldLayoutId id="2147487818" r:id="rId8"/>
    <p:sldLayoutId id="2147487819" r:id="rId9"/>
    <p:sldLayoutId id="2147487820" r:id="rId10"/>
    <p:sldLayoutId id="2147487821"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A0DAADE9-06E5-EC47-9D53-942DB4F30F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23" r:id="rId1"/>
    <p:sldLayoutId id="2147487824" r:id="rId2"/>
    <p:sldLayoutId id="2147487825" r:id="rId3"/>
    <p:sldLayoutId id="2147487826" r:id="rId4"/>
    <p:sldLayoutId id="2147487827" r:id="rId5"/>
    <p:sldLayoutId id="2147487828" r:id="rId6"/>
    <p:sldLayoutId id="2147487829" r:id="rId7"/>
    <p:sldLayoutId id="2147487830" r:id="rId8"/>
    <p:sldLayoutId id="2147487831" r:id="rId9"/>
    <p:sldLayoutId id="2147487832" r:id="rId10"/>
    <p:sldLayoutId id="2147487833" r:id="rId11"/>
    <p:sldLayoutId id="2147487834" r:id="rId12"/>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mj-cs"/>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mn-cs"/>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80" tIns="50841" rIns="101680" bIns="50841"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680" tIns="50841" rIns="101680" bIns="508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4388"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784389"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784390"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80" tIns="50841" rIns="101680" bIns="50841" numCol="1" anchor="t" anchorCtr="0" compatLnSpc="1">
            <a:prstTxWarp prst="textNoShape">
              <a:avLst/>
            </a:prstTxWarp>
          </a:bodyPr>
          <a:lstStyle>
            <a:lvl1pPr algn="r" defTabSz="1017588">
              <a:defRPr sz="1600">
                <a:solidFill>
                  <a:schemeClr val="tx1"/>
                </a:solidFill>
              </a:defRPr>
            </a:lvl1pPr>
          </a:lstStyle>
          <a:p>
            <a:fld id="{17FCB073-D575-A749-9728-808C65BE0A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91" r:id="rId1"/>
    <p:sldLayoutId id="2147487292" r:id="rId2"/>
    <p:sldLayoutId id="2147487293" r:id="rId3"/>
    <p:sldLayoutId id="2147487294" r:id="rId4"/>
    <p:sldLayoutId id="2147487295" r:id="rId5"/>
    <p:sldLayoutId id="2147487296" r:id="rId6"/>
    <p:sldLayoutId id="2147487297" r:id="rId7"/>
    <p:sldLayoutId id="2147487298" r:id="rId8"/>
    <p:sldLayoutId id="2147487299" r:id="rId9"/>
    <p:sldLayoutId id="2147487300" r:id="rId10"/>
    <p:sldLayoutId id="2147487301"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57" tIns="50829" rIns="101657" bIns="50829"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57" tIns="50829" rIns="101657" bIns="508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57" tIns="50829" rIns="101657" bIns="50829" numCol="1" anchor="t" anchorCtr="0" compatLnSpc="1">
            <a:prstTxWarp prst="textNoShape">
              <a:avLst/>
            </a:prstTxWarp>
          </a:bodyPr>
          <a:lstStyle>
            <a:lvl1pPr algn="r" defTabSz="1017588">
              <a:defRPr sz="1600">
                <a:solidFill>
                  <a:schemeClr val="tx1"/>
                </a:solidFill>
              </a:defRPr>
            </a:lvl1pPr>
          </a:lstStyle>
          <a:p>
            <a:fld id="{B50D349B-CDDC-F041-A299-9F2F5713B3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02"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09" tIns="50806" rIns="101609" bIns="50806"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09" tIns="50806" rIns="101609" bIns="5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4852"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334853"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334854"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lvl1pPr algn="r" defTabSz="1017588">
              <a:defRPr sz="1600">
                <a:solidFill>
                  <a:schemeClr val="tx1"/>
                </a:solidFill>
              </a:defRPr>
            </a:lvl1pPr>
          </a:lstStyle>
          <a:p>
            <a:fld id="{D48B9FC0-02DF-1249-A140-796AA43684E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13" r:id="rId1"/>
    <p:sldLayoutId id="2147487314" r:id="rId2"/>
    <p:sldLayoutId id="2147487315" r:id="rId3"/>
    <p:sldLayoutId id="2147487316" r:id="rId4"/>
    <p:sldLayoutId id="2147487317" r:id="rId5"/>
    <p:sldLayoutId id="2147487318" r:id="rId6"/>
    <p:sldLayoutId id="2147487319" r:id="rId7"/>
    <p:sldLayoutId id="2147487320" r:id="rId8"/>
    <p:sldLayoutId id="2147487321" r:id="rId9"/>
    <p:sldLayoutId id="2147487322" r:id="rId10"/>
    <p:sldLayoutId id="2147487323"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03238" y="311150"/>
            <a:ext cx="905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69" tIns="50835" rIns="101669" bIns="50835"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503238" y="1812925"/>
            <a:ext cx="90519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69" tIns="50835" rIns="101669" bIns="508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032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defTabSz="1019175">
              <a:defRPr sz="1600">
                <a:solidFill>
                  <a:schemeClr val="tx1"/>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78663"/>
            <a:ext cx="3184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ctr" defTabSz="1019175">
              <a:defRPr sz="1600">
                <a:solidFill>
                  <a:schemeClr val="tx1"/>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78663"/>
            <a:ext cx="23463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69" tIns="50835" rIns="101669" bIns="50835" numCol="1" anchor="t" anchorCtr="0" compatLnSpc="1">
            <a:prstTxWarp prst="textNoShape">
              <a:avLst/>
            </a:prstTxWarp>
          </a:bodyPr>
          <a:lstStyle>
            <a:lvl1pPr algn="r" defTabSz="1017588">
              <a:defRPr sz="1600">
                <a:solidFill>
                  <a:schemeClr val="tx1"/>
                </a:solidFill>
              </a:defRPr>
            </a:lvl1pPr>
          </a:lstStyle>
          <a:p>
            <a:fld id="{108ACA08-209C-6C4A-89B8-CB69A6746A6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24" r:id="rId1"/>
    <p:sldLayoutId id="2147487325" r:id="rId2"/>
    <p:sldLayoutId id="2147487326" r:id="rId3"/>
    <p:sldLayoutId id="2147487327" r:id="rId4"/>
    <p:sldLayoutId id="2147487328" r:id="rId5"/>
    <p:sldLayoutId id="2147487329" r:id="rId6"/>
    <p:sldLayoutId id="2147487330" r:id="rId7"/>
    <p:sldLayoutId id="2147487331" r:id="rId8"/>
    <p:sldLayoutId id="2147487332" r:id="rId9"/>
    <p:sldLayoutId id="2147487333" r:id="rId10"/>
    <p:sldLayoutId id="2147487334"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5C192F7E-5E63-9C46-A259-BEB6E37A44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accent1">
                <a:lumMod val="75000"/>
              </a:schemeClr>
            </a:gs>
          </a:gsLst>
          <a:lin ang="0" scaled="1"/>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03238" y="311150"/>
            <a:ext cx="9051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503238" y="1812925"/>
            <a:ext cx="9051925"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101716" tIns="50859" rIns="101716" bIns="508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0980" name="Rectangle 4"/>
          <p:cNvSpPr>
            <a:spLocks noGrp="1" noChangeArrowheads="1"/>
          </p:cNvSpPr>
          <p:nvPr>
            <p:ph type="dt" sz="half" idx="2"/>
          </p:nvPr>
        </p:nvSpPr>
        <p:spPr bwMode="auto">
          <a:xfrm>
            <a:off x="5032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defTabSz="1019175">
              <a:defRPr sz="1600">
                <a:solidFill>
                  <a:srgbClr val="000000"/>
                </a:solidFill>
                <a:latin typeface="Arial" charset="0"/>
                <a:ea typeface="+mn-ea"/>
                <a:cs typeface="+mn-cs"/>
              </a:defRPr>
            </a:lvl1pPr>
          </a:lstStyle>
          <a:p>
            <a:pPr>
              <a:defRPr/>
            </a:pPr>
            <a:endParaRPr lang="en-US"/>
          </a:p>
        </p:txBody>
      </p:sp>
      <p:sp>
        <p:nvSpPr>
          <p:cNvPr id="510981" name="Rectangle 5"/>
          <p:cNvSpPr>
            <a:spLocks noGrp="1" noChangeArrowheads="1"/>
          </p:cNvSpPr>
          <p:nvPr>
            <p:ph type="ftr" sz="quarter" idx="3"/>
          </p:nvPr>
        </p:nvSpPr>
        <p:spPr bwMode="auto">
          <a:xfrm>
            <a:off x="3436938" y="7078663"/>
            <a:ext cx="31845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ctr" defTabSz="1019175">
              <a:defRPr sz="1600">
                <a:solidFill>
                  <a:srgbClr val="000000"/>
                </a:solidFill>
                <a:latin typeface="Arial" charset="0"/>
                <a:ea typeface="+mn-ea"/>
                <a:cs typeface="+mn-cs"/>
              </a:defRPr>
            </a:lvl1pPr>
          </a:lstStyle>
          <a:p>
            <a:pPr>
              <a:defRPr/>
            </a:pPr>
            <a:endParaRPr lang="en-US"/>
          </a:p>
        </p:txBody>
      </p:sp>
      <p:sp>
        <p:nvSpPr>
          <p:cNvPr id="510982" name="Rectangle 6"/>
          <p:cNvSpPr>
            <a:spLocks noGrp="1" noChangeArrowheads="1"/>
          </p:cNvSpPr>
          <p:nvPr>
            <p:ph type="sldNum" sz="quarter" idx="4"/>
          </p:nvPr>
        </p:nvSpPr>
        <p:spPr bwMode="auto">
          <a:xfrm>
            <a:off x="7208838" y="7078663"/>
            <a:ext cx="2346325"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716" tIns="50859" rIns="101716" bIns="50859" numCol="1" anchor="t" anchorCtr="0" compatLnSpc="1">
            <a:prstTxWarp prst="textNoShape">
              <a:avLst/>
            </a:prstTxWarp>
          </a:bodyPr>
          <a:lstStyle>
            <a:lvl1pPr algn="r" defTabSz="1017588">
              <a:defRPr sz="1600">
                <a:solidFill>
                  <a:srgbClr val="000000"/>
                </a:solidFill>
              </a:defRPr>
            </a:lvl1pPr>
          </a:lstStyle>
          <a:p>
            <a:fld id="{8805A2A1-3499-BC4F-9724-15D9F28C9F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346" r:id="rId1"/>
    <p:sldLayoutId id="2147487347" r:id="rId2"/>
    <p:sldLayoutId id="2147487348" r:id="rId3"/>
    <p:sldLayoutId id="2147487349" r:id="rId4"/>
    <p:sldLayoutId id="2147487350" r:id="rId5"/>
    <p:sldLayoutId id="2147487351" r:id="rId6"/>
    <p:sldLayoutId id="2147487352" r:id="rId7"/>
    <p:sldLayoutId id="2147487353" r:id="rId8"/>
    <p:sldLayoutId id="2147487354" r:id="rId9"/>
    <p:sldLayoutId id="2147487355" r:id="rId10"/>
    <p:sldLayoutId id="2147487356" r:id="rId11"/>
  </p:sldLayoutIdLst>
  <p:transition xmlns:p14="http://schemas.microsoft.com/office/powerpoint/2010/main" spd="med">
    <p:fade/>
  </p:transition>
  <p:txStyles>
    <p:titleStyle>
      <a:lvl1pPr algn="ctr" defTabSz="1017588"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2pPr>
      <a:lvl3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3pPr>
      <a:lvl4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4pPr>
      <a:lvl5pPr algn="ctr" defTabSz="1017588" rtl="0" eaLnBrk="0" fontAlgn="base" hangingPunct="0">
        <a:spcBef>
          <a:spcPct val="0"/>
        </a:spcBef>
        <a:spcAft>
          <a:spcPct val="0"/>
        </a:spcAft>
        <a:defRPr sz="4900">
          <a:solidFill>
            <a:schemeClr val="tx2"/>
          </a:solidFill>
          <a:latin typeface="Arial" charset="0"/>
          <a:ea typeface="ＭＳ Ｐゴシック" charset="0"/>
          <a:cs typeface="ＭＳ Ｐゴシック" charset="0"/>
        </a:defRPr>
      </a:lvl5pPr>
      <a:lvl6pPr marL="457200" algn="ctr" defTabSz="1019175" rtl="0" fontAlgn="base">
        <a:spcBef>
          <a:spcPct val="0"/>
        </a:spcBef>
        <a:spcAft>
          <a:spcPct val="0"/>
        </a:spcAft>
        <a:defRPr sz="4900">
          <a:solidFill>
            <a:schemeClr val="tx2"/>
          </a:solidFill>
          <a:latin typeface="Arial" charset="0"/>
        </a:defRPr>
      </a:lvl6pPr>
      <a:lvl7pPr marL="914400" algn="ctr" defTabSz="1019175" rtl="0" fontAlgn="base">
        <a:spcBef>
          <a:spcPct val="0"/>
        </a:spcBef>
        <a:spcAft>
          <a:spcPct val="0"/>
        </a:spcAft>
        <a:defRPr sz="4900">
          <a:solidFill>
            <a:schemeClr val="tx2"/>
          </a:solidFill>
          <a:latin typeface="Arial" charset="0"/>
        </a:defRPr>
      </a:lvl7pPr>
      <a:lvl8pPr marL="1371600" algn="ctr" defTabSz="1019175" rtl="0" fontAlgn="base">
        <a:spcBef>
          <a:spcPct val="0"/>
        </a:spcBef>
        <a:spcAft>
          <a:spcPct val="0"/>
        </a:spcAft>
        <a:defRPr sz="4900">
          <a:solidFill>
            <a:schemeClr val="tx2"/>
          </a:solidFill>
          <a:latin typeface="Arial" charset="0"/>
        </a:defRPr>
      </a:lvl8pPr>
      <a:lvl9pPr marL="1828800" algn="ctr" defTabSz="1019175" rtl="0" fontAlgn="base">
        <a:spcBef>
          <a:spcPct val="0"/>
        </a:spcBef>
        <a:spcAft>
          <a:spcPct val="0"/>
        </a:spcAft>
        <a:defRPr sz="4900">
          <a:solidFill>
            <a:schemeClr val="tx2"/>
          </a:solidFill>
          <a:latin typeface="Arial" charset="0"/>
        </a:defRPr>
      </a:lvl9pPr>
    </p:titleStyle>
    <p:bodyStyle>
      <a:lvl1pPr marL="382588" indent="-382588" algn="l" defTabSz="1017588"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5913" algn="l" defTabSz="1017588" rtl="0" eaLnBrk="0" fontAlgn="base" hangingPunct="0">
        <a:spcBef>
          <a:spcPct val="20000"/>
        </a:spcBef>
        <a:spcAft>
          <a:spcPct val="0"/>
        </a:spcAft>
        <a:buChar char="–"/>
        <a:defRPr sz="3100">
          <a:solidFill>
            <a:schemeClr val="tx1"/>
          </a:solidFill>
          <a:latin typeface="+mn-lt"/>
          <a:ea typeface="ＭＳ Ｐゴシック" charset="0"/>
        </a:defRPr>
      </a:lvl2pPr>
      <a:lvl3pPr marL="1271588" indent="-252413" algn="l" defTabSz="1017588" rtl="0" eaLnBrk="0" fontAlgn="base" hangingPunct="0">
        <a:spcBef>
          <a:spcPct val="20000"/>
        </a:spcBef>
        <a:spcAft>
          <a:spcPct val="0"/>
        </a:spcAft>
        <a:buChar char="•"/>
        <a:defRPr sz="2700">
          <a:solidFill>
            <a:schemeClr val="tx1"/>
          </a:solidFill>
          <a:latin typeface="+mn-lt"/>
          <a:ea typeface="ＭＳ Ｐゴシック" charset="0"/>
        </a:defRPr>
      </a:lvl3pPr>
      <a:lvl4pPr marL="1782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4pPr>
      <a:lvl5pPr marL="2290763" indent="-252413" algn="l" defTabSz="1017588" rtl="0" eaLnBrk="0" fontAlgn="base" hangingPunct="0">
        <a:spcBef>
          <a:spcPct val="20000"/>
        </a:spcBef>
        <a:spcAft>
          <a:spcPct val="0"/>
        </a:spcAft>
        <a:buChar char="»"/>
        <a:defRPr sz="2200">
          <a:solidFill>
            <a:schemeClr val="tx1"/>
          </a:solidFill>
          <a:latin typeface="+mn-lt"/>
          <a:ea typeface="ＭＳ Ｐゴシック" charset="0"/>
        </a:defRPr>
      </a:lvl5pPr>
      <a:lvl6pPr marL="2749550" indent="-254000" algn="l" defTabSz="1019175" rtl="0" fontAlgn="base">
        <a:spcBef>
          <a:spcPct val="20000"/>
        </a:spcBef>
        <a:spcAft>
          <a:spcPct val="0"/>
        </a:spcAft>
        <a:buChar char="»"/>
        <a:defRPr sz="2200">
          <a:solidFill>
            <a:schemeClr val="tx1"/>
          </a:solidFill>
          <a:latin typeface="+mn-lt"/>
        </a:defRPr>
      </a:lvl6pPr>
      <a:lvl7pPr marL="3206750" indent="-254000" algn="l" defTabSz="1019175" rtl="0" fontAlgn="base">
        <a:spcBef>
          <a:spcPct val="20000"/>
        </a:spcBef>
        <a:spcAft>
          <a:spcPct val="0"/>
        </a:spcAft>
        <a:buChar char="»"/>
        <a:defRPr sz="2200">
          <a:solidFill>
            <a:schemeClr val="tx1"/>
          </a:solidFill>
          <a:latin typeface="+mn-lt"/>
        </a:defRPr>
      </a:lvl7pPr>
      <a:lvl8pPr marL="3663950" indent="-254000" algn="l" defTabSz="1019175" rtl="0" fontAlgn="base">
        <a:spcBef>
          <a:spcPct val="20000"/>
        </a:spcBef>
        <a:spcAft>
          <a:spcPct val="0"/>
        </a:spcAft>
        <a:buChar char="»"/>
        <a:defRPr sz="2200">
          <a:solidFill>
            <a:schemeClr val="tx1"/>
          </a:solidFill>
          <a:latin typeface="+mn-lt"/>
        </a:defRPr>
      </a:lvl8pPr>
      <a:lvl9pPr marL="4121150" indent="-254000" algn="l" defTabSz="1019175" rtl="0" fontAlgn="base">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4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08.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11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113.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11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image" Target="../media/image11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G"/><Relationship Id="rId1" Type="http://schemas.openxmlformats.org/officeDocument/2006/relationships/slideLayout" Target="../slideLayouts/slideLayout253.xml"/><Relationship Id="rId2" Type="http://schemas.openxmlformats.org/officeDocument/2006/relationships/image" Target="../media/image1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hyperlink" Target="https://www.youtube.com/watch?feature=player_detailpage&amp;v=1H9WZGKQeYg"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96.xml"/><Relationship Id="rId3" Type="http://schemas.openxmlformats.org/officeDocument/2006/relationships/image" Target="../media/image11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97.xml"/><Relationship Id="rId3" Type="http://schemas.openxmlformats.org/officeDocument/2006/relationships/image" Target="../media/image1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58.xml"/><Relationship Id="rId2" Type="http://schemas.openxmlformats.org/officeDocument/2006/relationships/notesSlide" Target="../notesSlides/notesSlide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21.wmf"/><Relationship Id="rId6" Type="http://schemas.openxmlformats.org/officeDocument/2006/relationships/oleObject" Target="../embeddings/oleObject2.bin"/><Relationship Id="rId7" Type="http://schemas.openxmlformats.org/officeDocument/2006/relationships/image" Target="../media/image22.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3.bin"/><Relationship Id="rId5" Type="http://schemas.openxmlformats.org/officeDocument/2006/relationships/image" Target="../media/image23.wmf"/><Relationship Id="rId6"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4.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48.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5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notesSlide" Target="../notesSlides/notesSlide32.xml"/><Relationship Id="rId3"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65.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25.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43.xml"/><Relationship Id="rId3"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8.xml"/><Relationship Id="rId3" Type="http://schemas.openxmlformats.org/officeDocument/2006/relationships/image" Target="../media/image59.gif"/></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89.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0.xml"/><Relationship Id="rId3"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194.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0.jpeg"/><Relationship Id="rId1" Type="http://schemas.openxmlformats.org/officeDocument/2006/relationships/slideLayout" Target="../slideLayouts/slideLayout206.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7.jpg"/><Relationship Id="rId1" Type="http://schemas.openxmlformats.org/officeDocument/2006/relationships/slideLayout" Target="../slideLayouts/slideLayout218.xml"/><Relationship Id="rId2"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67.jpg"/><Relationship Id="rId1" Type="http://schemas.openxmlformats.org/officeDocument/2006/relationships/slideLayout" Target="../slideLayouts/slideLayout230.xml"/><Relationship Id="rId2"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58.xml"/><Relationship Id="rId3"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3.xml"/><Relationship Id="rId2" Type="http://schemas.openxmlformats.org/officeDocument/2006/relationships/notesSlide" Target="../notesSlides/notesSlide59.xml"/><Relationship Id="rId3"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5"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1.xml"/><Relationship Id="rId3"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notesSlide" Target="../notesSlides/notesSlide62.xml"/><Relationship Id="rId3"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79.wmf"/><Relationship Id="rId1" Type="http://schemas.openxmlformats.org/officeDocument/2006/relationships/themeOverride" Target="../theme/themeOverride1.xml"/><Relationship Id="rId2"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image" Target="../media/image80.jpg"/><Relationship Id="rId3" Type="http://schemas.openxmlformats.org/officeDocument/2006/relationships/image" Target="../media/image8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64.xml"/><Relationship Id="rId3" Type="http://schemas.openxmlformats.org/officeDocument/2006/relationships/image" Target="../media/image8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65.xml"/><Relationship Id="rId3" Type="http://schemas.openxmlformats.org/officeDocument/2006/relationships/image" Target="../media/image8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66.xml"/><Relationship Id="rId3" Type="http://schemas.openxmlformats.org/officeDocument/2006/relationships/image" Target="../media/image8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67.xml"/><Relationship Id="rId3" Type="http://schemas.openxmlformats.org/officeDocument/2006/relationships/image" Target="../media/image8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136.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9.xml"/><Relationship Id="rId3" Type="http://schemas.openxmlformats.org/officeDocument/2006/relationships/image" Target="../media/image8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1.xml"/><Relationship Id="rId3" Type="http://schemas.openxmlformats.org/officeDocument/2006/relationships/image" Target="../media/image8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9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3.xml"/><Relationship Id="rId3" Type="http://schemas.openxmlformats.org/officeDocument/2006/relationships/image" Target="../media/image8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4.xml"/><Relationship Id="rId3" Type="http://schemas.openxmlformats.org/officeDocument/2006/relationships/image" Target="../media/image8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7.xml"/><Relationship Id="rId3" Type="http://schemas.openxmlformats.org/officeDocument/2006/relationships/image" Target="../media/image9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78.xml"/><Relationship Id="rId3" Type="http://schemas.openxmlformats.org/officeDocument/2006/relationships/image" Target="../media/image9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9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96.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9.xml"/><Relationship Id="rId2" Type="http://schemas.openxmlformats.org/officeDocument/2006/relationships/notesSlide" Target="../notesSlides/notesSlide83.xml"/><Relationship Id="rId3"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5.xml"/><Relationship Id="rId3" Type="http://schemas.openxmlformats.org/officeDocument/2006/relationships/image" Target="../media/image10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6.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87.xml"/><Relationship Id="rId3" Type="http://schemas.openxmlformats.org/officeDocument/2006/relationships/image" Target="../media/image10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1.xml"/><Relationship Id="rId2" Type="http://schemas.openxmlformats.org/officeDocument/2006/relationships/notesSlide" Target="../notesSlides/notesSlide88.xml"/><Relationship Id="rId3" Type="http://schemas.openxmlformats.org/officeDocument/2006/relationships/image" Target="../media/image10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3.xml"/><Relationship Id="rId2" Type="http://schemas.openxmlformats.org/officeDocument/2006/relationships/notesSlide" Target="../notesSlides/notesSlide89.xml"/><Relationship Id="rId3" Type="http://schemas.openxmlformats.org/officeDocument/2006/relationships/image" Target="../media/image10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84.xml"/><Relationship Id="rId2" Type="http://schemas.openxmlformats.org/officeDocument/2006/relationships/notesSlide" Target="../notesSlides/notesSlide90.xml"/><Relationship Id="rId3" Type="http://schemas.openxmlformats.org/officeDocument/2006/relationships/image" Target="../media/image10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10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3796" y="6449053"/>
            <a:ext cx="5029200" cy="707886"/>
          </a:xfrm>
          <a:prstGeom prst="rect">
            <a:avLst/>
          </a:prstGeom>
        </p:spPr>
        <p:txBody>
          <a:bodyPr>
            <a:sp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Dr. Kent Blacklidge</a:t>
            </a:r>
          </a:p>
        </p:txBody>
      </p:sp>
      <p:pic>
        <p:nvPicPr>
          <p:cNvPr id="3" name="Picture 2"/>
          <p:cNvPicPr>
            <a:picLocks noChangeAspect="1"/>
          </p:cNvPicPr>
          <p:nvPr/>
        </p:nvPicPr>
        <p:blipFill>
          <a:blip r:embed="rId3"/>
          <a:stretch>
            <a:fillRect/>
          </a:stretch>
        </p:blipFill>
        <p:spPr>
          <a:xfrm>
            <a:off x="5398892" y="2105289"/>
            <a:ext cx="3797300" cy="2146300"/>
          </a:xfrm>
          <a:prstGeom prst="rect">
            <a:avLst/>
          </a:prstGeom>
        </p:spPr>
      </p:pic>
      <p:sp>
        <p:nvSpPr>
          <p:cNvPr id="4" name="TextBox 3"/>
          <p:cNvSpPr txBox="1"/>
          <p:nvPr/>
        </p:nvSpPr>
        <p:spPr>
          <a:xfrm>
            <a:off x="4435648" y="2729818"/>
            <a:ext cx="549717" cy="846386"/>
          </a:xfrm>
          <a:prstGeom prst="rect">
            <a:avLst/>
          </a:prstGeom>
          <a:noFill/>
        </p:spPr>
        <p:txBody>
          <a:bodyPr wrap="square" rtlCol="0">
            <a:spAutoFit/>
          </a:bodyPr>
          <a:lstStyle/>
          <a:p>
            <a:r>
              <a:rPr lang="en-US" dirty="0"/>
              <a:t>+</a:t>
            </a:r>
          </a:p>
        </p:txBody>
      </p:sp>
      <p:pic>
        <p:nvPicPr>
          <p:cNvPr id="6" name="Picture 5" descr="Newspap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58" y="1516184"/>
            <a:ext cx="4212043" cy="345954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38200" y="415925"/>
            <a:ext cx="6486016" cy="12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60" tIns="50683" rIns="101360" bIns="50683">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7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pitchFamily="34" charset="0"/>
                <a:ea typeface="+mn-ea"/>
                <a:cs typeface="+mn-cs"/>
              </a:rPr>
              <a:t>US GM crops</a:t>
            </a:r>
          </a:p>
        </p:txBody>
      </p:sp>
      <p:sp>
        <p:nvSpPr>
          <p:cNvPr id="432131" name="Text Box 3"/>
          <p:cNvSpPr txBox="1">
            <a:spLocks noChangeArrowheads="1"/>
          </p:cNvSpPr>
          <p:nvPr/>
        </p:nvSpPr>
        <p:spPr bwMode="auto">
          <a:xfrm>
            <a:off x="980302" y="1805284"/>
            <a:ext cx="6454323" cy="398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360" tIns="50683" rIns="101360" bIns="5068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dirty="0">
                <a:solidFill>
                  <a:srgbClr val="9A2500"/>
                </a:solidFill>
                <a:effectLst>
                  <a:outerShdw blurRad="38100" dist="38100" dir="2700000" algn="tl">
                    <a:srgbClr val="000000">
                      <a:alpha val="43137"/>
                    </a:srgbClr>
                  </a:outerShdw>
                </a:effectLst>
                <a:latin typeface="Tahoma" charset="0"/>
              </a:rPr>
              <a:t>Soy          </a:t>
            </a:r>
            <a:r>
              <a:rPr lang="en-US" sz="3600" dirty="0" smtClean="0">
                <a:solidFill>
                  <a:srgbClr val="9A2500"/>
                </a:solidFill>
                <a:effectLst>
                  <a:outerShdw blurRad="38100" dist="38100" dir="2700000" algn="tl">
                    <a:srgbClr val="000000">
                      <a:alpha val="43137"/>
                    </a:srgbClr>
                  </a:outerShdw>
                </a:effectLst>
                <a:latin typeface="Tahoma" charset="0"/>
              </a:rPr>
              <a:t>94</a:t>
            </a:r>
            <a:r>
              <a:rPr lang="en-US" sz="3600" dirty="0">
                <a:solidFill>
                  <a:srgbClr val="9A2500"/>
                </a:solidFill>
                <a:effectLst>
                  <a:outerShdw blurRad="38100" dist="38100" dir="2700000" algn="tl">
                    <a:srgbClr val="000000">
                      <a:alpha val="43137"/>
                    </a:srgbClr>
                  </a:outerShdw>
                </a:effectLst>
                <a:latin typeface="Tahoma" charset="0"/>
              </a:rPr>
              <a:t>%</a:t>
            </a:r>
          </a:p>
          <a:p>
            <a:pPr eaLnBrk="1" hangingPunct="1"/>
            <a:r>
              <a:rPr lang="en-US" sz="3600" dirty="0">
                <a:solidFill>
                  <a:srgbClr val="9A2500"/>
                </a:solidFill>
                <a:effectLst>
                  <a:outerShdw blurRad="38100" dist="38100" dir="2700000" algn="tl">
                    <a:srgbClr val="000000">
                      <a:alpha val="43137"/>
                    </a:srgbClr>
                  </a:outerShdw>
                </a:effectLst>
                <a:latin typeface="Tahoma" charset="0"/>
              </a:rPr>
              <a:t>Corn   	 </a:t>
            </a:r>
            <a:r>
              <a:rPr lang="en-US" sz="3600" dirty="0" smtClean="0">
                <a:solidFill>
                  <a:srgbClr val="9A2500"/>
                </a:solidFill>
                <a:effectLst>
                  <a:outerShdw blurRad="38100" dist="38100" dir="2700000" algn="tl">
                    <a:srgbClr val="000000">
                      <a:alpha val="43137"/>
                    </a:srgbClr>
                  </a:outerShdw>
                </a:effectLst>
                <a:latin typeface="Tahoma" charset="0"/>
              </a:rPr>
              <a:t>89%</a:t>
            </a:r>
            <a:endParaRPr lang="en-US" sz="3600" dirty="0">
              <a:solidFill>
                <a:srgbClr val="9A2500"/>
              </a:solidFill>
              <a:effectLst>
                <a:outerShdw blurRad="38100" dist="38100" dir="2700000" algn="tl">
                  <a:srgbClr val="000000">
                    <a:alpha val="43137"/>
                  </a:srgbClr>
                </a:outerShdw>
              </a:effectLst>
              <a:latin typeface="Tahoma" charset="0"/>
            </a:endParaRPr>
          </a:p>
          <a:p>
            <a:pPr eaLnBrk="1" hangingPunct="1"/>
            <a:r>
              <a:rPr lang="en-US" sz="3600" dirty="0">
                <a:solidFill>
                  <a:srgbClr val="9A2500"/>
                </a:solidFill>
                <a:effectLst>
                  <a:outerShdw blurRad="38100" dist="38100" dir="2700000" algn="tl">
                    <a:srgbClr val="000000">
                      <a:alpha val="43137"/>
                    </a:srgbClr>
                  </a:outerShdw>
                </a:effectLst>
                <a:latin typeface="Tahoma" charset="0"/>
              </a:rPr>
              <a:t>Cotton 	 93%</a:t>
            </a:r>
          </a:p>
          <a:p>
            <a:pPr eaLnBrk="1" hangingPunct="1"/>
            <a:r>
              <a:rPr lang="en-US" sz="3600" dirty="0">
                <a:solidFill>
                  <a:srgbClr val="9A2500"/>
                </a:solidFill>
                <a:effectLst>
                  <a:outerShdw blurRad="38100" dist="38100" dir="2700000" algn="tl">
                    <a:srgbClr val="000000">
                      <a:alpha val="43137"/>
                    </a:srgbClr>
                  </a:outerShdw>
                </a:effectLst>
                <a:latin typeface="Tahoma" charset="0"/>
              </a:rPr>
              <a:t>Canola 	 90% (Canada)</a:t>
            </a:r>
          </a:p>
          <a:p>
            <a:pPr eaLnBrk="1" hangingPunct="1"/>
            <a:endParaRPr lang="en-US" sz="3600" dirty="0">
              <a:solidFill>
                <a:srgbClr val="FFFFFF"/>
              </a:solidFill>
              <a:effectLst>
                <a:outerShdw blurRad="38100" dist="38100" dir="2700000" algn="tl">
                  <a:srgbClr val="DDDDDD"/>
                </a:outerShdw>
              </a:effectLst>
              <a:latin typeface="Tahoma" charset="0"/>
            </a:endParaRPr>
          </a:p>
          <a:p>
            <a:pPr eaLnBrk="1" hangingPunct="1"/>
            <a:r>
              <a:rPr lang="en-US" sz="3600" dirty="0">
                <a:solidFill>
                  <a:srgbClr val="000000"/>
                </a:solidFill>
                <a:latin typeface="Tahoma" charset="0"/>
              </a:rPr>
              <a:t>Sugar beets 95%</a:t>
            </a:r>
          </a:p>
          <a:p>
            <a:pPr eaLnBrk="1" hangingPunct="1"/>
            <a:r>
              <a:rPr lang="en-US" sz="3600" dirty="0">
                <a:solidFill>
                  <a:srgbClr val="000000"/>
                </a:solidFill>
                <a:latin typeface="Tahoma" charset="0"/>
              </a:rPr>
              <a:t>Alfalfa (hay, not sprouts)  ?%</a:t>
            </a:r>
          </a:p>
        </p:txBody>
      </p:sp>
      <p:pic>
        <p:nvPicPr>
          <p:cNvPr id="2" name="Picture 1"/>
          <p:cNvPicPr>
            <a:picLocks noChangeAspect="1"/>
          </p:cNvPicPr>
          <p:nvPr/>
        </p:nvPicPr>
        <p:blipFill>
          <a:blip r:embed="rId3"/>
          <a:stretch>
            <a:fillRect/>
          </a:stretch>
        </p:blipFill>
        <p:spPr>
          <a:xfrm>
            <a:off x="7988300" y="990600"/>
            <a:ext cx="1270000" cy="1270000"/>
          </a:xfrm>
          <a:prstGeom prst="rect">
            <a:avLst/>
          </a:prstGeom>
        </p:spPr>
      </p:pic>
      <p:pic>
        <p:nvPicPr>
          <p:cNvPr id="3" name="Picture 2"/>
          <p:cNvPicPr>
            <a:picLocks noChangeAspect="1"/>
          </p:cNvPicPr>
          <p:nvPr/>
        </p:nvPicPr>
        <p:blipFill>
          <a:blip r:embed="rId4"/>
          <a:stretch>
            <a:fillRect/>
          </a:stretch>
        </p:blipFill>
        <p:spPr>
          <a:xfrm>
            <a:off x="8026400" y="2540000"/>
            <a:ext cx="1264920" cy="1054100"/>
          </a:xfrm>
          <a:prstGeom prst="rect">
            <a:avLst/>
          </a:prstGeom>
        </p:spPr>
      </p:pic>
      <p:pic>
        <p:nvPicPr>
          <p:cNvPr id="4" name="Picture 3"/>
          <p:cNvPicPr>
            <a:picLocks noChangeAspect="1"/>
          </p:cNvPicPr>
          <p:nvPr/>
        </p:nvPicPr>
        <p:blipFill>
          <a:blip r:embed="rId5"/>
          <a:stretch>
            <a:fillRect/>
          </a:stretch>
        </p:blipFill>
        <p:spPr>
          <a:xfrm>
            <a:off x="8051800" y="3962400"/>
            <a:ext cx="1244600" cy="1143542"/>
          </a:xfrm>
          <a:prstGeom prst="rect">
            <a:avLst/>
          </a:prstGeom>
        </p:spPr>
      </p:pic>
      <p:pic>
        <p:nvPicPr>
          <p:cNvPr id="5" name="Picture 4"/>
          <p:cNvPicPr>
            <a:picLocks noChangeAspect="1"/>
          </p:cNvPicPr>
          <p:nvPr/>
        </p:nvPicPr>
        <p:blipFill>
          <a:blip r:embed="rId6"/>
          <a:stretch>
            <a:fillRect/>
          </a:stretch>
        </p:blipFill>
        <p:spPr>
          <a:xfrm>
            <a:off x="8077200" y="5461000"/>
            <a:ext cx="1272822" cy="10414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8913" y="107303"/>
            <a:ext cx="5072332" cy="7635707"/>
          </a:xfrm>
          <a:prstGeom prst="rect">
            <a:avLst/>
          </a:prstGeom>
        </p:spPr>
      </p:pic>
    </p:spTree>
    <p:extLst>
      <p:ext uri="{BB962C8B-B14F-4D97-AF65-F5344CB8AC3E}">
        <p14:creationId xmlns:p14="http://schemas.microsoft.com/office/powerpoint/2010/main" val="24524362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MOSalmonNutritio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12343" y="337809"/>
            <a:ext cx="3800761" cy="7148406"/>
          </a:xfrm>
          <a:prstGeom prst="rect">
            <a:avLst/>
          </a:prstGeom>
        </p:spPr>
      </p:pic>
    </p:spTree>
    <p:extLst>
      <p:ext uri="{BB962C8B-B14F-4D97-AF65-F5344CB8AC3E}">
        <p14:creationId xmlns:p14="http://schemas.microsoft.com/office/powerpoint/2010/main" val="15532161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M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42" y="781217"/>
            <a:ext cx="6239941" cy="4207156"/>
          </a:xfrm>
          <a:prstGeom prst="rect">
            <a:avLst/>
          </a:prstGeom>
        </p:spPr>
      </p:pic>
      <p:sp>
        <p:nvSpPr>
          <p:cNvPr id="3" name="TextBox 2"/>
          <p:cNvSpPr txBox="1"/>
          <p:nvPr/>
        </p:nvSpPr>
        <p:spPr>
          <a:xfrm>
            <a:off x="1081133" y="5646414"/>
            <a:ext cx="7945471" cy="1600438"/>
          </a:xfrm>
          <a:prstGeom prst="rect">
            <a:avLst/>
          </a:prstGeom>
          <a:noFill/>
        </p:spPr>
        <p:txBody>
          <a:bodyPr wrap="square" rtlCol="0">
            <a:spAutoFit/>
          </a:bodyPr>
          <a:lstStyle/>
          <a:p>
            <a:r>
              <a:rPr lang="en-US" i="1" dirty="0" smtClean="0">
                <a:solidFill>
                  <a:srgbClr val="9A2500"/>
                </a:solidFill>
                <a:effectLst>
                  <a:outerShdw blurRad="38100" dist="38100" dir="2700000" algn="tl">
                    <a:srgbClr val="000000">
                      <a:alpha val="43137"/>
                    </a:srgbClr>
                  </a:outerShdw>
                </a:effectLst>
              </a:rPr>
              <a:t>GM Wheat found in Oregon</a:t>
            </a:r>
          </a:p>
          <a:p>
            <a:r>
              <a:rPr lang="en-US" i="1" dirty="0" smtClean="0">
                <a:solidFill>
                  <a:srgbClr val="9A2500"/>
                </a:solidFill>
                <a:effectLst>
                  <a:outerShdw blurRad="38100" dist="38100" dir="2700000" algn="tl">
                    <a:srgbClr val="000000">
                      <a:alpha val="43137"/>
                    </a:srgbClr>
                  </a:outerShdw>
                </a:effectLst>
              </a:rPr>
              <a:t>&amp; most recently in Montana!</a:t>
            </a:r>
          </a:p>
        </p:txBody>
      </p:sp>
    </p:spTree>
    <p:extLst>
      <p:ext uri="{BB962C8B-B14F-4D97-AF65-F5344CB8AC3E}">
        <p14:creationId xmlns:p14="http://schemas.microsoft.com/office/powerpoint/2010/main" val="24381930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A2500"/>
                </a:solidFill>
                <a:latin typeface="Tahoma" charset="0"/>
              </a:rPr>
              <a:t>Post Script</a:t>
            </a:r>
          </a:p>
        </p:txBody>
      </p:sp>
      <p:sp>
        <p:nvSpPr>
          <p:cNvPr id="3" name="Content Placeholder 2"/>
          <p:cNvSpPr>
            <a:spLocks noGrp="1"/>
          </p:cNvSpPr>
          <p:nvPr>
            <p:ph idx="1"/>
          </p:nvPr>
        </p:nvSpPr>
        <p:spPr>
          <a:xfrm>
            <a:off x="481013" y="1792288"/>
            <a:ext cx="9051925" cy="5030787"/>
          </a:xfrm>
        </p:spPr>
        <p:txBody>
          <a:bodyPr/>
          <a:lstStyle/>
          <a:p>
            <a:r>
              <a:rPr lang="en-US" sz="3200" b="1" dirty="0">
                <a:ln w="1905"/>
                <a:solidFill>
                  <a:srgbClr val="0000FF"/>
                </a:solidFill>
                <a:effectLst>
                  <a:innerShdw blurRad="69850" dist="43180" dir="5400000">
                    <a:srgbClr val="000000">
                      <a:alpha val="65000"/>
                    </a:srgbClr>
                  </a:innerShdw>
                </a:effectLst>
                <a:latin typeface="Tahoma" charset="0"/>
              </a:rPr>
              <a:t>“Junk DNA” </a:t>
            </a:r>
            <a:r>
              <a:rPr lang="en-US" sz="3200" b="1" u="sng" dirty="0">
                <a:ln w="1905"/>
                <a:solidFill>
                  <a:srgbClr val="0000FF"/>
                </a:solidFill>
                <a:effectLst>
                  <a:innerShdw blurRad="69850" dist="43180" dir="5400000">
                    <a:srgbClr val="000000">
                      <a:alpha val="65000"/>
                    </a:srgbClr>
                  </a:innerShdw>
                </a:effectLst>
                <a:latin typeface="Tahoma" charset="0"/>
              </a:rPr>
              <a:t>not</a:t>
            </a:r>
            <a:r>
              <a:rPr lang="en-US" sz="3200" b="1" dirty="0">
                <a:ln w="1905"/>
                <a:solidFill>
                  <a:srgbClr val="0000FF"/>
                </a:solidFill>
                <a:effectLst>
                  <a:innerShdw blurRad="69850" dist="43180" dir="5400000">
                    <a:srgbClr val="000000">
                      <a:alpha val="65000"/>
                    </a:srgbClr>
                  </a:innerShdw>
                </a:effectLst>
                <a:latin typeface="Tahoma" charset="0"/>
              </a:rPr>
              <a:t> “Junk”</a:t>
            </a:r>
          </a:p>
          <a:p>
            <a:r>
              <a:rPr lang="en-US" sz="3200" b="1" dirty="0">
                <a:ln w="1905"/>
                <a:solidFill>
                  <a:srgbClr val="0000FF"/>
                </a:solidFill>
                <a:effectLst>
                  <a:innerShdw blurRad="69850" dist="43180" dir="5400000">
                    <a:srgbClr val="000000">
                      <a:alpha val="65000"/>
                    </a:srgbClr>
                  </a:innerShdw>
                </a:effectLst>
                <a:latin typeface="Tahoma" charset="0"/>
              </a:rPr>
              <a:t>Local story about “refuge corn” crop and cattle grazing</a:t>
            </a:r>
          </a:p>
          <a:p>
            <a:r>
              <a:rPr lang="en-US" sz="3200" b="1" dirty="0">
                <a:ln w="1905"/>
                <a:solidFill>
                  <a:srgbClr val="0000FF"/>
                </a:solidFill>
                <a:effectLst>
                  <a:innerShdw blurRad="69850" dist="43180" dir="5400000">
                    <a:srgbClr val="000000">
                      <a:alpha val="65000"/>
                    </a:srgbClr>
                  </a:innerShdw>
                </a:effectLst>
                <a:latin typeface="Tahoma" charset="0"/>
              </a:rPr>
              <a:t>Indiana farmer and Supreme Court case regarding Monsanto patent life on soy beans; farmer lost</a:t>
            </a:r>
          </a:p>
          <a:p>
            <a:r>
              <a:rPr lang="en-US" sz="3200" b="1" dirty="0" smtClean="0">
                <a:ln w="1905"/>
                <a:solidFill>
                  <a:srgbClr val="0000FF"/>
                </a:solidFill>
                <a:effectLst>
                  <a:innerShdw blurRad="69850" dist="43180" dir="5400000">
                    <a:srgbClr val="000000">
                      <a:alpha val="65000"/>
                    </a:srgbClr>
                  </a:innerShdw>
                </a:effectLst>
                <a:latin typeface="Tahoma" charset="0"/>
              </a:rPr>
              <a:t>Recent story about new E Coli </a:t>
            </a:r>
            <a:r>
              <a:rPr lang="en-US" sz="3200" b="1" dirty="0">
                <a:ln w="1905"/>
                <a:solidFill>
                  <a:srgbClr val="0000FF"/>
                </a:solidFill>
                <a:effectLst>
                  <a:innerShdw blurRad="69850" dist="43180" dir="5400000">
                    <a:srgbClr val="000000">
                      <a:alpha val="65000"/>
                    </a:srgbClr>
                  </a:innerShdw>
                </a:effectLst>
                <a:latin typeface="Tahoma" charset="0"/>
              </a:rPr>
              <a:t>strain highly resistant to even antibiotics of last resort; 50% fatal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500540" y="360184"/>
            <a:ext cx="9055100" cy="1345953"/>
          </a:xfrm>
        </p:spPr>
        <p:txBody>
          <a:bodyPr/>
          <a:lstStyle/>
          <a:p>
            <a:pPr eaLnBrk="1" hangingPunct="1"/>
            <a:r>
              <a:rPr lang="en-US" sz="5300" b="1" u="sng" dirty="0">
                <a:solidFill>
                  <a:srgbClr val="9A2500"/>
                </a:solidFill>
                <a:latin typeface="Tahoma" charset="0"/>
              </a:rPr>
              <a:t>How do we avoid GMOs?</a:t>
            </a:r>
          </a:p>
        </p:txBody>
      </p:sp>
      <p:sp>
        <p:nvSpPr>
          <p:cNvPr id="439299" name="Rectangle 3"/>
          <p:cNvSpPr>
            <a:spLocks noGrp="1" noChangeArrowheads="1"/>
          </p:cNvSpPr>
          <p:nvPr>
            <p:ph type="body" idx="1"/>
          </p:nvPr>
        </p:nvSpPr>
        <p:spPr>
          <a:xfrm>
            <a:off x="596029" y="1987065"/>
            <a:ext cx="7227172" cy="3789513"/>
          </a:xfrm>
        </p:spPr>
        <p:txBody>
          <a:bodyPr/>
          <a:lstStyle/>
          <a:p>
            <a:pPr eaLnBrk="1" hangingPunct="1">
              <a:lnSpc>
                <a:spcPct val="90000"/>
              </a:lnSpc>
              <a:buClr>
                <a:schemeClr val="accent1"/>
              </a:buClr>
              <a:buSzPct val="120000"/>
              <a:buFont typeface="Wingdings" charset="0"/>
              <a:buChar char="§"/>
            </a:pPr>
            <a:r>
              <a:rPr lang="en-US" dirty="0">
                <a:solidFill>
                  <a:schemeClr val="folHlink"/>
                </a:solidFill>
                <a:latin typeface="Tahoma" charset="0"/>
              </a:rPr>
              <a:t>Buy</a:t>
            </a:r>
            <a:r>
              <a:rPr lang="en-US" dirty="0">
                <a:latin typeface="Tahoma" charset="0"/>
              </a:rPr>
              <a:t> </a:t>
            </a:r>
            <a:r>
              <a:rPr lang="en-US" dirty="0" smtClean="0">
                <a:solidFill>
                  <a:schemeClr val="folHlink"/>
                </a:solidFill>
                <a:latin typeface="Tahoma" charset="0"/>
              </a:rPr>
              <a:t>ORGANIC</a:t>
            </a:r>
            <a:endParaRPr lang="en-US" dirty="0">
              <a:solidFill>
                <a:schemeClr val="folHlink"/>
              </a:solidFill>
              <a:latin typeface="Tahoma" charset="0"/>
            </a:endParaRPr>
          </a:p>
          <a:p>
            <a:pPr eaLnBrk="1" hangingPunct="1">
              <a:lnSpc>
                <a:spcPct val="90000"/>
              </a:lnSpc>
              <a:buClr>
                <a:schemeClr val="accent1"/>
              </a:buClr>
              <a:buSzPct val="120000"/>
              <a:buFont typeface="Wingdings" charset="0"/>
              <a:buChar char="§"/>
            </a:pPr>
            <a:r>
              <a:rPr lang="en-US" dirty="0">
                <a:latin typeface="Tahoma" charset="0"/>
              </a:rPr>
              <a:t>Buy products that are </a:t>
            </a:r>
            <a:r>
              <a:rPr lang="en-US" dirty="0">
                <a:solidFill>
                  <a:schemeClr val="folHlink"/>
                </a:solidFill>
                <a:latin typeface="Tahoma" charset="0"/>
              </a:rPr>
              <a:t>labeled </a:t>
            </a:r>
            <a:r>
              <a:rPr lang="ja-JP" altLang="en-US" dirty="0">
                <a:solidFill>
                  <a:schemeClr val="folHlink"/>
                </a:solidFill>
                <a:latin typeface="Tahoma" charset="0"/>
              </a:rPr>
              <a:t>“</a:t>
            </a:r>
            <a:r>
              <a:rPr lang="en-US" dirty="0">
                <a:solidFill>
                  <a:schemeClr val="folHlink"/>
                </a:solidFill>
                <a:latin typeface="Tahoma" charset="0"/>
              </a:rPr>
              <a:t>Non-GMO</a:t>
            </a:r>
            <a:r>
              <a:rPr lang="ja-JP" altLang="en-US" dirty="0">
                <a:solidFill>
                  <a:schemeClr val="folHlink"/>
                </a:solidFill>
                <a:latin typeface="Tahoma" charset="0"/>
              </a:rPr>
              <a:t>”</a:t>
            </a:r>
            <a:endParaRPr lang="en-US" dirty="0">
              <a:solidFill>
                <a:schemeClr val="folHlink"/>
              </a:solidFill>
              <a:latin typeface="Tahoma" charset="0"/>
            </a:endParaRPr>
          </a:p>
          <a:p>
            <a:pPr eaLnBrk="1" hangingPunct="1">
              <a:lnSpc>
                <a:spcPct val="90000"/>
              </a:lnSpc>
              <a:buClr>
                <a:schemeClr val="accent1"/>
              </a:buClr>
              <a:buSzPct val="120000"/>
              <a:buFont typeface="Wingdings" charset="0"/>
              <a:buChar char="§"/>
            </a:pPr>
            <a:r>
              <a:rPr lang="en-US" dirty="0">
                <a:latin typeface="Tahoma" charset="0"/>
              </a:rPr>
              <a:t>Buy products listed on a </a:t>
            </a:r>
          </a:p>
          <a:p>
            <a:pPr eaLnBrk="1" hangingPunct="1">
              <a:lnSpc>
                <a:spcPct val="90000"/>
              </a:lnSpc>
              <a:buClr>
                <a:schemeClr val="accent1"/>
              </a:buClr>
              <a:buSzPct val="120000"/>
              <a:buFont typeface="Wingdings" charset="0"/>
              <a:buNone/>
            </a:pPr>
            <a:r>
              <a:rPr lang="en-US" dirty="0">
                <a:solidFill>
                  <a:schemeClr val="folHlink"/>
                </a:solidFill>
                <a:latin typeface="Tahoma" charset="0"/>
              </a:rPr>
              <a:t>   Non-GMO Shopping Guide</a:t>
            </a:r>
          </a:p>
          <a:p>
            <a:pPr eaLnBrk="1" hangingPunct="1">
              <a:lnSpc>
                <a:spcPct val="90000"/>
              </a:lnSpc>
              <a:buClr>
                <a:schemeClr val="accent1"/>
              </a:buClr>
              <a:buSzPct val="120000"/>
              <a:buFont typeface="Wingdings" charset="0"/>
              <a:buChar char="§"/>
            </a:pPr>
            <a:r>
              <a:rPr lang="en-US" i="1" dirty="0">
                <a:solidFill>
                  <a:srgbClr val="CC3300"/>
                </a:solidFill>
                <a:latin typeface="Tahoma" charset="0"/>
              </a:rPr>
              <a:t>Avoid</a:t>
            </a:r>
            <a:r>
              <a:rPr lang="en-US" dirty="0">
                <a:solidFill>
                  <a:schemeClr val="folHlink"/>
                </a:solidFill>
                <a:latin typeface="Tahoma" charset="0"/>
              </a:rPr>
              <a:t> at-risk ingredients</a:t>
            </a:r>
          </a:p>
          <a:p>
            <a:pPr eaLnBrk="1" hangingPunct="1">
              <a:lnSpc>
                <a:spcPct val="90000"/>
              </a:lnSpc>
              <a:buFont typeface="Wingdings" charset="0"/>
              <a:buNone/>
            </a:pPr>
            <a:endParaRPr lang="en-US" sz="2300" dirty="0">
              <a:latin typeface="Gill Sans MT" charset="0"/>
            </a:endParaRPr>
          </a:p>
        </p:txBody>
      </p:sp>
      <p:sp>
        <p:nvSpPr>
          <p:cNvPr id="439300" name="Rectangle 4"/>
          <p:cNvSpPr>
            <a:spLocks noChangeArrowheads="1"/>
          </p:cNvSpPr>
          <p:nvPr/>
        </p:nvSpPr>
        <p:spPr bwMode="auto">
          <a:xfrm>
            <a:off x="367758" y="6169119"/>
            <a:ext cx="9431337" cy="98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p>
            <a:pPr defTabSz="1019175">
              <a:lnSpc>
                <a:spcPts val="3013"/>
              </a:lnSpc>
              <a:spcBef>
                <a:spcPct val="20000"/>
              </a:spcBef>
              <a:buClr>
                <a:schemeClr val="hlink"/>
              </a:buClr>
              <a:buSzPct val="65000"/>
              <a:buFont typeface="Wingdings" pitchFamily="2" charset="2"/>
              <a:buNone/>
              <a:defRPr/>
            </a:pPr>
            <a:r>
              <a:rPr lang="en-US" sz="2700" b="1" dirty="0">
                <a:solidFill>
                  <a:srgbClr val="003400"/>
                </a:solidFill>
                <a:latin typeface="Gill Sans MT" pitchFamily="34" charset="0"/>
                <a:ea typeface="+mn-ea"/>
                <a:cs typeface="+mn-cs"/>
              </a:rPr>
              <a:t>     </a:t>
            </a:r>
            <a:r>
              <a:rPr lang="en-US" sz="2700" b="1" dirty="0">
                <a:solidFill>
                  <a:srgbClr val="003400"/>
                </a:solidFill>
                <a:latin typeface="Tahoma" pitchFamily="34" charset="0"/>
                <a:ea typeface="+mn-ea"/>
                <a:cs typeface="+mn-cs"/>
              </a:rPr>
              <a:t>www.</a:t>
            </a:r>
            <a:r>
              <a:rPr lang="en-US" sz="2800" b="1" dirty="0">
                <a:solidFill>
                  <a:srgbClr val="008000"/>
                </a:solidFill>
                <a:effectLst>
                  <a:outerShdw blurRad="38100" dist="38100" dir="2700000" algn="tl">
                    <a:srgbClr val="000000"/>
                  </a:outerShdw>
                </a:effectLst>
                <a:latin typeface="Tahoma" pitchFamily="34" charset="0"/>
                <a:ea typeface="+mn-ea"/>
                <a:cs typeface="+mn-cs"/>
              </a:rPr>
              <a:t>NonGMO</a:t>
            </a:r>
            <a:r>
              <a:rPr lang="en-US" sz="2800" b="1" dirty="0">
                <a:solidFill>
                  <a:srgbClr val="9A2500"/>
                </a:solidFill>
                <a:effectLst>
                  <a:outerShdw blurRad="38100" dist="38100" dir="2700000" algn="tl">
                    <a:srgbClr val="000000"/>
                  </a:outerShdw>
                </a:effectLst>
                <a:latin typeface="Tahoma" pitchFamily="34" charset="0"/>
                <a:ea typeface="+mn-ea"/>
                <a:cs typeface="+mn-cs"/>
              </a:rPr>
              <a:t>ShoppingGuide</a:t>
            </a:r>
            <a:r>
              <a:rPr lang="en-US" sz="2700" b="1" dirty="0">
                <a:solidFill>
                  <a:schemeClr val="tx1"/>
                </a:solidFill>
                <a:effectLst>
                  <a:outerShdw blurRad="38100" dist="38100" dir="2700000" algn="tl">
                    <a:srgbClr val="000000"/>
                  </a:outerShdw>
                </a:effectLst>
                <a:latin typeface="Tahoma" pitchFamily="34" charset="0"/>
                <a:ea typeface="+mn-ea"/>
                <a:cs typeface="+mn-cs"/>
              </a:rPr>
              <a:t>.</a:t>
            </a:r>
            <a:r>
              <a:rPr lang="en-US" sz="2700" b="1" dirty="0">
                <a:solidFill>
                  <a:schemeClr val="tx1"/>
                </a:solidFill>
                <a:latin typeface="Tahoma" pitchFamily="34" charset="0"/>
                <a:ea typeface="+mn-ea"/>
                <a:cs typeface="+mn-cs"/>
              </a:rPr>
              <a:t>com</a:t>
            </a:r>
            <a:r>
              <a:rPr lang="en-US" sz="2700" b="1" dirty="0">
                <a:solidFill>
                  <a:srgbClr val="000000"/>
                </a:solidFill>
                <a:latin typeface="Tahoma" pitchFamily="34" charset="0"/>
                <a:ea typeface="+mn-ea"/>
                <a:cs typeface="+mn-cs"/>
              </a:rPr>
              <a:t> </a:t>
            </a:r>
          </a:p>
          <a:p>
            <a:pPr defTabSz="1019175">
              <a:lnSpc>
                <a:spcPts val="3013"/>
              </a:lnSpc>
              <a:spcBef>
                <a:spcPct val="20000"/>
              </a:spcBef>
              <a:buClr>
                <a:schemeClr val="hlink"/>
              </a:buClr>
              <a:buSzPct val="65000"/>
              <a:buFont typeface="Wingdings" pitchFamily="2" charset="2"/>
              <a:buNone/>
              <a:defRPr/>
            </a:pPr>
            <a:r>
              <a:rPr lang="en-US" sz="3100" dirty="0">
                <a:solidFill>
                  <a:srgbClr val="003400"/>
                </a:solidFill>
                <a:latin typeface="Tahoma" pitchFamily="34" charset="0"/>
                <a:ea typeface="+mn-ea"/>
                <a:cs typeface="+mn-cs"/>
              </a:rPr>
              <a:t>                                 for shopping guides and tips</a:t>
            </a:r>
          </a:p>
        </p:txBody>
      </p:sp>
      <p:pic>
        <p:nvPicPr>
          <p:cNvPr id="2" name="Picture 1" descr="Non-GMO-projec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08800" y="3556000"/>
            <a:ext cx="2639483" cy="16383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MOBooksSuggest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185" y="351944"/>
            <a:ext cx="8627245" cy="5730036"/>
          </a:xfrm>
          <a:prstGeom prst="rect">
            <a:avLst/>
          </a:prstGeom>
        </p:spPr>
      </p:pic>
      <p:sp>
        <p:nvSpPr>
          <p:cNvPr id="4" name="TextBox 3"/>
          <p:cNvSpPr txBox="1"/>
          <p:nvPr/>
        </p:nvSpPr>
        <p:spPr>
          <a:xfrm>
            <a:off x="1773826" y="6189693"/>
            <a:ext cx="6349491" cy="846386"/>
          </a:xfrm>
          <a:prstGeom prst="rect">
            <a:avLst/>
          </a:prstGeom>
          <a:noFill/>
        </p:spPr>
        <p:txBody>
          <a:bodyPr wrap="square" rtlCol="0">
            <a:spAutoFit/>
          </a:bodyPr>
          <a:lstStyle/>
          <a:p>
            <a:r>
              <a:rPr lang="en-US" dirty="0" smtClean="0"/>
              <a:t>Recommended Books</a:t>
            </a:r>
          </a:p>
        </p:txBody>
      </p:sp>
    </p:spTree>
    <p:extLst>
      <p:ext uri="{BB962C8B-B14F-4D97-AF65-F5344CB8AC3E}">
        <p14:creationId xmlns:p14="http://schemas.microsoft.com/office/powerpoint/2010/main" val="35725907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424" y="4122361"/>
            <a:ext cx="5517796" cy="1554163"/>
          </a:xfrm>
        </p:spPr>
        <p:txBody>
          <a:bodyPr/>
          <a:lstStyle/>
          <a:p>
            <a:r>
              <a:rPr lang="en-US" sz="8000" dirty="0" smtClean="0"/>
              <a:t>The End</a:t>
            </a:r>
            <a:endParaRPr lang="en-US" sz="8000" dirty="0"/>
          </a:p>
        </p:txBody>
      </p:sp>
      <p:pic>
        <p:nvPicPr>
          <p:cNvPr id="3" name="Picture 2" descr="atlantic_sturge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6355" y="211421"/>
            <a:ext cx="6159611" cy="1804766"/>
          </a:xfrm>
          <a:prstGeom prst="rect">
            <a:avLst/>
          </a:prstGeom>
        </p:spPr>
      </p:pic>
      <p:pic>
        <p:nvPicPr>
          <p:cNvPr id="4" name="Picture 3" descr="Daphni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3381" y="1954096"/>
            <a:ext cx="2043644" cy="2316819"/>
          </a:xfrm>
          <a:prstGeom prst="rect">
            <a:avLst/>
          </a:prstGeom>
        </p:spPr>
      </p:pic>
      <p:sp>
        <p:nvSpPr>
          <p:cNvPr id="5" name="TextBox 4"/>
          <p:cNvSpPr txBox="1"/>
          <p:nvPr/>
        </p:nvSpPr>
        <p:spPr>
          <a:xfrm>
            <a:off x="6966045" y="4983630"/>
            <a:ext cx="2444655" cy="400110"/>
          </a:xfrm>
          <a:prstGeom prst="rect">
            <a:avLst/>
          </a:prstGeom>
          <a:noFill/>
        </p:spPr>
        <p:txBody>
          <a:bodyPr wrap="square" rtlCol="0">
            <a:spAutoFit/>
          </a:bodyPr>
          <a:lstStyle/>
          <a:p>
            <a:r>
              <a:rPr lang="en-US" sz="2000" dirty="0" smtClean="0"/>
              <a:t>Dr. Kent Blacklidge</a:t>
            </a:r>
          </a:p>
        </p:txBody>
      </p:sp>
      <p:sp>
        <p:nvSpPr>
          <p:cNvPr id="6" name="TextBox 5"/>
          <p:cNvSpPr txBox="1"/>
          <p:nvPr/>
        </p:nvSpPr>
        <p:spPr>
          <a:xfrm>
            <a:off x="604713" y="6009679"/>
            <a:ext cx="9151330" cy="800219"/>
          </a:xfrm>
          <a:prstGeom prst="rect">
            <a:avLst/>
          </a:prstGeom>
          <a:noFill/>
        </p:spPr>
        <p:txBody>
          <a:bodyPr wrap="square" rtlCol="0">
            <a:spAutoFit/>
          </a:bodyPr>
          <a:lstStyle/>
          <a:p>
            <a:r>
              <a:rPr lang="en-US" sz="3200" dirty="0" smtClean="0">
                <a:solidFill>
                  <a:srgbClr val="FFFF00"/>
                </a:solidFill>
              </a:rPr>
              <a:t>www.visionengineers.com/</a:t>
            </a:r>
            <a:r>
              <a:rPr lang="en-US" sz="3200" dirty="0" err="1" smtClean="0">
                <a:solidFill>
                  <a:srgbClr val="FFFF00"/>
                </a:solidFill>
              </a:rPr>
              <a:t>informationresources</a:t>
            </a:r>
            <a:endParaRPr lang="en-US" sz="3200" dirty="0" smtClean="0">
              <a:solidFill>
                <a:srgbClr val="FFFF00"/>
              </a:solidFill>
            </a:endParaRPr>
          </a:p>
          <a:p>
            <a:endParaRPr lang="en-US" sz="1400" dirty="0"/>
          </a:p>
        </p:txBody>
      </p:sp>
      <p:sp>
        <p:nvSpPr>
          <p:cNvPr id="7" name="TextBox 6"/>
          <p:cNvSpPr txBox="1"/>
          <p:nvPr/>
        </p:nvSpPr>
        <p:spPr>
          <a:xfrm>
            <a:off x="3462780" y="1739956"/>
            <a:ext cx="2300770" cy="369332"/>
          </a:xfrm>
          <a:prstGeom prst="rect">
            <a:avLst/>
          </a:prstGeom>
          <a:noFill/>
        </p:spPr>
        <p:txBody>
          <a:bodyPr wrap="square" rtlCol="0">
            <a:spAutoFit/>
          </a:bodyPr>
          <a:lstStyle/>
          <a:p>
            <a:r>
              <a:rPr lang="en-US" sz="1800" dirty="0" smtClean="0"/>
              <a:t>Sturgeon</a:t>
            </a:r>
          </a:p>
        </p:txBody>
      </p:sp>
      <p:sp>
        <p:nvSpPr>
          <p:cNvPr id="8" name="TextBox 7"/>
          <p:cNvSpPr txBox="1"/>
          <p:nvPr/>
        </p:nvSpPr>
        <p:spPr>
          <a:xfrm>
            <a:off x="625125" y="3641207"/>
            <a:ext cx="1523887" cy="369332"/>
          </a:xfrm>
          <a:prstGeom prst="rect">
            <a:avLst/>
          </a:prstGeom>
          <a:noFill/>
        </p:spPr>
        <p:txBody>
          <a:bodyPr wrap="square" rtlCol="0">
            <a:spAutoFit/>
          </a:bodyPr>
          <a:lstStyle/>
          <a:p>
            <a:r>
              <a:rPr lang="en-US" sz="1800" dirty="0" smtClean="0"/>
              <a:t>Daphnia</a:t>
            </a:r>
          </a:p>
        </p:txBody>
      </p:sp>
      <p:pic>
        <p:nvPicPr>
          <p:cNvPr id="9" name="Picture 8" descr="271_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823" y="2056510"/>
            <a:ext cx="2526953" cy="1895215"/>
          </a:xfrm>
          <a:prstGeom prst="rect">
            <a:avLst/>
          </a:prstGeom>
        </p:spPr>
      </p:pic>
      <p:sp>
        <p:nvSpPr>
          <p:cNvPr id="10" name="TextBox 9"/>
          <p:cNvSpPr txBox="1"/>
          <p:nvPr/>
        </p:nvSpPr>
        <p:spPr>
          <a:xfrm>
            <a:off x="6349491" y="4052535"/>
            <a:ext cx="1028013" cy="369332"/>
          </a:xfrm>
          <a:prstGeom prst="rect">
            <a:avLst/>
          </a:prstGeom>
          <a:noFill/>
        </p:spPr>
        <p:txBody>
          <a:bodyPr wrap="square" rtlCol="0">
            <a:spAutoFit/>
          </a:bodyPr>
          <a:lstStyle/>
          <a:p>
            <a:r>
              <a:rPr lang="en-US" sz="1800" dirty="0" err="1" smtClean="0"/>
              <a:t>Medaka</a:t>
            </a:r>
            <a:endParaRPr lang="en-US" sz="1800" dirty="0"/>
          </a:p>
        </p:txBody>
      </p:sp>
    </p:spTree>
    <p:extLst>
      <p:ext uri="{BB962C8B-B14F-4D97-AF65-F5344CB8AC3E}">
        <p14:creationId xmlns:p14="http://schemas.microsoft.com/office/powerpoint/2010/main" val="28228846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8" y="2244726"/>
            <a:ext cx="9051925" cy="2051230"/>
          </a:xfrm>
        </p:spPr>
        <p:txBody>
          <a:bodyPr/>
          <a:lstStyle/>
          <a:p>
            <a:pPr algn="ctr"/>
            <a:r>
              <a:rPr lang="en-US" sz="5400" dirty="0" smtClean="0">
                <a:hlinkClick r:id="rId2"/>
              </a:rPr>
              <a:t> Genetic Engineering: The World's Greatest Scam?</a:t>
            </a:r>
            <a:endParaRPr lang="en-US" sz="5400" dirty="0"/>
          </a:p>
        </p:txBody>
      </p:sp>
      <p:sp>
        <p:nvSpPr>
          <p:cNvPr id="6" name="5-Point Star 5"/>
          <p:cNvSpPr/>
          <p:nvPr/>
        </p:nvSpPr>
        <p:spPr bwMode="auto">
          <a:xfrm>
            <a:off x="4459857" y="1164567"/>
            <a:ext cx="914400" cy="9144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en-US" sz="4900" b="0" i="0" u="none" strike="noStrike" cap="none" normalizeH="0" baseline="0" smtClean="0">
              <a:ln>
                <a:noFill/>
              </a:ln>
              <a:solidFill>
                <a:schemeClr val="tx2"/>
              </a:solidFill>
              <a:effectLst/>
              <a:latin typeface="Arial" charset="0"/>
            </a:endParaRPr>
          </a:p>
        </p:txBody>
      </p:sp>
    </p:spTree>
    <p:extLst>
      <p:ext uri="{BB962C8B-B14F-4D97-AF65-F5344CB8AC3E}">
        <p14:creationId xmlns:p14="http://schemas.microsoft.com/office/powerpoint/2010/main" val="38878168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38200" y="415925"/>
            <a:ext cx="61404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360" tIns="50683" rIns="101360" bIns="5068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b="1">
                <a:solidFill>
                  <a:srgbClr val="CCCC00"/>
                </a:solidFill>
                <a:latin typeface="Tahoma" charset="0"/>
              </a:rPr>
              <a:t>US GM crops</a:t>
            </a:r>
          </a:p>
        </p:txBody>
      </p:sp>
      <p:sp>
        <p:nvSpPr>
          <p:cNvPr id="432131" name="Text Box 3"/>
          <p:cNvSpPr txBox="1">
            <a:spLocks noChangeArrowheads="1"/>
          </p:cNvSpPr>
          <p:nvPr/>
        </p:nvSpPr>
        <p:spPr bwMode="auto">
          <a:xfrm>
            <a:off x="922338" y="1484313"/>
            <a:ext cx="536416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360" tIns="50683" rIns="101360" bIns="5068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100">
                <a:solidFill>
                  <a:srgbClr val="FFFFFF"/>
                </a:solidFill>
                <a:effectLst>
                  <a:outerShdw blurRad="38100" dist="38100" dir="2700000" algn="tl">
                    <a:srgbClr val="DDDDDD"/>
                  </a:outerShdw>
                </a:effectLst>
                <a:latin typeface="Tahoma" charset="0"/>
              </a:rPr>
              <a:t>Soy            94%</a:t>
            </a:r>
          </a:p>
          <a:p>
            <a:pPr eaLnBrk="1" hangingPunct="1"/>
            <a:r>
              <a:rPr lang="en-US" sz="3100">
                <a:solidFill>
                  <a:srgbClr val="FFFFFF"/>
                </a:solidFill>
                <a:effectLst>
                  <a:outerShdw blurRad="38100" dist="38100" dir="2700000" algn="tl">
                    <a:srgbClr val="DDDDDD"/>
                  </a:outerShdw>
                </a:effectLst>
                <a:latin typeface="Tahoma" charset="0"/>
              </a:rPr>
              <a:t>Corn   	 88%</a:t>
            </a:r>
          </a:p>
          <a:p>
            <a:pPr eaLnBrk="1" hangingPunct="1"/>
            <a:r>
              <a:rPr lang="en-US" sz="3100">
                <a:solidFill>
                  <a:srgbClr val="FFFFFF"/>
                </a:solidFill>
                <a:effectLst>
                  <a:outerShdw blurRad="38100" dist="38100" dir="2700000" algn="tl">
                    <a:srgbClr val="DDDDDD"/>
                  </a:outerShdw>
                </a:effectLst>
                <a:latin typeface="Tahoma" charset="0"/>
              </a:rPr>
              <a:t>Cotton 	 93%</a:t>
            </a:r>
          </a:p>
          <a:p>
            <a:pPr eaLnBrk="1" hangingPunct="1"/>
            <a:r>
              <a:rPr lang="en-US" sz="3100">
                <a:solidFill>
                  <a:srgbClr val="FFFFFF"/>
                </a:solidFill>
                <a:effectLst>
                  <a:outerShdw blurRad="38100" dist="38100" dir="2700000" algn="tl">
                    <a:srgbClr val="DDDDDD"/>
                  </a:outerShdw>
                </a:effectLst>
                <a:latin typeface="Tahoma" charset="0"/>
              </a:rPr>
              <a:t>Canola 	 90% (Canada)</a:t>
            </a:r>
          </a:p>
          <a:p>
            <a:pPr eaLnBrk="1" hangingPunct="1"/>
            <a:endParaRPr lang="en-US" sz="3100">
              <a:solidFill>
                <a:srgbClr val="FFFFFF"/>
              </a:solidFill>
              <a:effectLst>
                <a:outerShdw blurRad="38100" dist="38100" dir="2700000" algn="tl">
                  <a:srgbClr val="DDDDDD"/>
                </a:outerShdw>
              </a:effectLst>
              <a:latin typeface="Tahoma" charset="0"/>
            </a:endParaRPr>
          </a:p>
          <a:p>
            <a:pPr eaLnBrk="1" hangingPunct="1"/>
            <a:r>
              <a:rPr lang="en-US" sz="3100">
                <a:solidFill>
                  <a:srgbClr val="000000"/>
                </a:solidFill>
                <a:effectLst>
                  <a:outerShdw blurRad="38100" dist="38100" dir="2700000" algn="tl">
                    <a:srgbClr val="DDDDDD"/>
                  </a:outerShdw>
                </a:effectLst>
                <a:latin typeface="Tahoma" charset="0"/>
              </a:rPr>
              <a:t>Sugar beets 95%</a:t>
            </a:r>
          </a:p>
          <a:p>
            <a:pPr eaLnBrk="1" hangingPunct="1"/>
            <a:r>
              <a:rPr lang="en-US" sz="3100">
                <a:solidFill>
                  <a:srgbClr val="000000"/>
                </a:solidFill>
                <a:effectLst>
                  <a:outerShdw blurRad="38100" dist="38100" dir="2700000" algn="tl">
                    <a:srgbClr val="DDDDDD"/>
                  </a:outerShdw>
                </a:effectLst>
                <a:latin typeface="Tahoma" charset="0"/>
              </a:rPr>
              <a:t>Alfalfa (hay, not sprouts)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7938" name="Text Box 4"/>
          <p:cNvSpPr txBox="1">
            <a:spLocks noChangeArrowheads="1"/>
          </p:cNvSpPr>
          <p:nvPr/>
        </p:nvSpPr>
        <p:spPr bwMode="auto">
          <a:xfrm>
            <a:off x="0" y="3763963"/>
            <a:ext cx="10058400"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10700" b="1">
                <a:solidFill>
                  <a:srgbClr val="51A4AF"/>
                </a:solidFill>
                <a:latin typeface="Tahoma" charset="0"/>
              </a:rPr>
              <a:t>4</a:t>
            </a:r>
            <a:r>
              <a:rPr lang="en-US" sz="7400" b="1">
                <a:solidFill>
                  <a:srgbClr val="51A4AF"/>
                </a:solidFill>
                <a:latin typeface="Tahoma" charset="0"/>
              </a:rPr>
              <a:t>. </a:t>
            </a:r>
            <a:r>
              <a:rPr lang="en-US" sz="6000">
                <a:solidFill>
                  <a:schemeClr val="bg1"/>
                </a:solidFill>
                <a:latin typeface="Tahoma" charset="0"/>
              </a:rPr>
              <a:t>Increased herbicide</a:t>
            </a:r>
          </a:p>
        </p:txBody>
      </p:sp>
      <p:sp>
        <p:nvSpPr>
          <p:cNvPr id="167939" name="Text Box 5"/>
          <p:cNvSpPr txBox="1">
            <a:spLocks noChangeArrowheads="1"/>
          </p:cNvSpPr>
          <p:nvPr/>
        </p:nvSpPr>
        <p:spPr bwMode="auto">
          <a:xfrm>
            <a:off x="419100" y="5095875"/>
            <a:ext cx="9220200"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788"/>
              </a:lnSpc>
              <a:buClr>
                <a:srgbClr val="51A4AF"/>
              </a:buClr>
              <a:buFont typeface="Wingdings" charset="0"/>
              <a:buChar char="§"/>
            </a:pPr>
            <a:r>
              <a:rPr lang="en-US" sz="2500" b="1">
                <a:solidFill>
                  <a:schemeClr val="bg1"/>
                </a:solidFill>
                <a:latin typeface="Tahoma" charset="0"/>
              </a:rPr>
              <a:t>527 million pounds more in the first 16 years (US)</a:t>
            </a:r>
            <a:endParaRPr lang="en-US"/>
          </a:p>
          <a:p>
            <a:pPr eaLnBrk="1" hangingPunct="1">
              <a:lnSpc>
                <a:spcPts val="3788"/>
              </a:lnSpc>
              <a:buClr>
                <a:srgbClr val="51A4AF"/>
              </a:buClr>
              <a:buFont typeface="Wingdings" charset="0"/>
              <a:buChar char="§"/>
            </a:pPr>
            <a:r>
              <a:rPr lang="en-US" sz="2500" b="1">
                <a:solidFill>
                  <a:schemeClr val="bg1"/>
                </a:solidFill>
                <a:latin typeface="Tahoma" charset="0"/>
              </a:rPr>
              <a:t>Increased fusarium on crops (wheat, soy roots)</a:t>
            </a:r>
          </a:p>
          <a:p>
            <a:pPr eaLnBrk="1" hangingPunct="1">
              <a:lnSpc>
                <a:spcPts val="3788"/>
              </a:lnSpc>
              <a:buClr>
                <a:srgbClr val="51A4AF"/>
              </a:buClr>
              <a:buFont typeface="Wingdings" charset="0"/>
              <a:buChar char="§"/>
            </a:pPr>
            <a:r>
              <a:rPr lang="en-US" sz="2500" b="1">
                <a:solidFill>
                  <a:schemeClr val="bg1"/>
                </a:solidFill>
                <a:latin typeface="Tahoma" charset="0"/>
              </a:rPr>
              <a:t>Decreased trace minerals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defTabSz="1019175" eaLnBrk="1" hangingPunct="1">
              <a:defRPr/>
            </a:pPr>
            <a:r>
              <a:rPr lang="en-US" b="1" dirty="0">
                <a:ln w="1905"/>
                <a:solidFill>
                  <a:srgbClr val="9A2500"/>
                </a:solidFill>
                <a:effectLst>
                  <a:innerShdw blurRad="69850" dist="43180" dir="5400000">
                    <a:srgbClr val="000000">
                      <a:alpha val="65000"/>
                    </a:srgbClr>
                  </a:innerShdw>
                </a:effectLst>
                <a:cs typeface="+mj-cs"/>
              </a:rPr>
              <a:t>Suppliers of GM Seeds</a:t>
            </a:r>
            <a:r>
              <a:rPr lang="en-US" dirty="0">
                <a:solidFill>
                  <a:srgbClr val="9A2500"/>
                </a:solidFill>
                <a:cs typeface="+mj-cs"/>
              </a:rPr>
              <a:t/>
            </a:r>
            <a:br>
              <a:rPr lang="en-US" dirty="0">
                <a:solidFill>
                  <a:srgbClr val="9A2500"/>
                </a:solidFill>
                <a:cs typeface="+mj-cs"/>
              </a:rPr>
            </a:br>
            <a:r>
              <a:rPr lang="en-US" sz="1600" dirty="0" smtClean="0">
                <a:cs typeface="+mj-cs"/>
              </a:rPr>
              <a:t>Proprietary (Patented) </a:t>
            </a:r>
            <a:r>
              <a:rPr lang="en-US" sz="1600" dirty="0">
                <a:cs typeface="+mj-cs"/>
              </a:rPr>
              <a:t>seed market is about 82% of the commercial seed market worldwide</a:t>
            </a:r>
            <a:endParaRPr lang="en-US" dirty="0">
              <a:cs typeface="+mj-cs"/>
            </a:endParaRPr>
          </a:p>
        </p:txBody>
      </p:sp>
      <p:sp>
        <p:nvSpPr>
          <p:cNvPr id="13315" name="Content Placeholder 2"/>
          <p:cNvSpPr>
            <a:spLocks noGrp="1"/>
          </p:cNvSpPr>
          <p:nvPr>
            <p:ph idx="1"/>
          </p:nvPr>
        </p:nvSpPr>
        <p:spPr>
          <a:xfrm>
            <a:off x="503238" y="1812925"/>
            <a:ext cx="9051925" cy="2692400"/>
          </a:xfrm>
        </p:spPr>
        <p:txBody>
          <a:bodyPr/>
          <a:lstStyle/>
          <a:p>
            <a:pPr eaLnBrk="1" hangingPunct="1"/>
            <a:r>
              <a:rPr lang="en-US" dirty="0">
                <a:latin typeface="Arial" charset="0"/>
              </a:rPr>
              <a:t>Monsanto – 23% of PSM</a:t>
            </a:r>
          </a:p>
          <a:p>
            <a:pPr eaLnBrk="1" hangingPunct="1"/>
            <a:r>
              <a:rPr lang="en-US" dirty="0" smtClean="0">
                <a:latin typeface="Arial" charset="0"/>
              </a:rPr>
              <a:t>Pioneer/DuPont </a:t>
            </a:r>
            <a:r>
              <a:rPr lang="en-US" dirty="0">
                <a:latin typeface="Arial" charset="0"/>
              </a:rPr>
              <a:t>– 15% of PSM</a:t>
            </a:r>
          </a:p>
          <a:p>
            <a:pPr eaLnBrk="1" hangingPunct="1"/>
            <a:r>
              <a:rPr lang="en-US" dirty="0">
                <a:latin typeface="Arial" charset="0"/>
              </a:rPr>
              <a:t>Syngenta – 9% of PSM</a:t>
            </a:r>
          </a:p>
          <a:p>
            <a:pPr eaLnBrk="1" hangingPunct="1"/>
            <a:r>
              <a:rPr lang="en-US" dirty="0">
                <a:latin typeface="Arial" charset="0"/>
              </a:rPr>
              <a:t>Bayer Crop Science – 2%</a:t>
            </a:r>
          </a:p>
          <a:p>
            <a:pPr eaLnBrk="1" hangingPunct="1"/>
            <a:endParaRPr lang="en-US" dirty="0">
              <a:latin typeface="Arial" charset="0"/>
            </a:endParaRPr>
          </a:p>
        </p:txBody>
      </p:sp>
      <p:sp>
        <p:nvSpPr>
          <p:cNvPr id="189444" name="TextBox 1"/>
          <p:cNvSpPr txBox="1">
            <a:spLocks noChangeArrowheads="1"/>
          </p:cNvSpPr>
          <p:nvPr/>
        </p:nvSpPr>
        <p:spPr bwMode="auto">
          <a:xfrm>
            <a:off x="582613" y="4757738"/>
            <a:ext cx="5500687"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4000" b="1" i="1" dirty="0">
                <a:ln w="1905"/>
                <a:solidFill>
                  <a:srgbClr val="9A2500"/>
                </a:solidFill>
                <a:effectLst>
                  <a:innerShdw blurRad="69850" dist="43180" dir="5400000">
                    <a:srgbClr val="000000">
                      <a:alpha val="65000"/>
                    </a:srgbClr>
                  </a:innerShdw>
                </a:effectLst>
              </a:rPr>
              <a:t>Monsanto controls 72% of the</a:t>
            </a:r>
          </a:p>
          <a:p>
            <a:pPr algn="ctr" eaLnBrk="1" hangingPunct="1"/>
            <a:r>
              <a:rPr lang="en-US" sz="4000" b="1" i="1" dirty="0">
                <a:ln w="1905"/>
                <a:solidFill>
                  <a:srgbClr val="9A2500"/>
                </a:solidFill>
                <a:effectLst>
                  <a:innerShdw blurRad="69850" dist="43180" dir="5400000">
                    <a:srgbClr val="000000">
                      <a:alpha val="65000"/>
                    </a:srgbClr>
                  </a:innerShdw>
                </a:effectLst>
              </a:rPr>
              <a:t>US corn crop</a:t>
            </a:r>
          </a:p>
          <a:p>
            <a:pPr eaLnBrk="1" hangingPunct="1"/>
            <a:endParaRPr lang="en-US" dirty="0"/>
          </a:p>
        </p:txBody>
      </p:sp>
      <p:pic>
        <p:nvPicPr>
          <p:cNvPr id="189445"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3013" y="4859338"/>
            <a:ext cx="31988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425575" y="2400300"/>
            <a:ext cx="57546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6700" b="1">
                <a:effectLst>
                  <a:outerShdw blurRad="38100" dist="38100" dir="2700000" algn="tl">
                    <a:srgbClr val="DDDDDD"/>
                  </a:outerShdw>
                </a:effectLst>
                <a:latin typeface="Tahoma" charset="0"/>
              </a:rPr>
              <a:t>Independent</a:t>
            </a:r>
          </a:p>
          <a:p>
            <a:pPr eaLnBrk="1" hangingPunct="1"/>
            <a:r>
              <a:rPr lang="en-US" sz="6700" b="1">
                <a:effectLst>
                  <a:outerShdw blurRad="38100" dist="38100" dir="2700000" algn="tl">
                    <a:srgbClr val="DDDDDD"/>
                  </a:outerShdw>
                </a:effectLst>
                <a:latin typeface="Tahoma" charset="0"/>
              </a:rPr>
              <a:t>3rd party</a:t>
            </a:r>
          </a:p>
          <a:p>
            <a:pPr eaLnBrk="1" hangingPunct="1"/>
            <a:r>
              <a:rPr lang="en-US" sz="6700" b="1">
                <a:effectLst>
                  <a:outerShdw blurRad="38100" dist="38100" dir="2700000" algn="tl">
                    <a:srgbClr val="DDDDDD"/>
                  </a:outerShdw>
                </a:effectLst>
                <a:latin typeface="Tahoma" charset="0"/>
              </a:rPr>
              <a:t>Non-GMO Verification</a:t>
            </a:r>
          </a:p>
        </p:txBody>
      </p:sp>
      <p:pic>
        <p:nvPicPr>
          <p:cNvPr id="221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0563"/>
            <a:ext cx="10058400"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950" y="2332038"/>
            <a:ext cx="194945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4" name="Group 2"/>
          <p:cNvGrpSpPr>
            <a:grpSpLocks/>
          </p:cNvGrpSpPr>
          <p:nvPr/>
        </p:nvGrpSpPr>
        <p:grpSpPr bwMode="auto">
          <a:xfrm>
            <a:off x="355600" y="539750"/>
            <a:ext cx="2535238" cy="5305425"/>
            <a:chOff x="1383" y="890"/>
            <a:chExt cx="1810" cy="3412"/>
          </a:xfrm>
        </p:grpSpPr>
        <p:sp>
          <p:nvSpPr>
            <p:cNvPr id="192607" name="Freeform 3"/>
            <p:cNvSpPr>
              <a:spLocks/>
            </p:cNvSpPr>
            <p:nvPr/>
          </p:nvSpPr>
          <p:spPr bwMode="auto">
            <a:xfrm>
              <a:off x="1383" y="2205"/>
              <a:ext cx="836" cy="1606"/>
            </a:xfrm>
            <a:custGeom>
              <a:avLst/>
              <a:gdLst>
                <a:gd name="T0" fmla="*/ 1 w 1335"/>
                <a:gd name="T1" fmla="*/ 1 h 2165"/>
                <a:gd name="T2" fmla="*/ 1 w 1335"/>
                <a:gd name="T3" fmla="*/ 1 h 2165"/>
                <a:gd name="T4" fmla="*/ 1 w 1335"/>
                <a:gd name="T5" fmla="*/ 1 h 2165"/>
                <a:gd name="T6" fmla="*/ 1 w 1335"/>
                <a:gd name="T7" fmla="*/ 1 h 2165"/>
                <a:gd name="T8" fmla="*/ 1 w 1335"/>
                <a:gd name="T9" fmla="*/ 1 h 2165"/>
                <a:gd name="T10" fmla="*/ 1 w 1335"/>
                <a:gd name="T11" fmla="*/ 1 h 2165"/>
                <a:gd name="T12" fmla="*/ 1 w 1335"/>
                <a:gd name="T13" fmla="*/ 1 h 2165"/>
                <a:gd name="T14" fmla="*/ 1 w 1335"/>
                <a:gd name="T15" fmla="*/ 1 h 2165"/>
                <a:gd name="T16" fmla="*/ 1 w 1335"/>
                <a:gd name="T17" fmla="*/ 1 h 2165"/>
                <a:gd name="T18" fmla="*/ 1 w 1335"/>
                <a:gd name="T19" fmla="*/ 1 h 2165"/>
                <a:gd name="T20" fmla="*/ 1 w 1335"/>
                <a:gd name="T21" fmla="*/ 1 h 2165"/>
                <a:gd name="T22" fmla="*/ 1 w 1335"/>
                <a:gd name="T23" fmla="*/ 1 h 2165"/>
                <a:gd name="T24" fmla="*/ 1 w 1335"/>
                <a:gd name="T25" fmla="*/ 1 h 2165"/>
                <a:gd name="T26" fmla="*/ 1 w 1335"/>
                <a:gd name="T27" fmla="*/ 1 h 2165"/>
                <a:gd name="T28" fmla="*/ 1 w 1335"/>
                <a:gd name="T29" fmla="*/ 1 h 2165"/>
                <a:gd name="T30" fmla="*/ 1 w 1335"/>
                <a:gd name="T31" fmla="*/ 1 h 2165"/>
                <a:gd name="T32" fmla="*/ 1 w 1335"/>
                <a:gd name="T33" fmla="*/ 1 h 2165"/>
                <a:gd name="T34" fmla="*/ 1 w 1335"/>
                <a:gd name="T35" fmla="*/ 1 h 2165"/>
                <a:gd name="T36" fmla="*/ 1 w 1335"/>
                <a:gd name="T37" fmla="*/ 1 h 2165"/>
                <a:gd name="T38" fmla="*/ 1 w 1335"/>
                <a:gd name="T39" fmla="*/ 1 h 2165"/>
                <a:gd name="T40" fmla="*/ 1 w 1335"/>
                <a:gd name="T41" fmla="*/ 1 h 2165"/>
                <a:gd name="T42" fmla="*/ 1 w 1335"/>
                <a:gd name="T43" fmla="*/ 1 h 2165"/>
                <a:gd name="T44" fmla="*/ 1 w 1335"/>
                <a:gd name="T45" fmla="*/ 1 h 2165"/>
                <a:gd name="T46" fmla="*/ 1 w 1335"/>
                <a:gd name="T47" fmla="*/ 1 h 2165"/>
                <a:gd name="T48" fmla="*/ 1 w 1335"/>
                <a:gd name="T49" fmla="*/ 1 h 2165"/>
                <a:gd name="T50" fmla="*/ 1 w 1335"/>
                <a:gd name="T51" fmla="*/ 1 h 2165"/>
                <a:gd name="T52" fmla="*/ 1 w 1335"/>
                <a:gd name="T53" fmla="*/ 1 h 2165"/>
                <a:gd name="T54" fmla="*/ 1 w 1335"/>
                <a:gd name="T55" fmla="*/ 1 h 2165"/>
                <a:gd name="T56" fmla="*/ 1 w 1335"/>
                <a:gd name="T57" fmla="*/ 1 h 2165"/>
                <a:gd name="T58" fmla="*/ 1 w 1335"/>
                <a:gd name="T59" fmla="*/ 1 h 2165"/>
                <a:gd name="T60" fmla="*/ 1 w 1335"/>
                <a:gd name="T61" fmla="*/ 1 h 2165"/>
                <a:gd name="T62" fmla="*/ 1 w 1335"/>
                <a:gd name="T63" fmla="*/ 1 h 2165"/>
                <a:gd name="T64" fmla="*/ 1 w 1335"/>
                <a:gd name="T65" fmla="*/ 1 h 2165"/>
                <a:gd name="T66" fmla="*/ 1 w 1335"/>
                <a:gd name="T67" fmla="*/ 1 h 2165"/>
                <a:gd name="T68" fmla="*/ 1 w 1335"/>
                <a:gd name="T69" fmla="*/ 1 h 2165"/>
                <a:gd name="T70" fmla="*/ 1 w 1335"/>
                <a:gd name="T71" fmla="*/ 1 h 2165"/>
                <a:gd name="T72" fmla="*/ 1 w 1335"/>
                <a:gd name="T73" fmla="*/ 1 h 2165"/>
                <a:gd name="T74" fmla="*/ 1 w 1335"/>
                <a:gd name="T75" fmla="*/ 1 h 2165"/>
                <a:gd name="T76" fmla="*/ 1 w 1335"/>
                <a:gd name="T77" fmla="*/ 1 h 2165"/>
                <a:gd name="T78" fmla="*/ 1 w 1335"/>
                <a:gd name="T79" fmla="*/ 1 h 2165"/>
                <a:gd name="T80" fmla="*/ 1 w 1335"/>
                <a:gd name="T81" fmla="*/ 1 h 2165"/>
                <a:gd name="T82" fmla="*/ 1 w 1335"/>
                <a:gd name="T83" fmla="*/ 1 h 2165"/>
                <a:gd name="T84" fmla="*/ 1 w 1335"/>
                <a:gd name="T85" fmla="*/ 1 h 2165"/>
                <a:gd name="T86" fmla="*/ 1 w 1335"/>
                <a:gd name="T87" fmla="*/ 1 h 2165"/>
                <a:gd name="T88" fmla="*/ 1 w 1335"/>
                <a:gd name="T89" fmla="*/ 1 h 2165"/>
                <a:gd name="T90" fmla="*/ 1 w 1335"/>
                <a:gd name="T91" fmla="*/ 1 h 2165"/>
                <a:gd name="T92" fmla="*/ 1 w 1335"/>
                <a:gd name="T93" fmla="*/ 1 h 2165"/>
                <a:gd name="T94" fmla="*/ 1 w 1335"/>
                <a:gd name="T95" fmla="*/ 1 h 2165"/>
                <a:gd name="T96" fmla="*/ 1 w 1335"/>
                <a:gd name="T97" fmla="*/ 1 h 2165"/>
                <a:gd name="T98" fmla="*/ 1 w 1335"/>
                <a:gd name="T99" fmla="*/ 1 h 2165"/>
                <a:gd name="T100" fmla="*/ 1 w 1335"/>
                <a:gd name="T101" fmla="*/ 1 h 21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35" h="2165">
                  <a:moveTo>
                    <a:pt x="79" y="501"/>
                  </a:moveTo>
                  <a:cubicBezTo>
                    <a:pt x="91" y="595"/>
                    <a:pt x="105" y="691"/>
                    <a:pt x="135" y="781"/>
                  </a:cubicBezTo>
                  <a:cubicBezTo>
                    <a:pt x="144" y="809"/>
                    <a:pt x="151" y="852"/>
                    <a:pt x="167" y="877"/>
                  </a:cubicBezTo>
                  <a:cubicBezTo>
                    <a:pt x="209" y="941"/>
                    <a:pt x="245" y="1005"/>
                    <a:pt x="287" y="1069"/>
                  </a:cubicBezTo>
                  <a:cubicBezTo>
                    <a:pt x="292" y="1077"/>
                    <a:pt x="304" y="1079"/>
                    <a:pt x="311" y="1085"/>
                  </a:cubicBezTo>
                  <a:cubicBezTo>
                    <a:pt x="327" y="1098"/>
                    <a:pt x="335" y="1120"/>
                    <a:pt x="351" y="1133"/>
                  </a:cubicBezTo>
                  <a:cubicBezTo>
                    <a:pt x="358" y="1138"/>
                    <a:pt x="367" y="1137"/>
                    <a:pt x="375" y="1141"/>
                  </a:cubicBezTo>
                  <a:cubicBezTo>
                    <a:pt x="384" y="1145"/>
                    <a:pt x="392" y="1151"/>
                    <a:pt x="399" y="1157"/>
                  </a:cubicBezTo>
                  <a:cubicBezTo>
                    <a:pt x="426" y="1180"/>
                    <a:pt x="429" y="1202"/>
                    <a:pt x="463" y="1213"/>
                  </a:cubicBezTo>
                  <a:cubicBezTo>
                    <a:pt x="482" y="1241"/>
                    <a:pt x="495" y="1258"/>
                    <a:pt x="527" y="1269"/>
                  </a:cubicBezTo>
                  <a:cubicBezTo>
                    <a:pt x="538" y="1285"/>
                    <a:pt x="548" y="1301"/>
                    <a:pt x="559" y="1317"/>
                  </a:cubicBezTo>
                  <a:cubicBezTo>
                    <a:pt x="570" y="1333"/>
                    <a:pt x="593" y="1335"/>
                    <a:pt x="607" y="1349"/>
                  </a:cubicBezTo>
                  <a:cubicBezTo>
                    <a:pt x="641" y="1383"/>
                    <a:pt x="681" y="1414"/>
                    <a:pt x="727" y="1429"/>
                  </a:cubicBezTo>
                  <a:cubicBezTo>
                    <a:pt x="792" y="1494"/>
                    <a:pt x="708" y="1418"/>
                    <a:pt x="783" y="1461"/>
                  </a:cubicBezTo>
                  <a:cubicBezTo>
                    <a:pt x="810" y="1476"/>
                    <a:pt x="821" y="1507"/>
                    <a:pt x="847" y="1525"/>
                  </a:cubicBezTo>
                  <a:cubicBezTo>
                    <a:pt x="863" y="1549"/>
                    <a:pt x="879" y="1573"/>
                    <a:pt x="895" y="1597"/>
                  </a:cubicBezTo>
                  <a:cubicBezTo>
                    <a:pt x="914" y="1625"/>
                    <a:pt x="966" y="1636"/>
                    <a:pt x="991" y="1661"/>
                  </a:cubicBezTo>
                  <a:cubicBezTo>
                    <a:pt x="1021" y="1691"/>
                    <a:pt x="1004" y="1681"/>
                    <a:pt x="1039" y="1693"/>
                  </a:cubicBezTo>
                  <a:cubicBezTo>
                    <a:pt x="1051" y="1710"/>
                    <a:pt x="1067" y="1724"/>
                    <a:pt x="1079" y="1741"/>
                  </a:cubicBezTo>
                  <a:cubicBezTo>
                    <a:pt x="1125" y="1810"/>
                    <a:pt x="1034" y="1712"/>
                    <a:pt x="1111" y="1789"/>
                  </a:cubicBezTo>
                  <a:cubicBezTo>
                    <a:pt x="1124" y="1827"/>
                    <a:pt x="1136" y="1851"/>
                    <a:pt x="1151" y="1885"/>
                  </a:cubicBezTo>
                  <a:cubicBezTo>
                    <a:pt x="1167" y="1922"/>
                    <a:pt x="1170" y="1949"/>
                    <a:pt x="1191" y="1981"/>
                  </a:cubicBezTo>
                  <a:cubicBezTo>
                    <a:pt x="1208" y="2048"/>
                    <a:pt x="1214" y="2044"/>
                    <a:pt x="1239" y="2101"/>
                  </a:cubicBezTo>
                  <a:cubicBezTo>
                    <a:pt x="1246" y="2116"/>
                    <a:pt x="1247" y="2134"/>
                    <a:pt x="1255" y="2149"/>
                  </a:cubicBezTo>
                  <a:cubicBezTo>
                    <a:pt x="1258" y="2154"/>
                    <a:pt x="1260" y="2160"/>
                    <a:pt x="1263" y="2165"/>
                  </a:cubicBezTo>
                  <a:cubicBezTo>
                    <a:pt x="1272" y="2159"/>
                    <a:pt x="1283" y="2156"/>
                    <a:pt x="1289" y="2147"/>
                  </a:cubicBezTo>
                  <a:cubicBezTo>
                    <a:pt x="1295" y="2139"/>
                    <a:pt x="1292" y="2127"/>
                    <a:pt x="1295" y="2117"/>
                  </a:cubicBezTo>
                  <a:cubicBezTo>
                    <a:pt x="1306" y="2073"/>
                    <a:pt x="1324" y="2033"/>
                    <a:pt x="1335" y="1989"/>
                  </a:cubicBezTo>
                  <a:cubicBezTo>
                    <a:pt x="1330" y="1901"/>
                    <a:pt x="1328" y="1813"/>
                    <a:pt x="1319" y="1725"/>
                  </a:cubicBezTo>
                  <a:cubicBezTo>
                    <a:pt x="1311" y="1640"/>
                    <a:pt x="1298" y="1679"/>
                    <a:pt x="1271" y="1597"/>
                  </a:cubicBezTo>
                  <a:cubicBezTo>
                    <a:pt x="1254" y="1546"/>
                    <a:pt x="1237" y="1490"/>
                    <a:pt x="1207" y="1445"/>
                  </a:cubicBezTo>
                  <a:cubicBezTo>
                    <a:pt x="1198" y="1407"/>
                    <a:pt x="1187" y="1393"/>
                    <a:pt x="1159" y="1365"/>
                  </a:cubicBezTo>
                  <a:cubicBezTo>
                    <a:pt x="1146" y="1326"/>
                    <a:pt x="1114" y="1252"/>
                    <a:pt x="1087" y="1221"/>
                  </a:cubicBezTo>
                  <a:cubicBezTo>
                    <a:pt x="1067" y="1197"/>
                    <a:pt x="1037" y="1179"/>
                    <a:pt x="1015" y="1157"/>
                  </a:cubicBezTo>
                  <a:cubicBezTo>
                    <a:pt x="963" y="1105"/>
                    <a:pt x="954" y="1086"/>
                    <a:pt x="879" y="1061"/>
                  </a:cubicBezTo>
                  <a:cubicBezTo>
                    <a:pt x="812" y="994"/>
                    <a:pt x="900" y="1074"/>
                    <a:pt x="823" y="1029"/>
                  </a:cubicBezTo>
                  <a:cubicBezTo>
                    <a:pt x="800" y="1016"/>
                    <a:pt x="759" y="981"/>
                    <a:pt x="759" y="981"/>
                  </a:cubicBezTo>
                  <a:cubicBezTo>
                    <a:pt x="739" y="942"/>
                    <a:pt x="726" y="936"/>
                    <a:pt x="687" y="917"/>
                  </a:cubicBezTo>
                  <a:cubicBezTo>
                    <a:pt x="661" y="878"/>
                    <a:pt x="599" y="821"/>
                    <a:pt x="551" y="805"/>
                  </a:cubicBezTo>
                  <a:cubicBezTo>
                    <a:pt x="526" y="768"/>
                    <a:pt x="490" y="751"/>
                    <a:pt x="463" y="717"/>
                  </a:cubicBezTo>
                  <a:cubicBezTo>
                    <a:pt x="440" y="687"/>
                    <a:pt x="412" y="653"/>
                    <a:pt x="391" y="621"/>
                  </a:cubicBezTo>
                  <a:cubicBezTo>
                    <a:pt x="379" y="573"/>
                    <a:pt x="353" y="521"/>
                    <a:pt x="311" y="493"/>
                  </a:cubicBezTo>
                  <a:cubicBezTo>
                    <a:pt x="283" y="452"/>
                    <a:pt x="266" y="406"/>
                    <a:pt x="239" y="365"/>
                  </a:cubicBezTo>
                  <a:cubicBezTo>
                    <a:pt x="224" y="307"/>
                    <a:pt x="244" y="354"/>
                    <a:pt x="207" y="317"/>
                  </a:cubicBezTo>
                  <a:cubicBezTo>
                    <a:pt x="186" y="296"/>
                    <a:pt x="187" y="267"/>
                    <a:pt x="167" y="245"/>
                  </a:cubicBezTo>
                  <a:cubicBezTo>
                    <a:pt x="75" y="142"/>
                    <a:pt x="153" y="242"/>
                    <a:pt x="95" y="165"/>
                  </a:cubicBezTo>
                  <a:cubicBezTo>
                    <a:pt x="85" y="125"/>
                    <a:pt x="58" y="92"/>
                    <a:pt x="23" y="69"/>
                  </a:cubicBezTo>
                  <a:cubicBezTo>
                    <a:pt x="0" y="0"/>
                    <a:pt x="7" y="15"/>
                    <a:pt x="23" y="197"/>
                  </a:cubicBezTo>
                  <a:cubicBezTo>
                    <a:pt x="23" y="197"/>
                    <a:pt x="43" y="357"/>
                    <a:pt x="47" y="389"/>
                  </a:cubicBezTo>
                  <a:cubicBezTo>
                    <a:pt x="49" y="407"/>
                    <a:pt x="65" y="420"/>
                    <a:pt x="71" y="437"/>
                  </a:cubicBezTo>
                  <a:cubicBezTo>
                    <a:pt x="74" y="458"/>
                    <a:pt x="79" y="501"/>
                    <a:pt x="79" y="501"/>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8" name="Freeform 4"/>
            <p:cNvSpPr>
              <a:spLocks/>
            </p:cNvSpPr>
            <p:nvPr/>
          </p:nvSpPr>
          <p:spPr bwMode="auto">
            <a:xfrm>
              <a:off x="2133" y="1400"/>
              <a:ext cx="419" cy="2467"/>
            </a:xfrm>
            <a:custGeom>
              <a:avLst/>
              <a:gdLst>
                <a:gd name="T0" fmla="*/ 363 w 419"/>
                <a:gd name="T1" fmla="*/ 104 h 2467"/>
                <a:gd name="T2" fmla="*/ 307 w 419"/>
                <a:gd name="T3" fmla="*/ 256 h 2467"/>
                <a:gd name="T4" fmla="*/ 267 w 419"/>
                <a:gd name="T5" fmla="*/ 384 h 2467"/>
                <a:gd name="T6" fmla="*/ 219 w 419"/>
                <a:gd name="T7" fmla="*/ 536 h 2467"/>
                <a:gd name="T8" fmla="*/ 171 w 419"/>
                <a:gd name="T9" fmla="*/ 840 h 2467"/>
                <a:gd name="T10" fmla="*/ 123 w 419"/>
                <a:gd name="T11" fmla="*/ 1136 h 2467"/>
                <a:gd name="T12" fmla="*/ 59 w 419"/>
                <a:gd name="T13" fmla="*/ 1520 h 2467"/>
                <a:gd name="T14" fmla="*/ 75 w 419"/>
                <a:gd name="T15" fmla="*/ 2464 h 2467"/>
                <a:gd name="T16" fmla="*/ 91 w 419"/>
                <a:gd name="T17" fmla="*/ 1960 h 2467"/>
                <a:gd name="T18" fmla="*/ 115 w 419"/>
                <a:gd name="T19" fmla="*/ 1680 h 2467"/>
                <a:gd name="T20" fmla="*/ 131 w 419"/>
                <a:gd name="T21" fmla="*/ 1472 h 2467"/>
                <a:gd name="T22" fmla="*/ 203 w 419"/>
                <a:gd name="T23" fmla="*/ 1152 h 2467"/>
                <a:gd name="T24" fmla="*/ 299 w 419"/>
                <a:gd name="T25" fmla="*/ 528 h 2467"/>
                <a:gd name="T26" fmla="*/ 379 w 419"/>
                <a:gd name="T27" fmla="*/ 136 h 2467"/>
                <a:gd name="T28" fmla="*/ 403 w 419"/>
                <a:gd name="T29" fmla="*/ 40 h 2467"/>
                <a:gd name="T30" fmla="*/ 411 w 419"/>
                <a:gd name="T31" fmla="*/ 8 h 2467"/>
                <a:gd name="T32" fmla="*/ 379 w 419"/>
                <a:gd name="T33" fmla="*/ 16 h 2467"/>
                <a:gd name="T34" fmla="*/ 363 w 419"/>
                <a:gd name="T35" fmla="*/ 104 h 24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9" h="2467">
                  <a:moveTo>
                    <a:pt x="363" y="104"/>
                  </a:moveTo>
                  <a:cubicBezTo>
                    <a:pt x="339" y="152"/>
                    <a:pt x="325" y="206"/>
                    <a:pt x="307" y="256"/>
                  </a:cubicBezTo>
                  <a:cubicBezTo>
                    <a:pt x="299" y="302"/>
                    <a:pt x="293" y="345"/>
                    <a:pt x="267" y="384"/>
                  </a:cubicBezTo>
                  <a:cubicBezTo>
                    <a:pt x="254" y="436"/>
                    <a:pt x="231" y="484"/>
                    <a:pt x="219" y="536"/>
                  </a:cubicBezTo>
                  <a:cubicBezTo>
                    <a:pt x="205" y="598"/>
                    <a:pt x="172" y="834"/>
                    <a:pt x="171" y="840"/>
                  </a:cubicBezTo>
                  <a:cubicBezTo>
                    <a:pt x="157" y="936"/>
                    <a:pt x="158" y="1047"/>
                    <a:pt x="123" y="1136"/>
                  </a:cubicBezTo>
                  <a:cubicBezTo>
                    <a:pt x="103" y="1265"/>
                    <a:pt x="74" y="1389"/>
                    <a:pt x="59" y="1520"/>
                  </a:cubicBezTo>
                  <a:cubicBezTo>
                    <a:pt x="54" y="1652"/>
                    <a:pt x="0" y="2439"/>
                    <a:pt x="75" y="2464"/>
                  </a:cubicBezTo>
                  <a:cubicBezTo>
                    <a:pt x="134" y="2287"/>
                    <a:pt x="77" y="2467"/>
                    <a:pt x="91" y="1960"/>
                  </a:cubicBezTo>
                  <a:cubicBezTo>
                    <a:pt x="94" y="1867"/>
                    <a:pt x="110" y="1773"/>
                    <a:pt x="115" y="1680"/>
                  </a:cubicBezTo>
                  <a:cubicBezTo>
                    <a:pt x="125" y="1486"/>
                    <a:pt x="108" y="1562"/>
                    <a:pt x="131" y="1472"/>
                  </a:cubicBezTo>
                  <a:cubicBezTo>
                    <a:pt x="140" y="1368"/>
                    <a:pt x="137" y="1240"/>
                    <a:pt x="203" y="1152"/>
                  </a:cubicBezTo>
                  <a:cubicBezTo>
                    <a:pt x="238" y="944"/>
                    <a:pt x="248" y="732"/>
                    <a:pt x="299" y="528"/>
                  </a:cubicBezTo>
                  <a:cubicBezTo>
                    <a:pt x="311" y="392"/>
                    <a:pt x="357" y="269"/>
                    <a:pt x="379" y="136"/>
                  </a:cubicBezTo>
                  <a:cubicBezTo>
                    <a:pt x="384" y="104"/>
                    <a:pt x="394" y="71"/>
                    <a:pt x="403" y="40"/>
                  </a:cubicBezTo>
                  <a:cubicBezTo>
                    <a:pt x="406" y="29"/>
                    <a:pt x="419" y="16"/>
                    <a:pt x="411" y="8"/>
                  </a:cubicBezTo>
                  <a:cubicBezTo>
                    <a:pt x="403" y="0"/>
                    <a:pt x="390" y="13"/>
                    <a:pt x="379" y="16"/>
                  </a:cubicBezTo>
                  <a:cubicBezTo>
                    <a:pt x="362" y="125"/>
                    <a:pt x="363" y="155"/>
                    <a:pt x="363" y="104"/>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9" name="Freeform 5"/>
            <p:cNvSpPr>
              <a:spLocks/>
            </p:cNvSpPr>
            <p:nvPr/>
          </p:nvSpPr>
          <p:spPr bwMode="auto">
            <a:xfrm>
              <a:off x="2200" y="2115"/>
              <a:ext cx="993" cy="1466"/>
            </a:xfrm>
            <a:custGeom>
              <a:avLst/>
              <a:gdLst>
                <a:gd name="T0" fmla="*/ 93 w 1084"/>
                <a:gd name="T1" fmla="*/ 1 h 1965"/>
                <a:gd name="T2" fmla="*/ 80 w 1084"/>
                <a:gd name="T3" fmla="*/ 1 h 1965"/>
                <a:gd name="T4" fmla="*/ 73 w 1084"/>
                <a:gd name="T5" fmla="*/ 1 h 1965"/>
                <a:gd name="T6" fmla="*/ 60 w 1084"/>
                <a:gd name="T7" fmla="*/ 1 h 1965"/>
                <a:gd name="T8" fmla="*/ 55 w 1084"/>
                <a:gd name="T9" fmla="*/ 1 h 1965"/>
                <a:gd name="T10" fmla="*/ 54 w 1084"/>
                <a:gd name="T11" fmla="*/ 1 h 1965"/>
                <a:gd name="T12" fmla="*/ 48 w 1084"/>
                <a:gd name="T13" fmla="*/ 1 h 1965"/>
                <a:gd name="T14" fmla="*/ 48 w 1084"/>
                <a:gd name="T15" fmla="*/ 1 h 1965"/>
                <a:gd name="T16" fmla="*/ 44 w 1084"/>
                <a:gd name="T17" fmla="*/ 1 h 1965"/>
                <a:gd name="T18" fmla="*/ 39 w 1084"/>
                <a:gd name="T19" fmla="*/ 1 h 1965"/>
                <a:gd name="T20" fmla="*/ 36 w 1084"/>
                <a:gd name="T21" fmla="*/ 1 h 1965"/>
                <a:gd name="T22" fmla="*/ 28 w 1084"/>
                <a:gd name="T23" fmla="*/ 1 h 1965"/>
                <a:gd name="T24" fmla="*/ 21 w 1084"/>
                <a:gd name="T25" fmla="*/ 1 h 1965"/>
                <a:gd name="T26" fmla="*/ 13 w 1084"/>
                <a:gd name="T27" fmla="*/ 1 h 1965"/>
                <a:gd name="T28" fmla="*/ 8 w 1084"/>
                <a:gd name="T29" fmla="*/ 1 h 1965"/>
                <a:gd name="T30" fmla="*/ 5 w 1084"/>
                <a:gd name="T31" fmla="*/ 1 h 1965"/>
                <a:gd name="T32" fmla="*/ 0 w 1084"/>
                <a:gd name="T33" fmla="*/ 1 h 1965"/>
                <a:gd name="T34" fmla="*/ 5 w 1084"/>
                <a:gd name="T35" fmla="*/ 1 h 1965"/>
                <a:gd name="T36" fmla="*/ 5 w 1084"/>
                <a:gd name="T37" fmla="*/ 1 h 1965"/>
                <a:gd name="T38" fmla="*/ 5 w 1084"/>
                <a:gd name="T39" fmla="*/ 1 h 1965"/>
                <a:gd name="T40" fmla="*/ 5 w 1084"/>
                <a:gd name="T41" fmla="*/ 1 h 1965"/>
                <a:gd name="T42" fmla="*/ 5 w 1084"/>
                <a:gd name="T43" fmla="*/ 1 h 1965"/>
                <a:gd name="T44" fmla="*/ 10 w 1084"/>
                <a:gd name="T45" fmla="*/ 1 h 1965"/>
                <a:gd name="T46" fmla="*/ 19 w 1084"/>
                <a:gd name="T47" fmla="*/ 1 h 1965"/>
                <a:gd name="T48" fmla="*/ 23 w 1084"/>
                <a:gd name="T49" fmla="*/ 1 h 1965"/>
                <a:gd name="T50" fmla="*/ 25 w 1084"/>
                <a:gd name="T51" fmla="*/ 1 h 1965"/>
                <a:gd name="T52" fmla="*/ 30 w 1084"/>
                <a:gd name="T53" fmla="*/ 1 h 1965"/>
                <a:gd name="T54" fmla="*/ 38 w 1084"/>
                <a:gd name="T55" fmla="*/ 1 h 1965"/>
                <a:gd name="T56" fmla="*/ 46 w 1084"/>
                <a:gd name="T57" fmla="*/ 1 h 1965"/>
                <a:gd name="T58" fmla="*/ 50 w 1084"/>
                <a:gd name="T59" fmla="*/ 1 h 1965"/>
                <a:gd name="T60" fmla="*/ 57 w 1084"/>
                <a:gd name="T61" fmla="*/ 1 h 1965"/>
                <a:gd name="T62" fmla="*/ 68 w 1084"/>
                <a:gd name="T63" fmla="*/ 1 h 1965"/>
                <a:gd name="T64" fmla="*/ 84 w 1084"/>
                <a:gd name="T65" fmla="*/ 1 h 1965"/>
                <a:gd name="T66" fmla="*/ 93 w 1084"/>
                <a:gd name="T67" fmla="*/ 1 h 1965"/>
                <a:gd name="T68" fmla="*/ 93 w 1084"/>
                <a:gd name="T69" fmla="*/ 1 h 1965"/>
                <a:gd name="T70" fmla="*/ 93 w 1084"/>
                <a:gd name="T71" fmla="*/ 1 h 19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84" h="1965">
                  <a:moveTo>
                    <a:pt x="1072" y="37"/>
                  </a:moveTo>
                  <a:cubicBezTo>
                    <a:pt x="1018" y="1"/>
                    <a:pt x="1045" y="12"/>
                    <a:pt x="928" y="29"/>
                  </a:cubicBezTo>
                  <a:cubicBezTo>
                    <a:pt x="900" y="33"/>
                    <a:pt x="875" y="47"/>
                    <a:pt x="848" y="53"/>
                  </a:cubicBezTo>
                  <a:cubicBezTo>
                    <a:pt x="794" y="65"/>
                    <a:pt x="740" y="68"/>
                    <a:pt x="688" y="85"/>
                  </a:cubicBezTo>
                  <a:cubicBezTo>
                    <a:pt x="673" y="100"/>
                    <a:pt x="653" y="109"/>
                    <a:pt x="640" y="125"/>
                  </a:cubicBezTo>
                  <a:cubicBezTo>
                    <a:pt x="632" y="134"/>
                    <a:pt x="630" y="147"/>
                    <a:pt x="624" y="157"/>
                  </a:cubicBezTo>
                  <a:cubicBezTo>
                    <a:pt x="611" y="178"/>
                    <a:pt x="575" y="216"/>
                    <a:pt x="568" y="237"/>
                  </a:cubicBezTo>
                  <a:cubicBezTo>
                    <a:pt x="565" y="245"/>
                    <a:pt x="565" y="254"/>
                    <a:pt x="560" y="261"/>
                  </a:cubicBezTo>
                  <a:cubicBezTo>
                    <a:pt x="527" y="307"/>
                    <a:pt x="533" y="276"/>
                    <a:pt x="512" y="317"/>
                  </a:cubicBezTo>
                  <a:cubicBezTo>
                    <a:pt x="493" y="354"/>
                    <a:pt x="480" y="385"/>
                    <a:pt x="456" y="421"/>
                  </a:cubicBezTo>
                  <a:cubicBezTo>
                    <a:pt x="449" y="432"/>
                    <a:pt x="433" y="436"/>
                    <a:pt x="424" y="445"/>
                  </a:cubicBezTo>
                  <a:cubicBezTo>
                    <a:pt x="383" y="486"/>
                    <a:pt x="386" y="562"/>
                    <a:pt x="328" y="581"/>
                  </a:cubicBezTo>
                  <a:cubicBezTo>
                    <a:pt x="300" y="618"/>
                    <a:pt x="287" y="659"/>
                    <a:pt x="248" y="685"/>
                  </a:cubicBezTo>
                  <a:cubicBezTo>
                    <a:pt x="211" y="759"/>
                    <a:pt x="182" y="834"/>
                    <a:pt x="144" y="909"/>
                  </a:cubicBezTo>
                  <a:cubicBezTo>
                    <a:pt x="109" y="1091"/>
                    <a:pt x="133" y="1024"/>
                    <a:pt x="96" y="1117"/>
                  </a:cubicBezTo>
                  <a:cubicBezTo>
                    <a:pt x="80" y="1215"/>
                    <a:pt x="45" y="1305"/>
                    <a:pt x="32" y="1405"/>
                  </a:cubicBezTo>
                  <a:cubicBezTo>
                    <a:pt x="19" y="1506"/>
                    <a:pt x="7" y="1677"/>
                    <a:pt x="0" y="1773"/>
                  </a:cubicBezTo>
                  <a:cubicBezTo>
                    <a:pt x="3" y="1832"/>
                    <a:pt x="1" y="1891"/>
                    <a:pt x="8" y="1949"/>
                  </a:cubicBezTo>
                  <a:cubicBezTo>
                    <a:pt x="10" y="1965"/>
                    <a:pt x="13" y="1917"/>
                    <a:pt x="16" y="1901"/>
                  </a:cubicBezTo>
                  <a:cubicBezTo>
                    <a:pt x="18" y="1888"/>
                    <a:pt x="22" y="1874"/>
                    <a:pt x="24" y="1861"/>
                  </a:cubicBezTo>
                  <a:cubicBezTo>
                    <a:pt x="34" y="1803"/>
                    <a:pt x="45" y="1749"/>
                    <a:pt x="64" y="1693"/>
                  </a:cubicBezTo>
                  <a:cubicBezTo>
                    <a:pt x="67" y="1685"/>
                    <a:pt x="64" y="1672"/>
                    <a:pt x="72" y="1669"/>
                  </a:cubicBezTo>
                  <a:cubicBezTo>
                    <a:pt x="85" y="1664"/>
                    <a:pt x="99" y="1658"/>
                    <a:pt x="112" y="1653"/>
                  </a:cubicBezTo>
                  <a:cubicBezTo>
                    <a:pt x="161" y="1604"/>
                    <a:pt x="194" y="1568"/>
                    <a:pt x="216" y="1501"/>
                  </a:cubicBezTo>
                  <a:cubicBezTo>
                    <a:pt x="225" y="1473"/>
                    <a:pt x="252" y="1448"/>
                    <a:pt x="264" y="1421"/>
                  </a:cubicBezTo>
                  <a:cubicBezTo>
                    <a:pt x="274" y="1398"/>
                    <a:pt x="291" y="1352"/>
                    <a:pt x="296" y="1325"/>
                  </a:cubicBezTo>
                  <a:cubicBezTo>
                    <a:pt x="313" y="1223"/>
                    <a:pt x="332" y="1122"/>
                    <a:pt x="352" y="1021"/>
                  </a:cubicBezTo>
                  <a:cubicBezTo>
                    <a:pt x="372" y="921"/>
                    <a:pt x="408" y="830"/>
                    <a:pt x="440" y="733"/>
                  </a:cubicBezTo>
                  <a:cubicBezTo>
                    <a:pt x="458" y="679"/>
                    <a:pt x="518" y="635"/>
                    <a:pt x="536" y="581"/>
                  </a:cubicBezTo>
                  <a:cubicBezTo>
                    <a:pt x="552" y="534"/>
                    <a:pt x="556" y="514"/>
                    <a:pt x="584" y="477"/>
                  </a:cubicBezTo>
                  <a:cubicBezTo>
                    <a:pt x="609" y="402"/>
                    <a:pt x="637" y="331"/>
                    <a:pt x="672" y="261"/>
                  </a:cubicBezTo>
                  <a:cubicBezTo>
                    <a:pt x="707" y="190"/>
                    <a:pt x="711" y="141"/>
                    <a:pt x="792" y="109"/>
                  </a:cubicBezTo>
                  <a:cubicBezTo>
                    <a:pt x="831" y="57"/>
                    <a:pt x="914" y="26"/>
                    <a:pt x="976" y="5"/>
                  </a:cubicBezTo>
                  <a:cubicBezTo>
                    <a:pt x="1008" y="8"/>
                    <a:pt x="1043" y="0"/>
                    <a:pt x="1072" y="13"/>
                  </a:cubicBezTo>
                  <a:cubicBezTo>
                    <a:pt x="1084" y="19"/>
                    <a:pt x="1080" y="39"/>
                    <a:pt x="1080" y="53"/>
                  </a:cubicBezTo>
                  <a:cubicBezTo>
                    <a:pt x="1080" y="59"/>
                    <a:pt x="1075" y="42"/>
                    <a:pt x="1072" y="37"/>
                  </a:cubicBezTo>
                  <a:close/>
                </a:path>
              </a:pathLst>
            </a:cu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0" name="Freeform 6"/>
            <p:cNvSpPr>
              <a:spLocks/>
            </p:cNvSpPr>
            <p:nvPr/>
          </p:nvSpPr>
          <p:spPr bwMode="auto">
            <a:xfrm>
              <a:off x="2381" y="890"/>
              <a:ext cx="392" cy="736"/>
            </a:xfrm>
            <a:custGeom>
              <a:avLst/>
              <a:gdLst>
                <a:gd name="T0" fmla="*/ 200 w 392"/>
                <a:gd name="T1" fmla="*/ 138 h 736"/>
                <a:gd name="T2" fmla="*/ 96 w 392"/>
                <a:gd name="T3" fmla="*/ 202 h 736"/>
                <a:gd name="T4" fmla="*/ 136 w 392"/>
                <a:gd name="T5" fmla="*/ 282 h 736"/>
                <a:gd name="T6" fmla="*/ 80 w 392"/>
                <a:gd name="T7" fmla="*/ 298 h 736"/>
                <a:gd name="T8" fmla="*/ 112 w 392"/>
                <a:gd name="T9" fmla="*/ 370 h 736"/>
                <a:gd name="T10" fmla="*/ 88 w 392"/>
                <a:gd name="T11" fmla="*/ 386 h 736"/>
                <a:gd name="T12" fmla="*/ 40 w 392"/>
                <a:gd name="T13" fmla="*/ 402 h 736"/>
                <a:gd name="T14" fmla="*/ 104 w 392"/>
                <a:gd name="T15" fmla="*/ 482 h 736"/>
                <a:gd name="T16" fmla="*/ 48 w 392"/>
                <a:gd name="T17" fmla="*/ 514 h 736"/>
                <a:gd name="T18" fmla="*/ 0 w 392"/>
                <a:gd name="T19" fmla="*/ 530 h 736"/>
                <a:gd name="T20" fmla="*/ 96 w 392"/>
                <a:gd name="T21" fmla="*/ 570 h 736"/>
                <a:gd name="T22" fmla="*/ 120 w 392"/>
                <a:gd name="T23" fmla="*/ 618 h 736"/>
                <a:gd name="T24" fmla="*/ 72 w 392"/>
                <a:gd name="T25" fmla="*/ 634 h 736"/>
                <a:gd name="T26" fmla="*/ 40 w 392"/>
                <a:gd name="T27" fmla="*/ 650 h 736"/>
                <a:gd name="T28" fmla="*/ 88 w 392"/>
                <a:gd name="T29" fmla="*/ 690 h 736"/>
                <a:gd name="T30" fmla="*/ 120 w 392"/>
                <a:gd name="T31" fmla="*/ 730 h 736"/>
                <a:gd name="T32" fmla="*/ 168 w 392"/>
                <a:gd name="T33" fmla="*/ 626 h 736"/>
                <a:gd name="T34" fmla="*/ 216 w 392"/>
                <a:gd name="T35" fmla="*/ 570 h 736"/>
                <a:gd name="T36" fmla="*/ 264 w 392"/>
                <a:gd name="T37" fmla="*/ 498 h 736"/>
                <a:gd name="T38" fmla="*/ 304 w 392"/>
                <a:gd name="T39" fmla="*/ 506 h 736"/>
                <a:gd name="T40" fmla="*/ 336 w 392"/>
                <a:gd name="T41" fmla="*/ 506 h 736"/>
                <a:gd name="T42" fmla="*/ 296 w 392"/>
                <a:gd name="T43" fmla="*/ 466 h 736"/>
                <a:gd name="T44" fmla="*/ 240 w 392"/>
                <a:gd name="T45" fmla="*/ 434 h 736"/>
                <a:gd name="T46" fmla="*/ 360 w 392"/>
                <a:gd name="T47" fmla="*/ 418 h 736"/>
                <a:gd name="T48" fmla="*/ 336 w 392"/>
                <a:gd name="T49" fmla="*/ 410 h 736"/>
                <a:gd name="T50" fmla="*/ 248 w 392"/>
                <a:gd name="T51" fmla="*/ 378 h 736"/>
                <a:gd name="T52" fmla="*/ 392 w 392"/>
                <a:gd name="T53" fmla="*/ 298 h 736"/>
                <a:gd name="T54" fmla="*/ 280 w 392"/>
                <a:gd name="T55" fmla="*/ 234 h 736"/>
                <a:gd name="T56" fmla="*/ 264 w 392"/>
                <a:gd name="T57" fmla="*/ 210 h 736"/>
                <a:gd name="T58" fmla="*/ 264 w 392"/>
                <a:gd name="T59" fmla="*/ 178 h 736"/>
                <a:gd name="T60" fmla="*/ 216 w 392"/>
                <a:gd name="T61" fmla="*/ 130 h 736"/>
                <a:gd name="T62" fmla="*/ 200 w 392"/>
                <a:gd name="T63" fmla="*/ 138 h 7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2" h="736">
                  <a:moveTo>
                    <a:pt x="200" y="138"/>
                  </a:moveTo>
                  <a:cubicBezTo>
                    <a:pt x="156" y="204"/>
                    <a:pt x="174" y="186"/>
                    <a:pt x="96" y="202"/>
                  </a:cubicBezTo>
                  <a:cubicBezTo>
                    <a:pt x="114" y="275"/>
                    <a:pt x="94" y="254"/>
                    <a:pt x="136" y="282"/>
                  </a:cubicBezTo>
                  <a:cubicBezTo>
                    <a:pt x="118" y="288"/>
                    <a:pt x="92" y="282"/>
                    <a:pt x="80" y="298"/>
                  </a:cubicBezTo>
                  <a:cubicBezTo>
                    <a:pt x="78" y="301"/>
                    <a:pt x="109" y="360"/>
                    <a:pt x="112" y="370"/>
                  </a:cubicBezTo>
                  <a:cubicBezTo>
                    <a:pt x="104" y="375"/>
                    <a:pt x="97" y="382"/>
                    <a:pt x="88" y="386"/>
                  </a:cubicBezTo>
                  <a:cubicBezTo>
                    <a:pt x="73" y="393"/>
                    <a:pt x="40" y="402"/>
                    <a:pt x="40" y="402"/>
                  </a:cubicBezTo>
                  <a:cubicBezTo>
                    <a:pt x="81" y="416"/>
                    <a:pt x="82" y="449"/>
                    <a:pt x="104" y="482"/>
                  </a:cubicBezTo>
                  <a:cubicBezTo>
                    <a:pt x="85" y="492"/>
                    <a:pt x="68" y="505"/>
                    <a:pt x="48" y="514"/>
                  </a:cubicBezTo>
                  <a:cubicBezTo>
                    <a:pt x="33" y="521"/>
                    <a:pt x="0" y="530"/>
                    <a:pt x="0" y="530"/>
                  </a:cubicBezTo>
                  <a:cubicBezTo>
                    <a:pt x="37" y="542"/>
                    <a:pt x="65" y="549"/>
                    <a:pt x="96" y="570"/>
                  </a:cubicBezTo>
                  <a:cubicBezTo>
                    <a:pt x="97" y="571"/>
                    <a:pt x="127" y="611"/>
                    <a:pt x="120" y="618"/>
                  </a:cubicBezTo>
                  <a:cubicBezTo>
                    <a:pt x="108" y="630"/>
                    <a:pt x="88" y="629"/>
                    <a:pt x="72" y="634"/>
                  </a:cubicBezTo>
                  <a:cubicBezTo>
                    <a:pt x="61" y="638"/>
                    <a:pt x="51" y="645"/>
                    <a:pt x="40" y="650"/>
                  </a:cubicBezTo>
                  <a:cubicBezTo>
                    <a:pt x="58" y="662"/>
                    <a:pt x="76" y="672"/>
                    <a:pt x="88" y="690"/>
                  </a:cubicBezTo>
                  <a:cubicBezTo>
                    <a:pt x="119" y="736"/>
                    <a:pt x="66" y="694"/>
                    <a:pt x="120" y="730"/>
                  </a:cubicBezTo>
                  <a:cubicBezTo>
                    <a:pt x="135" y="700"/>
                    <a:pt x="149" y="652"/>
                    <a:pt x="168" y="626"/>
                  </a:cubicBezTo>
                  <a:cubicBezTo>
                    <a:pt x="201" y="580"/>
                    <a:pt x="195" y="611"/>
                    <a:pt x="216" y="570"/>
                  </a:cubicBezTo>
                  <a:cubicBezTo>
                    <a:pt x="232" y="538"/>
                    <a:pt x="232" y="519"/>
                    <a:pt x="264" y="498"/>
                  </a:cubicBezTo>
                  <a:cubicBezTo>
                    <a:pt x="277" y="501"/>
                    <a:pt x="292" y="499"/>
                    <a:pt x="304" y="506"/>
                  </a:cubicBezTo>
                  <a:cubicBezTo>
                    <a:pt x="335" y="524"/>
                    <a:pt x="305" y="552"/>
                    <a:pt x="336" y="506"/>
                  </a:cubicBezTo>
                  <a:cubicBezTo>
                    <a:pt x="280" y="487"/>
                    <a:pt x="345" y="515"/>
                    <a:pt x="296" y="466"/>
                  </a:cubicBezTo>
                  <a:cubicBezTo>
                    <a:pt x="281" y="451"/>
                    <a:pt x="258" y="446"/>
                    <a:pt x="240" y="434"/>
                  </a:cubicBezTo>
                  <a:cubicBezTo>
                    <a:pt x="280" y="429"/>
                    <a:pt x="321" y="428"/>
                    <a:pt x="360" y="418"/>
                  </a:cubicBezTo>
                  <a:cubicBezTo>
                    <a:pt x="368" y="416"/>
                    <a:pt x="344" y="414"/>
                    <a:pt x="336" y="410"/>
                  </a:cubicBezTo>
                  <a:cubicBezTo>
                    <a:pt x="266" y="375"/>
                    <a:pt x="386" y="412"/>
                    <a:pt x="248" y="378"/>
                  </a:cubicBezTo>
                  <a:cubicBezTo>
                    <a:pt x="289" y="317"/>
                    <a:pt x="317" y="313"/>
                    <a:pt x="392" y="298"/>
                  </a:cubicBezTo>
                  <a:cubicBezTo>
                    <a:pt x="356" y="274"/>
                    <a:pt x="316" y="258"/>
                    <a:pt x="280" y="234"/>
                  </a:cubicBezTo>
                  <a:cubicBezTo>
                    <a:pt x="275" y="226"/>
                    <a:pt x="262" y="219"/>
                    <a:pt x="264" y="210"/>
                  </a:cubicBezTo>
                  <a:cubicBezTo>
                    <a:pt x="272" y="172"/>
                    <a:pt x="320" y="216"/>
                    <a:pt x="264" y="178"/>
                  </a:cubicBezTo>
                  <a:cubicBezTo>
                    <a:pt x="237" y="0"/>
                    <a:pt x="267" y="79"/>
                    <a:pt x="216" y="130"/>
                  </a:cubicBezTo>
                  <a:cubicBezTo>
                    <a:pt x="212" y="134"/>
                    <a:pt x="205" y="135"/>
                    <a:pt x="200" y="138"/>
                  </a:cubicBezTo>
                  <a:close/>
                </a:path>
              </a:pathLst>
            </a:cu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1" name="Freeform 7"/>
            <p:cNvSpPr>
              <a:spLocks/>
            </p:cNvSpPr>
            <p:nvPr/>
          </p:nvSpPr>
          <p:spPr bwMode="auto">
            <a:xfrm>
              <a:off x="1927" y="3838"/>
              <a:ext cx="757" cy="464"/>
            </a:xfrm>
            <a:custGeom>
              <a:avLst/>
              <a:gdLst>
                <a:gd name="T0" fmla="*/ 280 w 757"/>
                <a:gd name="T1" fmla="*/ 0 h 464"/>
                <a:gd name="T2" fmla="*/ 264 w 757"/>
                <a:gd name="T3" fmla="*/ 64 h 464"/>
                <a:gd name="T4" fmla="*/ 216 w 757"/>
                <a:gd name="T5" fmla="*/ 88 h 464"/>
                <a:gd name="T6" fmla="*/ 80 w 757"/>
                <a:gd name="T7" fmla="*/ 144 h 464"/>
                <a:gd name="T8" fmla="*/ 48 w 757"/>
                <a:gd name="T9" fmla="*/ 160 h 464"/>
                <a:gd name="T10" fmla="*/ 0 w 757"/>
                <a:gd name="T11" fmla="*/ 176 h 464"/>
                <a:gd name="T12" fmla="*/ 120 w 757"/>
                <a:gd name="T13" fmla="*/ 160 h 464"/>
                <a:gd name="T14" fmla="*/ 216 w 757"/>
                <a:gd name="T15" fmla="*/ 120 h 464"/>
                <a:gd name="T16" fmla="*/ 152 w 757"/>
                <a:gd name="T17" fmla="*/ 232 h 464"/>
                <a:gd name="T18" fmla="*/ 96 w 757"/>
                <a:gd name="T19" fmla="*/ 296 h 464"/>
                <a:gd name="T20" fmla="*/ 8 w 757"/>
                <a:gd name="T21" fmla="*/ 392 h 464"/>
                <a:gd name="T22" fmla="*/ 32 w 757"/>
                <a:gd name="T23" fmla="*/ 400 h 464"/>
                <a:gd name="T24" fmla="*/ 64 w 757"/>
                <a:gd name="T25" fmla="*/ 320 h 464"/>
                <a:gd name="T26" fmla="*/ 104 w 757"/>
                <a:gd name="T27" fmla="*/ 376 h 464"/>
                <a:gd name="T28" fmla="*/ 120 w 757"/>
                <a:gd name="T29" fmla="*/ 424 h 464"/>
                <a:gd name="T30" fmla="*/ 200 w 757"/>
                <a:gd name="T31" fmla="*/ 240 h 464"/>
                <a:gd name="T32" fmla="*/ 224 w 757"/>
                <a:gd name="T33" fmla="*/ 184 h 464"/>
                <a:gd name="T34" fmla="*/ 256 w 757"/>
                <a:gd name="T35" fmla="*/ 136 h 464"/>
                <a:gd name="T36" fmla="*/ 280 w 757"/>
                <a:gd name="T37" fmla="*/ 144 h 464"/>
                <a:gd name="T38" fmla="*/ 312 w 757"/>
                <a:gd name="T39" fmla="*/ 264 h 464"/>
                <a:gd name="T40" fmla="*/ 320 w 757"/>
                <a:gd name="T41" fmla="*/ 336 h 464"/>
                <a:gd name="T42" fmla="*/ 416 w 757"/>
                <a:gd name="T43" fmla="*/ 408 h 464"/>
                <a:gd name="T44" fmla="*/ 440 w 757"/>
                <a:gd name="T45" fmla="*/ 416 h 464"/>
                <a:gd name="T46" fmla="*/ 456 w 757"/>
                <a:gd name="T47" fmla="*/ 416 h 464"/>
                <a:gd name="T48" fmla="*/ 536 w 757"/>
                <a:gd name="T49" fmla="*/ 336 h 464"/>
                <a:gd name="T50" fmla="*/ 544 w 757"/>
                <a:gd name="T51" fmla="*/ 312 h 464"/>
                <a:gd name="T52" fmla="*/ 488 w 757"/>
                <a:gd name="T53" fmla="*/ 328 h 464"/>
                <a:gd name="T54" fmla="*/ 368 w 757"/>
                <a:gd name="T55" fmla="*/ 368 h 464"/>
                <a:gd name="T56" fmla="*/ 344 w 757"/>
                <a:gd name="T57" fmla="*/ 352 h 464"/>
                <a:gd name="T58" fmla="*/ 312 w 757"/>
                <a:gd name="T59" fmla="*/ 304 h 464"/>
                <a:gd name="T60" fmla="*/ 336 w 757"/>
                <a:gd name="T61" fmla="*/ 168 h 464"/>
                <a:gd name="T62" fmla="*/ 432 w 757"/>
                <a:gd name="T63" fmla="*/ 176 h 464"/>
                <a:gd name="T64" fmla="*/ 480 w 757"/>
                <a:gd name="T65" fmla="*/ 200 h 464"/>
                <a:gd name="T66" fmla="*/ 640 w 757"/>
                <a:gd name="T67" fmla="*/ 208 h 464"/>
                <a:gd name="T68" fmla="*/ 680 w 757"/>
                <a:gd name="T69" fmla="*/ 152 h 464"/>
                <a:gd name="T70" fmla="*/ 632 w 757"/>
                <a:gd name="T71" fmla="*/ 176 h 464"/>
                <a:gd name="T72" fmla="*/ 552 w 757"/>
                <a:gd name="T73" fmla="*/ 200 h 464"/>
                <a:gd name="T74" fmla="*/ 408 w 757"/>
                <a:gd name="T75" fmla="*/ 136 h 464"/>
                <a:gd name="T76" fmla="*/ 408 w 757"/>
                <a:gd name="T77" fmla="*/ 88 h 464"/>
                <a:gd name="T78" fmla="*/ 456 w 757"/>
                <a:gd name="T79" fmla="*/ 56 h 464"/>
                <a:gd name="T80" fmla="*/ 744 w 757"/>
                <a:gd name="T81" fmla="*/ 56 h 464"/>
                <a:gd name="T82" fmla="*/ 648 w 757"/>
                <a:gd name="T83" fmla="*/ 48 h 464"/>
                <a:gd name="T84" fmla="*/ 352 w 757"/>
                <a:gd name="T85" fmla="*/ 32 h 464"/>
                <a:gd name="T86" fmla="*/ 280 w 757"/>
                <a:gd name="T87" fmla="*/ 0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7" h="464">
                  <a:moveTo>
                    <a:pt x="280" y="0"/>
                  </a:moveTo>
                  <a:cubicBezTo>
                    <a:pt x="275" y="21"/>
                    <a:pt x="274" y="44"/>
                    <a:pt x="264" y="64"/>
                  </a:cubicBezTo>
                  <a:cubicBezTo>
                    <a:pt x="256" y="79"/>
                    <a:pt x="229" y="82"/>
                    <a:pt x="216" y="88"/>
                  </a:cubicBezTo>
                  <a:cubicBezTo>
                    <a:pt x="167" y="112"/>
                    <a:pt x="133" y="126"/>
                    <a:pt x="80" y="144"/>
                  </a:cubicBezTo>
                  <a:cubicBezTo>
                    <a:pt x="69" y="148"/>
                    <a:pt x="59" y="156"/>
                    <a:pt x="48" y="160"/>
                  </a:cubicBezTo>
                  <a:cubicBezTo>
                    <a:pt x="32" y="166"/>
                    <a:pt x="0" y="176"/>
                    <a:pt x="0" y="176"/>
                  </a:cubicBezTo>
                  <a:cubicBezTo>
                    <a:pt x="42" y="204"/>
                    <a:pt x="81" y="186"/>
                    <a:pt x="120" y="160"/>
                  </a:cubicBezTo>
                  <a:cubicBezTo>
                    <a:pt x="147" y="106"/>
                    <a:pt x="154" y="111"/>
                    <a:pt x="216" y="120"/>
                  </a:cubicBezTo>
                  <a:cubicBezTo>
                    <a:pt x="240" y="191"/>
                    <a:pt x="204" y="206"/>
                    <a:pt x="152" y="232"/>
                  </a:cubicBezTo>
                  <a:cubicBezTo>
                    <a:pt x="141" y="266"/>
                    <a:pt x="119" y="269"/>
                    <a:pt x="96" y="296"/>
                  </a:cubicBezTo>
                  <a:cubicBezTo>
                    <a:pt x="68" y="330"/>
                    <a:pt x="33" y="355"/>
                    <a:pt x="8" y="392"/>
                  </a:cubicBezTo>
                  <a:cubicBezTo>
                    <a:pt x="16" y="395"/>
                    <a:pt x="24" y="403"/>
                    <a:pt x="32" y="400"/>
                  </a:cubicBezTo>
                  <a:cubicBezTo>
                    <a:pt x="52" y="392"/>
                    <a:pt x="60" y="336"/>
                    <a:pt x="64" y="320"/>
                  </a:cubicBezTo>
                  <a:cubicBezTo>
                    <a:pt x="104" y="333"/>
                    <a:pt x="85" y="320"/>
                    <a:pt x="104" y="376"/>
                  </a:cubicBezTo>
                  <a:cubicBezTo>
                    <a:pt x="109" y="392"/>
                    <a:pt x="120" y="424"/>
                    <a:pt x="120" y="424"/>
                  </a:cubicBezTo>
                  <a:cubicBezTo>
                    <a:pt x="127" y="346"/>
                    <a:pt x="124" y="278"/>
                    <a:pt x="200" y="240"/>
                  </a:cubicBezTo>
                  <a:cubicBezTo>
                    <a:pt x="258" y="153"/>
                    <a:pt x="172" y="287"/>
                    <a:pt x="224" y="184"/>
                  </a:cubicBezTo>
                  <a:cubicBezTo>
                    <a:pt x="233" y="167"/>
                    <a:pt x="256" y="136"/>
                    <a:pt x="256" y="136"/>
                  </a:cubicBezTo>
                  <a:cubicBezTo>
                    <a:pt x="264" y="139"/>
                    <a:pt x="275" y="137"/>
                    <a:pt x="280" y="144"/>
                  </a:cubicBezTo>
                  <a:cubicBezTo>
                    <a:pt x="301" y="173"/>
                    <a:pt x="304" y="231"/>
                    <a:pt x="312" y="264"/>
                  </a:cubicBezTo>
                  <a:cubicBezTo>
                    <a:pt x="315" y="288"/>
                    <a:pt x="315" y="312"/>
                    <a:pt x="320" y="336"/>
                  </a:cubicBezTo>
                  <a:cubicBezTo>
                    <a:pt x="333" y="401"/>
                    <a:pt x="352" y="399"/>
                    <a:pt x="416" y="408"/>
                  </a:cubicBezTo>
                  <a:cubicBezTo>
                    <a:pt x="424" y="411"/>
                    <a:pt x="434" y="410"/>
                    <a:pt x="440" y="416"/>
                  </a:cubicBezTo>
                  <a:cubicBezTo>
                    <a:pt x="456" y="432"/>
                    <a:pt x="440" y="464"/>
                    <a:pt x="456" y="416"/>
                  </a:cubicBezTo>
                  <a:cubicBezTo>
                    <a:pt x="381" y="366"/>
                    <a:pt x="510" y="343"/>
                    <a:pt x="536" y="336"/>
                  </a:cubicBezTo>
                  <a:cubicBezTo>
                    <a:pt x="539" y="328"/>
                    <a:pt x="551" y="317"/>
                    <a:pt x="544" y="312"/>
                  </a:cubicBezTo>
                  <a:cubicBezTo>
                    <a:pt x="540" y="309"/>
                    <a:pt x="495" y="326"/>
                    <a:pt x="488" y="328"/>
                  </a:cubicBezTo>
                  <a:cubicBezTo>
                    <a:pt x="440" y="341"/>
                    <a:pt x="411" y="346"/>
                    <a:pt x="368" y="368"/>
                  </a:cubicBezTo>
                  <a:cubicBezTo>
                    <a:pt x="360" y="363"/>
                    <a:pt x="350" y="359"/>
                    <a:pt x="344" y="352"/>
                  </a:cubicBezTo>
                  <a:cubicBezTo>
                    <a:pt x="331" y="338"/>
                    <a:pt x="312" y="304"/>
                    <a:pt x="312" y="304"/>
                  </a:cubicBezTo>
                  <a:cubicBezTo>
                    <a:pt x="321" y="258"/>
                    <a:pt x="330" y="215"/>
                    <a:pt x="336" y="168"/>
                  </a:cubicBezTo>
                  <a:cubicBezTo>
                    <a:pt x="368" y="171"/>
                    <a:pt x="400" y="172"/>
                    <a:pt x="432" y="176"/>
                  </a:cubicBezTo>
                  <a:cubicBezTo>
                    <a:pt x="450" y="178"/>
                    <a:pt x="462" y="198"/>
                    <a:pt x="480" y="200"/>
                  </a:cubicBezTo>
                  <a:cubicBezTo>
                    <a:pt x="533" y="207"/>
                    <a:pt x="587" y="205"/>
                    <a:pt x="640" y="208"/>
                  </a:cubicBezTo>
                  <a:cubicBezTo>
                    <a:pt x="656" y="203"/>
                    <a:pt x="757" y="178"/>
                    <a:pt x="680" y="152"/>
                  </a:cubicBezTo>
                  <a:cubicBezTo>
                    <a:pt x="620" y="172"/>
                    <a:pt x="694" y="145"/>
                    <a:pt x="632" y="176"/>
                  </a:cubicBezTo>
                  <a:cubicBezTo>
                    <a:pt x="608" y="188"/>
                    <a:pt x="578" y="191"/>
                    <a:pt x="552" y="200"/>
                  </a:cubicBezTo>
                  <a:cubicBezTo>
                    <a:pt x="498" y="186"/>
                    <a:pt x="454" y="167"/>
                    <a:pt x="408" y="136"/>
                  </a:cubicBezTo>
                  <a:cubicBezTo>
                    <a:pt x="403" y="120"/>
                    <a:pt x="392" y="104"/>
                    <a:pt x="408" y="88"/>
                  </a:cubicBezTo>
                  <a:cubicBezTo>
                    <a:pt x="422" y="74"/>
                    <a:pt x="456" y="56"/>
                    <a:pt x="456" y="56"/>
                  </a:cubicBezTo>
                  <a:cubicBezTo>
                    <a:pt x="567" y="63"/>
                    <a:pt x="635" y="73"/>
                    <a:pt x="744" y="56"/>
                  </a:cubicBezTo>
                  <a:cubicBezTo>
                    <a:pt x="693" y="22"/>
                    <a:pt x="746" y="50"/>
                    <a:pt x="648" y="48"/>
                  </a:cubicBezTo>
                  <a:cubicBezTo>
                    <a:pt x="549" y="46"/>
                    <a:pt x="451" y="37"/>
                    <a:pt x="352" y="32"/>
                  </a:cubicBezTo>
                  <a:cubicBezTo>
                    <a:pt x="301" y="12"/>
                    <a:pt x="325" y="22"/>
                    <a:pt x="280" y="0"/>
                  </a:cubicBezTo>
                  <a:close/>
                </a:path>
              </a:pathLst>
            </a:custGeom>
            <a:solidFill>
              <a:srgbClr val="99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2" name="Freeform 8"/>
            <p:cNvSpPr>
              <a:spLocks/>
            </p:cNvSpPr>
            <p:nvPr/>
          </p:nvSpPr>
          <p:spPr bwMode="auto">
            <a:xfrm>
              <a:off x="1429" y="2387"/>
              <a:ext cx="725" cy="1134"/>
            </a:xfrm>
            <a:custGeom>
              <a:avLst/>
              <a:gdLst>
                <a:gd name="T0" fmla="*/ 0 w 725"/>
                <a:gd name="T1" fmla="*/ 0 h 1134"/>
                <a:gd name="T2" fmla="*/ 45 w 725"/>
                <a:gd name="T3" fmla="*/ 227 h 1134"/>
                <a:gd name="T4" fmla="*/ 226 w 725"/>
                <a:gd name="T5" fmla="*/ 589 h 1134"/>
                <a:gd name="T6" fmla="*/ 453 w 725"/>
                <a:gd name="T7" fmla="*/ 771 h 1134"/>
                <a:gd name="T8" fmla="*/ 725 w 725"/>
                <a:gd name="T9" fmla="*/ 1134 h 1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5" h="1134">
                  <a:moveTo>
                    <a:pt x="0" y="0"/>
                  </a:moveTo>
                  <a:cubicBezTo>
                    <a:pt x="3" y="64"/>
                    <a:pt x="7" y="129"/>
                    <a:pt x="45" y="227"/>
                  </a:cubicBezTo>
                  <a:cubicBezTo>
                    <a:pt x="83" y="325"/>
                    <a:pt x="158" y="498"/>
                    <a:pt x="226" y="589"/>
                  </a:cubicBezTo>
                  <a:cubicBezTo>
                    <a:pt x="294" y="680"/>
                    <a:pt x="370" y="680"/>
                    <a:pt x="453" y="771"/>
                  </a:cubicBezTo>
                  <a:cubicBezTo>
                    <a:pt x="536" y="862"/>
                    <a:pt x="680" y="1066"/>
                    <a:pt x="725" y="113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13" name="Freeform 9"/>
            <p:cNvSpPr>
              <a:spLocks/>
            </p:cNvSpPr>
            <p:nvPr/>
          </p:nvSpPr>
          <p:spPr bwMode="auto">
            <a:xfrm>
              <a:off x="2381" y="2523"/>
              <a:ext cx="272" cy="635"/>
            </a:xfrm>
            <a:custGeom>
              <a:avLst/>
              <a:gdLst>
                <a:gd name="T0" fmla="*/ 272 w 272"/>
                <a:gd name="T1" fmla="*/ 0 h 635"/>
                <a:gd name="T2" fmla="*/ 136 w 272"/>
                <a:gd name="T3" fmla="*/ 136 h 635"/>
                <a:gd name="T4" fmla="*/ 91 w 272"/>
                <a:gd name="T5" fmla="*/ 363 h 635"/>
                <a:gd name="T6" fmla="*/ 0 w 272"/>
                <a:gd name="T7" fmla="*/ 635 h 6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 h="635">
                  <a:moveTo>
                    <a:pt x="272" y="0"/>
                  </a:moveTo>
                  <a:cubicBezTo>
                    <a:pt x="219" y="38"/>
                    <a:pt x="166" y="76"/>
                    <a:pt x="136" y="136"/>
                  </a:cubicBezTo>
                  <a:cubicBezTo>
                    <a:pt x="106" y="196"/>
                    <a:pt x="114" y="280"/>
                    <a:pt x="91" y="363"/>
                  </a:cubicBezTo>
                  <a:cubicBezTo>
                    <a:pt x="68" y="446"/>
                    <a:pt x="34" y="540"/>
                    <a:pt x="0" y="63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2826" name="Rectangle 10"/>
          <p:cNvSpPr>
            <a:spLocks noChangeArrowheads="1"/>
          </p:cNvSpPr>
          <p:nvPr/>
        </p:nvSpPr>
        <p:spPr bwMode="auto">
          <a:xfrm>
            <a:off x="1982788" y="2579688"/>
            <a:ext cx="711200" cy="69532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62827" name="Group 11"/>
          <p:cNvGrpSpPr>
            <a:grpSpLocks/>
          </p:cNvGrpSpPr>
          <p:nvPr/>
        </p:nvGrpSpPr>
        <p:grpSpPr bwMode="auto">
          <a:xfrm>
            <a:off x="2255838" y="531813"/>
            <a:ext cx="4119562" cy="2863850"/>
            <a:chOff x="1292" y="296"/>
            <a:chExt cx="2359" cy="1591"/>
          </a:xfrm>
        </p:grpSpPr>
        <p:sp>
          <p:nvSpPr>
            <p:cNvPr id="14402" name="Line 12"/>
            <p:cNvSpPr>
              <a:spLocks noChangeShapeType="1"/>
            </p:cNvSpPr>
            <p:nvPr/>
          </p:nvSpPr>
          <p:spPr bwMode="auto">
            <a:xfrm>
              <a:off x="1292" y="1548"/>
              <a:ext cx="590" cy="0"/>
            </a:xfrm>
            <a:prstGeom prst="line">
              <a:avLst/>
            </a:prstGeom>
            <a:noFill/>
            <a:ln w="1905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79" name="Group 13"/>
            <p:cNvGrpSpPr>
              <a:grpSpLocks/>
            </p:cNvGrpSpPr>
            <p:nvPr/>
          </p:nvGrpSpPr>
          <p:grpSpPr bwMode="auto">
            <a:xfrm>
              <a:off x="1905" y="296"/>
              <a:ext cx="1746" cy="1591"/>
              <a:chOff x="1905" y="296"/>
              <a:chExt cx="1746" cy="1591"/>
            </a:xfrm>
          </p:grpSpPr>
          <p:sp>
            <p:nvSpPr>
              <p:cNvPr id="14404" name="Rectangle 14"/>
              <p:cNvSpPr>
                <a:spLocks noChangeArrowheads="1"/>
              </p:cNvSpPr>
              <p:nvPr/>
            </p:nvSpPr>
            <p:spPr bwMode="auto">
              <a:xfrm>
                <a:off x="1915" y="300"/>
                <a:ext cx="1724" cy="15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92581" name="Group 15"/>
              <p:cNvGrpSpPr>
                <a:grpSpLocks/>
              </p:cNvGrpSpPr>
              <p:nvPr/>
            </p:nvGrpSpPr>
            <p:grpSpPr bwMode="auto">
              <a:xfrm>
                <a:off x="1915" y="436"/>
                <a:ext cx="1736" cy="1374"/>
                <a:chOff x="2517" y="2336"/>
                <a:chExt cx="1736" cy="1374"/>
              </a:xfrm>
            </p:grpSpPr>
            <p:sp>
              <p:nvSpPr>
                <p:cNvPr id="192583" name="Freeform 16"/>
                <p:cNvSpPr>
                  <a:spLocks/>
                </p:cNvSpPr>
                <p:nvPr/>
              </p:nvSpPr>
              <p:spPr bwMode="auto">
                <a:xfrm>
                  <a:off x="2517" y="2478"/>
                  <a:ext cx="439" cy="362"/>
                </a:xfrm>
                <a:custGeom>
                  <a:avLst/>
                  <a:gdLst>
                    <a:gd name="T0" fmla="*/ 44 w 439"/>
                    <a:gd name="T1" fmla="*/ 90 h 362"/>
                    <a:gd name="T2" fmla="*/ 236 w 439"/>
                    <a:gd name="T3" fmla="*/ 82 h 362"/>
                    <a:gd name="T4" fmla="*/ 276 w 439"/>
                    <a:gd name="T5" fmla="*/ 130 h 362"/>
                    <a:gd name="T6" fmla="*/ 404 w 439"/>
                    <a:gd name="T7" fmla="*/ 178 h 362"/>
                    <a:gd name="T8" fmla="*/ 404 w 439"/>
                    <a:gd name="T9" fmla="*/ 322 h 362"/>
                    <a:gd name="T10" fmla="*/ 380 w 439"/>
                    <a:gd name="T11" fmla="*/ 330 h 362"/>
                    <a:gd name="T12" fmla="*/ 348 w 439"/>
                    <a:gd name="T13" fmla="*/ 346 h 362"/>
                    <a:gd name="T14" fmla="*/ 300 w 439"/>
                    <a:gd name="T15" fmla="*/ 362 h 362"/>
                    <a:gd name="T16" fmla="*/ 236 w 439"/>
                    <a:gd name="T17" fmla="*/ 346 h 362"/>
                    <a:gd name="T18" fmla="*/ 188 w 439"/>
                    <a:gd name="T19" fmla="*/ 314 h 362"/>
                    <a:gd name="T20" fmla="*/ 28 w 439"/>
                    <a:gd name="T21" fmla="*/ 202 h 362"/>
                    <a:gd name="T22" fmla="*/ 20 w 439"/>
                    <a:gd name="T23" fmla="*/ 106 h 362"/>
                    <a:gd name="T24" fmla="*/ 28 w 439"/>
                    <a:gd name="T25" fmla="*/ 82 h 362"/>
                    <a:gd name="T26" fmla="*/ 44 w 439"/>
                    <a:gd name="T27" fmla="*/ 90 h 3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9" h="362">
                      <a:moveTo>
                        <a:pt x="44" y="90"/>
                      </a:moveTo>
                      <a:cubicBezTo>
                        <a:pt x="66" y="0"/>
                        <a:pt x="172" y="66"/>
                        <a:pt x="236" y="82"/>
                      </a:cubicBezTo>
                      <a:cubicBezTo>
                        <a:pt x="246" y="97"/>
                        <a:pt x="260" y="121"/>
                        <a:pt x="276" y="130"/>
                      </a:cubicBezTo>
                      <a:cubicBezTo>
                        <a:pt x="310" y="149"/>
                        <a:pt x="367" y="166"/>
                        <a:pt x="404" y="178"/>
                      </a:cubicBezTo>
                      <a:cubicBezTo>
                        <a:pt x="439" y="230"/>
                        <a:pt x="437" y="216"/>
                        <a:pt x="404" y="322"/>
                      </a:cubicBezTo>
                      <a:cubicBezTo>
                        <a:pt x="401" y="330"/>
                        <a:pt x="388" y="327"/>
                        <a:pt x="380" y="330"/>
                      </a:cubicBezTo>
                      <a:cubicBezTo>
                        <a:pt x="369" y="335"/>
                        <a:pt x="359" y="342"/>
                        <a:pt x="348" y="346"/>
                      </a:cubicBezTo>
                      <a:cubicBezTo>
                        <a:pt x="332" y="352"/>
                        <a:pt x="300" y="362"/>
                        <a:pt x="300" y="362"/>
                      </a:cubicBezTo>
                      <a:cubicBezTo>
                        <a:pt x="279" y="357"/>
                        <a:pt x="256" y="355"/>
                        <a:pt x="236" y="346"/>
                      </a:cubicBezTo>
                      <a:cubicBezTo>
                        <a:pt x="218" y="338"/>
                        <a:pt x="188" y="314"/>
                        <a:pt x="188" y="314"/>
                      </a:cubicBezTo>
                      <a:cubicBezTo>
                        <a:pt x="149" y="255"/>
                        <a:pt x="92" y="228"/>
                        <a:pt x="28" y="202"/>
                      </a:cubicBezTo>
                      <a:cubicBezTo>
                        <a:pt x="0" y="160"/>
                        <a:pt x="7" y="182"/>
                        <a:pt x="20" y="106"/>
                      </a:cubicBezTo>
                      <a:cubicBezTo>
                        <a:pt x="21" y="98"/>
                        <a:pt x="21" y="87"/>
                        <a:pt x="28" y="82"/>
                      </a:cubicBezTo>
                      <a:cubicBezTo>
                        <a:pt x="33" y="79"/>
                        <a:pt x="39" y="87"/>
                        <a:pt x="44" y="90"/>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4" name="Freeform 17"/>
                <p:cNvSpPr>
                  <a:spLocks/>
                </p:cNvSpPr>
                <p:nvPr/>
              </p:nvSpPr>
              <p:spPr bwMode="auto">
                <a:xfrm>
                  <a:off x="2794" y="2350"/>
                  <a:ext cx="498" cy="282"/>
                </a:xfrm>
                <a:custGeom>
                  <a:avLst/>
                  <a:gdLst>
                    <a:gd name="T0" fmla="*/ 6 w 498"/>
                    <a:gd name="T1" fmla="*/ 146 h 282"/>
                    <a:gd name="T2" fmla="*/ 14 w 498"/>
                    <a:gd name="T3" fmla="*/ 242 h 282"/>
                    <a:gd name="T4" fmla="*/ 38 w 498"/>
                    <a:gd name="T5" fmla="*/ 250 h 282"/>
                    <a:gd name="T6" fmla="*/ 126 w 498"/>
                    <a:gd name="T7" fmla="*/ 282 h 282"/>
                    <a:gd name="T8" fmla="*/ 470 w 498"/>
                    <a:gd name="T9" fmla="*/ 218 h 282"/>
                    <a:gd name="T10" fmla="*/ 470 w 498"/>
                    <a:gd name="T11" fmla="*/ 90 h 282"/>
                    <a:gd name="T12" fmla="*/ 366 w 498"/>
                    <a:gd name="T13" fmla="*/ 26 h 282"/>
                    <a:gd name="T14" fmla="*/ 342 w 498"/>
                    <a:gd name="T15" fmla="*/ 10 h 282"/>
                    <a:gd name="T16" fmla="*/ 166 w 498"/>
                    <a:gd name="T17" fmla="*/ 26 h 282"/>
                    <a:gd name="T18" fmla="*/ 22 w 498"/>
                    <a:gd name="T19" fmla="*/ 90 h 282"/>
                    <a:gd name="T20" fmla="*/ 6 w 498"/>
                    <a:gd name="T21" fmla="*/ 146 h 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8" h="282">
                      <a:moveTo>
                        <a:pt x="6" y="146"/>
                      </a:moveTo>
                      <a:cubicBezTo>
                        <a:pt x="9" y="178"/>
                        <a:pt x="5" y="211"/>
                        <a:pt x="14" y="242"/>
                      </a:cubicBezTo>
                      <a:cubicBezTo>
                        <a:pt x="16" y="250"/>
                        <a:pt x="30" y="246"/>
                        <a:pt x="38" y="250"/>
                      </a:cubicBezTo>
                      <a:cubicBezTo>
                        <a:pt x="68" y="265"/>
                        <a:pt x="94" y="271"/>
                        <a:pt x="126" y="282"/>
                      </a:cubicBezTo>
                      <a:cubicBezTo>
                        <a:pt x="246" y="267"/>
                        <a:pt x="350" y="233"/>
                        <a:pt x="470" y="218"/>
                      </a:cubicBezTo>
                      <a:cubicBezTo>
                        <a:pt x="484" y="176"/>
                        <a:pt x="498" y="130"/>
                        <a:pt x="470" y="90"/>
                      </a:cubicBezTo>
                      <a:cubicBezTo>
                        <a:pt x="454" y="68"/>
                        <a:pt x="386" y="39"/>
                        <a:pt x="366" y="26"/>
                      </a:cubicBezTo>
                      <a:cubicBezTo>
                        <a:pt x="358" y="21"/>
                        <a:pt x="342" y="10"/>
                        <a:pt x="342" y="10"/>
                      </a:cubicBezTo>
                      <a:cubicBezTo>
                        <a:pt x="283" y="13"/>
                        <a:pt x="219" y="0"/>
                        <a:pt x="166" y="26"/>
                      </a:cubicBezTo>
                      <a:cubicBezTo>
                        <a:pt x="113" y="52"/>
                        <a:pt x="82" y="78"/>
                        <a:pt x="22" y="90"/>
                      </a:cubicBezTo>
                      <a:cubicBezTo>
                        <a:pt x="0" y="123"/>
                        <a:pt x="6" y="104"/>
                        <a:pt x="6" y="14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5" name="Freeform 18"/>
                <p:cNvSpPr>
                  <a:spLocks/>
                </p:cNvSpPr>
                <p:nvPr/>
              </p:nvSpPr>
              <p:spPr bwMode="auto">
                <a:xfrm>
                  <a:off x="3787" y="2387"/>
                  <a:ext cx="434" cy="236"/>
                </a:xfrm>
                <a:custGeom>
                  <a:avLst/>
                  <a:gdLst>
                    <a:gd name="T0" fmla="*/ 48 w 434"/>
                    <a:gd name="T1" fmla="*/ 56 h 236"/>
                    <a:gd name="T2" fmla="*/ 32 w 434"/>
                    <a:gd name="T3" fmla="*/ 120 h 236"/>
                    <a:gd name="T4" fmla="*/ 0 w 434"/>
                    <a:gd name="T5" fmla="*/ 168 h 236"/>
                    <a:gd name="T6" fmla="*/ 192 w 434"/>
                    <a:gd name="T7" fmla="*/ 208 h 236"/>
                    <a:gd name="T8" fmla="*/ 376 w 434"/>
                    <a:gd name="T9" fmla="*/ 176 h 236"/>
                    <a:gd name="T10" fmla="*/ 432 w 434"/>
                    <a:gd name="T11" fmla="*/ 72 h 236"/>
                    <a:gd name="T12" fmla="*/ 336 w 434"/>
                    <a:gd name="T13" fmla="*/ 32 h 236"/>
                    <a:gd name="T14" fmla="*/ 272 w 434"/>
                    <a:gd name="T15" fmla="*/ 0 h 236"/>
                    <a:gd name="T16" fmla="*/ 104 w 434"/>
                    <a:gd name="T17" fmla="*/ 8 h 236"/>
                    <a:gd name="T18" fmla="*/ 72 w 434"/>
                    <a:gd name="T19" fmla="*/ 16 h 236"/>
                    <a:gd name="T20" fmla="*/ 40 w 434"/>
                    <a:gd name="T21" fmla="*/ 64 h 236"/>
                    <a:gd name="T22" fmla="*/ 48 w 434"/>
                    <a:gd name="T23" fmla="*/ 56 h 2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4" h="236">
                      <a:moveTo>
                        <a:pt x="48" y="56"/>
                      </a:moveTo>
                      <a:cubicBezTo>
                        <a:pt x="43" y="77"/>
                        <a:pt x="41" y="100"/>
                        <a:pt x="32" y="120"/>
                      </a:cubicBezTo>
                      <a:cubicBezTo>
                        <a:pt x="24" y="138"/>
                        <a:pt x="0" y="168"/>
                        <a:pt x="0" y="168"/>
                      </a:cubicBezTo>
                      <a:cubicBezTo>
                        <a:pt x="23" y="236"/>
                        <a:pt x="128" y="197"/>
                        <a:pt x="192" y="208"/>
                      </a:cubicBezTo>
                      <a:cubicBezTo>
                        <a:pt x="193" y="208"/>
                        <a:pt x="348" y="198"/>
                        <a:pt x="376" y="176"/>
                      </a:cubicBezTo>
                      <a:cubicBezTo>
                        <a:pt x="404" y="154"/>
                        <a:pt x="417" y="103"/>
                        <a:pt x="432" y="72"/>
                      </a:cubicBezTo>
                      <a:cubicBezTo>
                        <a:pt x="398" y="21"/>
                        <a:pt x="434" y="62"/>
                        <a:pt x="336" y="32"/>
                      </a:cubicBezTo>
                      <a:cubicBezTo>
                        <a:pt x="313" y="25"/>
                        <a:pt x="294" y="9"/>
                        <a:pt x="272" y="0"/>
                      </a:cubicBezTo>
                      <a:cubicBezTo>
                        <a:pt x="216" y="3"/>
                        <a:pt x="160" y="4"/>
                        <a:pt x="104" y="8"/>
                      </a:cubicBezTo>
                      <a:cubicBezTo>
                        <a:pt x="93" y="9"/>
                        <a:pt x="80" y="9"/>
                        <a:pt x="72" y="16"/>
                      </a:cubicBezTo>
                      <a:cubicBezTo>
                        <a:pt x="58" y="29"/>
                        <a:pt x="51" y="48"/>
                        <a:pt x="40" y="64"/>
                      </a:cubicBezTo>
                      <a:cubicBezTo>
                        <a:pt x="38" y="67"/>
                        <a:pt x="45" y="59"/>
                        <a:pt x="48" y="5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6" name="Freeform 19"/>
                <p:cNvSpPr>
                  <a:spLocks/>
                </p:cNvSpPr>
                <p:nvPr/>
              </p:nvSpPr>
              <p:spPr bwMode="auto">
                <a:xfrm>
                  <a:off x="3279" y="2336"/>
                  <a:ext cx="537" cy="280"/>
                </a:xfrm>
                <a:custGeom>
                  <a:avLst/>
                  <a:gdLst>
                    <a:gd name="T0" fmla="*/ 113 w 537"/>
                    <a:gd name="T1" fmla="*/ 56 h 280"/>
                    <a:gd name="T2" fmla="*/ 25 w 537"/>
                    <a:gd name="T3" fmla="*/ 80 h 280"/>
                    <a:gd name="T4" fmla="*/ 25 w 537"/>
                    <a:gd name="T5" fmla="*/ 192 h 280"/>
                    <a:gd name="T6" fmla="*/ 33 w 537"/>
                    <a:gd name="T7" fmla="*/ 264 h 280"/>
                    <a:gd name="T8" fmla="*/ 81 w 537"/>
                    <a:gd name="T9" fmla="*/ 280 h 280"/>
                    <a:gd name="T10" fmla="*/ 449 w 537"/>
                    <a:gd name="T11" fmla="*/ 232 h 280"/>
                    <a:gd name="T12" fmla="*/ 465 w 537"/>
                    <a:gd name="T13" fmla="*/ 200 h 280"/>
                    <a:gd name="T14" fmla="*/ 489 w 537"/>
                    <a:gd name="T15" fmla="*/ 192 h 280"/>
                    <a:gd name="T16" fmla="*/ 505 w 537"/>
                    <a:gd name="T17" fmla="*/ 136 h 280"/>
                    <a:gd name="T18" fmla="*/ 537 w 537"/>
                    <a:gd name="T19" fmla="*/ 56 h 280"/>
                    <a:gd name="T20" fmla="*/ 401 w 537"/>
                    <a:gd name="T21" fmla="*/ 0 h 280"/>
                    <a:gd name="T22" fmla="*/ 193 w 537"/>
                    <a:gd name="T23" fmla="*/ 8 h 280"/>
                    <a:gd name="T24" fmla="*/ 113 w 537"/>
                    <a:gd name="T25" fmla="*/ 48 h 280"/>
                    <a:gd name="T26" fmla="*/ 89 w 537"/>
                    <a:gd name="T27" fmla="*/ 56 h 280"/>
                    <a:gd name="T28" fmla="*/ 113 w 537"/>
                    <a:gd name="T29" fmla="*/ 56 h 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37" h="280">
                      <a:moveTo>
                        <a:pt x="113" y="56"/>
                      </a:moveTo>
                      <a:cubicBezTo>
                        <a:pt x="41" y="74"/>
                        <a:pt x="70" y="65"/>
                        <a:pt x="25" y="80"/>
                      </a:cubicBezTo>
                      <a:cubicBezTo>
                        <a:pt x="0" y="118"/>
                        <a:pt x="11" y="151"/>
                        <a:pt x="25" y="192"/>
                      </a:cubicBezTo>
                      <a:cubicBezTo>
                        <a:pt x="28" y="216"/>
                        <a:pt x="20" y="244"/>
                        <a:pt x="33" y="264"/>
                      </a:cubicBezTo>
                      <a:cubicBezTo>
                        <a:pt x="42" y="278"/>
                        <a:pt x="81" y="280"/>
                        <a:pt x="81" y="280"/>
                      </a:cubicBezTo>
                      <a:cubicBezTo>
                        <a:pt x="336" y="264"/>
                        <a:pt x="273" y="264"/>
                        <a:pt x="449" y="232"/>
                      </a:cubicBezTo>
                      <a:cubicBezTo>
                        <a:pt x="454" y="221"/>
                        <a:pt x="457" y="208"/>
                        <a:pt x="465" y="200"/>
                      </a:cubicBezTo>
                      <a:cubicBezTo>
                        <a:pt x="471" y="194"/>
                        <a:pt x="483" y="198"/>
                        <a:pt x="489" y="192"/>
                      </a:cubicBezTo>
                      <a:cubicBezTo>
                        <a:pt x="493" y="188"/>
                        <a:pt x="505" y="136"/>
                        <a:pt x="505" y="136"/>
                      </a:cubicBezTo>
                      <a:cubicBezTo>
                        <a:pt x="520" y="87"/>
                        <a:pt x="517" y="96"/>
                        <a:pt x="537" y="56"/>
                      </a:cubicBezTo>
                      <a:cubicBezTo>
                        <a:pt x="484" y="38"/>
                        <a:pt x="450" y="24"/>
                        <a:pt x="401" y="0"/>
                      </a:cubicBezTo>
                      <a:cubicBezTo>
                        <a:pt x="332" y="3"/>
                        <a:pt x="262" y="3"/>
                        <a:pt x="193" y="8"/>
                      </a:cubicBezTo>
                      <a:cubicBezTo>
                        <a:pt x="158" y="10"/>
                        <a:pt x="143" y="28"/>
                        <a:pt x="113" y="48"/>
                      </a:cubicBezTo>
                      <a:cubicBezTo>
                        <a:pt x="106" y="53"/>
                        <a:pt x="89" y="48"/>
                        <a:pt x="89" y="56"/>
                      </a:cubicBezTo>
                      <a:cubicBezTo>
                        <a:pt x="89" y="64"/>
                        <a:pt x="105" y="56"/>
                        <a:pt x="113" y="56"/>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7" name="Freeform 20"/>
                <p:cNvSpPr>
                  <a:spLocks/>
                </p:cNvSpPr>
                <p:nvPr/>
              </p:nvSpPr>
              <p:spPr bwMode="auto">
                <a:xfrm>
                  <a:off x="2880" y="2704"/>
                  <a:ext cx="635" cy="409"/>
                </a:xfrm>
                <a:custGeom>
                  <a:avLst/>
                  <a:gdLst>
                    <a:gd name="T0" fmla="*/ 2 w 778"/>
                    <a:gd name="T1" fmla="*/ 3 h 488"/>
                    <a:gd name="T2" fmla="*/ 2 w 778"/>
                    <a:gd name="T3" fmla="*/ 3 h 488"/>
                    <a:gd name="T4" fmla="*/ 2 w 778"/>
                    <a:gd name="T5" fmla="*/ 3 h 488"/>
                    <a:gd name="T6" fmla="*/ 2 w 778"/>
                    <a:gd name="T7" fmla="*/ 0 h 488"/>
                    <a:gd name="T8" fmla="*/ 2 w 778"/>
                    <a:gd name="T9" fmla="*/ 3 h 488"/>
                    <a:gd name="T10" fmla="*/ 2 w 778"/>
                    <a:gd name="T11" fmla="*/ 3 h 488"/>
                    <a:gd name="T12" fmla="*/ 2 w 778"/>
                    <a:gd name="T13" fmla="*/ 3 h 488"/>
                    <a:gd name="T14" fmla="*/ 2 w 778"/>
                    <a:gd name="T15" fmla="*/ 3 h 488"/>
                    <a:gd name="T16" fmla="*/ 2 w 778"/>
                    <a:gd name="T17" fmla="*/ 3 h 488"/>
                    <a:gd name="T18" fmla="*/ 2 w 778"/>
                    <a:gd name="T19" fmla="*/ 3 h 488"/>
                    <a:gd name="T20" fmla="*/ 2 w 778"/>
                    <a:gd name="T21" fmla="*/ 3 h 488"/>
                    <a:gd name="T22" fmla="*/ 2 w 778"/>
                    <a:gd name="T23" fmla="*/ 3 h 488"/>
                    <a:gd name="T24" fmla="*/ 2 w 778"/>
                    <a:gd name="T25" fmla="*/ 3 h 488"/>
                    <a:gd name="T26" fmla="*/ 2 w 778"/>
                    <a:gd name="T27" fmla="*/ 3 h 488"/>
                    <a:gd name="T28" fmla="*/ 2 w 778"/>
                    <a:gd name="T29" fmla="*/ 3 h 488"/>
                    <a:gd name="T30" fmla="*/ 2 w 778"/>
                    <a:gd name="T31" fmla="*/ 3 h 488"/>
                    <a:gd name="T32" fmla="*/ 2 w 778"/>
                    <a:gd name="T33" fmla="*/ 3 h 488"/>
                    <a:gd name="T34" fmla="*/ 2 w 778"/>
                    <a:gd name="T35" fmla="*/ 3 h 488"/>
                    <a:gd name="T36" fmla="*/ 2 w 778"/>
                    <a:gd name="T37" fmla="*/ 3 h 488"/>
                    <a:gd name="T38" fmla="*/ 2 w 778"/>
                    <a:gd name="T39" fmla="*/ 3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8" h="488">
                      <a:moveTo>
                        <a:pt x="75" y="128"/>
                      </a:moveTo>
                      <a:cubicBezTo>
                        <a:pt x="98" y="60"/>
                        <a:pt x="100" y="74"/>
                        <a:pt x="163" y="32"/>
                      </a:cubicBezTo>
                      <a:cubicBezTo>
                        <a:pt x="171" y="27"/>
                        <a:pt x="179" y="21"/>
                        <a:pt x="187" y="16"/>
                      </a:cubicBezTo>
                      <a:cubicBezTo>
                        <a:pt x="195" y="11"/>
                        <a:pt x="211" y="0"/>
                        <a:pt x="211" y="0"/>
                      </a:cubicBezTo>
                      <a:cubicBezTo>
                        <a:pt x="342" y="5"/>
                        <a:pt x="473" y="5"/>
                        <a:pt x="603" y="24"/>
                      </a:cubicBezTo>
                      <a:cubicBezTo>
                        <a:pt x="627" y="40"/>
                        <a:pt x="651" y="56"/>
                        <a:pt x="675" y="72"/>
                      </a:cubicBezTo>
                      <a:cubicBezTo>
                        <a:pt x="683" y="77"/>
                        <a:pt x="699" y="88"/>
                        <a:pt x="699" y="88"/>
                      </a:cubicBezTo>
                      <a:cubicBezTo>
                        <a:pt x="740" y="150"/>
                        <a:pt x="725" y="118"/>
                        <a:pt x="747" y="184"/>
                      </a:cubicBezTo>
                      <a:cubicBezTo>
                        <a:pt x="752" y="200"/>
                        <a:pt x="763" y="232"/>
                        <a:pt x="763" y="232"/>
                      </a:cubicBezTo>
                      <a:cubicBezTo>
                        <a:pt x="757" y="289"/>
                        <a:pt x="778" y="368"/>
                        <a:pt x="731" y="400"/>
                      </a:cubicBezTo>
                      <a:cubicBezTo>
                        <a:pt x="708" y="415"/>
                        <a:pt x="674" y="409"/>
                        <a:pt x="651" y="424"/>
                      </a:cubicBezTo>
                      <a:cubicBezTo>
                        <a:pt x="629" y="439"/>
                        <a:pt x="603" y="453"/>
                        <a:pt x="579" y="464"/>
                      </a:cubicBezTo>
                      <a:cubicBezTo>
                        <a:pt x="564" y="471"/>
                        <a:pt x="547" y="475"/>
                        <a:pt x="531" y="480"/>
                      </a:cubicBezTo>
                      <a:cubicBezTo>
                        <a:pt x="523" y="483"/>
                        <a:pt x="507" y="488"/>
                        <a:pt x="507" y="488"/>
                      </a:cubicBezTo>
                      <a:cubicBezTo>
                        <a:pt x="395" y="483"/>
                        <a:pt x="283" y="479"/>
                        <a:pt x="171" y="472"/>
                      </a:cubicBezTo>
                      <a:cubicBezTo>
                        <a:pt x="130" y="469"/>
                        <a:pt x="143" y="436"/>
                        <a:pt x="123" y="416"/>
                      </a:cubicBezTo>
                      <a:cubicBezTo>
                        <a:pt x="101" y="394"/>
                        <a:pt x="43" y="368"/>
                        <a:pt x="43" y="368"/>
                      </a:cubicBezTo>
                      <a:cubicBezTo>
                        <a:pt x="0" y="303"/>
                        <a:pt x="21" y="345"/>
                        <a:pt x="35" y="192"/>
                      </a:cubicBezTo>
                      <a:cubicBezTo>
                        <a:pt x="38" y="158"/>
                        <a:pt x="62" y="149"/>
                        <a:pt x="83" y="128"/>
                      </a:cubicBezTo>
                      <a:cubicBezTo>
                        <a:pt x="85" y="126"/>
                        <a:pt x="78" y="128"/>
                        <a:pt x="75" y="1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8" name="Freeform 21"/>
                <p:cNvSpPr>
                  <a:spLocks/>
                </p:cNvSpPr>
                <p:nvPr/>
              </p:nvSpPr>
              <p:spPr bwMode="auto">
                <a:xfrm>
                  <a:off x="3515" y="2614"/>
                  <a:ext cx="650" cy="415"/>
                </a:xfrm>
                <a:custGeom>
                  <a:avLst/>
                  <a:gdLst>
                    <a:gd name="T0" fmla="*/ 90 w 650"/>
                    <a:gd name="T1" fmla="*/ 31 h 415"/>
                    <a:gd name="T2" fmla="*/ 66 w 650"/>
                    <a:gd name="T3" fmla="*/ 63 h 415"/>
                    <a:gd name="T4" fmla="*/ 42 w 650"/>
                    <a:gd name="T5" fmla="*/ 79 h 415"/>
                    <a:gd name="T6" fmla="*/ 58 w 650"/>
                    <a:gd name="T7" fmla="*/ 359 h 415"/>
                    <a:gd name="T8" fmla="*/ 154 w 650"/>
                    <a:gd name="T9" fmla="*/ 407 h 415"/>
                    <a:gd name="T10" fmla="*/ 178 w 650"/>
                    <a:gd name="T11" fmla="*/ 415 h 415"/>
                    <a:gd name="T12" fmla="*/ 386 w 650"/>
                    <a:gd name="T13" fmla="*/ 399 h 415"/>
                    <a:gd name="T14" fmla="*/ 482 w 650"/>
                    <a:gd name="T15" fmla="*/ 335 h 415"/>
                    <a:gd name="T16" fmla="*/ 602 w 650"/>
                    <a:gd name="T17" fmla="*/ 311 h 415"/>
                    <a:gd name="T18" fmla="*/ 650 w 650"/>
                    <a:gd name="T19" fmla="*/ 231 h 415"/>
                    <a:gd name="T20" fmla="*/ 634 w 650"/>
                    <a:gd name="T21" fmla="*/ 127 h 415"/>
                    <a:gd name="T22" fmla="*/ 386 w 650"/>
                    <a:gd name="T23" fmla="*/ 39 h 415"/>
                    <a:gd name="T24" fmla="*/ 194 w 650"/>
                    <a:gd name="T25" fmla="*/ 31 h 415"/>
                    <a:gd name="T26" fmla="*/ 90 w 650"/>
                    <a:gd name="T27" fmla="*/ 31 h 4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0" h="415">
                      <a:moveTo>
                        <a:pt x="90" y="31"/>
                      </a:moveTo>
                      <a:cubicBezTo>
                        <a:pt x="103" y="70"/>
                        <a:pt x="104" y="47"/>
                        <a:pt x="66" y="63"/>
                      </a:cubicBezTo>
                      <a:cubicBezTo>
                        <a:pt x="57" y="67"/>
                        <a:pt x="50" y="74"/>
                        <a:pt x="42" y="79"/>
                      </a:cubicBezTo>
                      <a:cubicBezTo>
                        <a:pt x="5" y="134"/>
                        <a:pt x="0" y="308"/>
                        <a:pt x="58" y="359"/>
                      </a:cubicBezTo>
                      <a:cubicBezTo>
                        <a:pt x="96" y="392"/>
                        <a:pt x="109" y="392"/>
                        <a:pt x="154" y="407"/>
                      </a:cubicBezTo>
                      <a:cubicBezTo>
                        <a:pt x="162" y="410"/>
                        <a:pt x="178" y="415"/>
                        <a:pt x="178" y="415"/>
                      </a:cubicBezTo>
                      <a:cubicBezTo>
                        <a:pt x="247" y="410"/>
                        <a:pt x="318" y="412"/>
                        <a:pt x="386" y="399"/>
                      </a:cubicBezTo>
                      <a:cubicBezTo>
                        <a:pt x="420" y="393"/>
                        <a:pt x="448" y="341"/>
                        <a:pt x="482" y="335"/>
                      </a:cubicBezTo>
                      <a:cubicBezTo>
                        <a:pt x="586" y="318"/>
                        <a:pt x="547" y="329"/>
                        <a:pt x="602" y="311"/>
                      </a:cubicBezTo>
                      <a:cubicBezTo>
                        <a:pt x="611" y="273"/>
                        <a:pt x="617" y="253"/>
                        <a:pt x="650" y="231"/>
                      </a:cubicBezTo>
                      <a:cubicBezTo>
                        <a:pt x="645" y="196"/>
                        <a:pt x="643" y="161"/>
                        <a:pt x="634" y="127"/>
                      </a:cubicBezTo>
                      <a:cubicBezTo>
                        <a:pt x="611" y="37"/>
                        <a:pt x="430" y="43"/>
                        <a:pt x="386" y="39"/>
                      </a:cubicBezTo>
                      <a:cubicBezTo>
                        <a:pt x="309" y="0"/>
                        <a:pt x="355" y="17"/>
                        <a:pt x="194" y="31"/>
                      </a:cubicBezTo>
                      <a:cubicBezTo>
                        <a:pt x="153" y="35"/>
                        <a:pt x="129" y="57"/>
                        <a:pt x="90" y="31"/>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89" name="Freeform 22"/>
                <p:cNvSpPr>
                  <a:spLocks/>
                </p:cNvSpPr>
                <p:nvPr/>
              </p:nvSpPr>
              <p:spPr bwMode="auto">
                <a:xfrm>
                  <a:off x="3243" y="3024"/>
                  <a:ext cx="636" cy="406"/>
                </a:xfrm>
                <a:custGeom>
                  <a:avLst/>
                  <a:gdLst>
                    <a:gd name="T0" fmla="*/ 4 w 714"/>
                    <a:gd name="T1" fmla="*/ 4 h 464"/>
                    <a:gd name="T2" fmla="*/ 10 w 714"/>
                    <a:gd name="T3" fmla="*/ 4 h 464"/>
                    <a:gd name="T4" fmla="*/ 24 w 714"/>
                    <a:gd name="T5" fmla="*/ 4 h 464"/>
                    <a:gd name="T6" fmla="*/ 26 w 714"/>
                    <a:gd name="T7" fmla="*/ 4 h 464"/>
                    <a:gd name="T8" fmla="*/ 27 w 714"/>
                    <a:gd name="T9" fmla="*/ 10 h 464"/>
                    <a:gd name="T10" fmla="*/ 26 w 714"/>
                    <a:gd name="T11" fmla="*/ 10 h 464"/>
                    <a:gd name="T12" fmla="*/ 23 w 714"/>
                    <a:gd name="T13" fmla="*/ 11 h 464"/>
                    <a:gd name="T14" fmla="*/ 16 w 714"/>
                    <a:gd name="T15" fmla="*/ 11 h 464"/>
                    <a:gd name="T16" fmla="*/ 7 w 714"/>
                    <a:gd name="T17" fmla="*/ 11 h 464"/>
                    <a:gd name="T18" fmla="*/ 4 w 714"/>
                    <a:gd name="T19" fmla="*/ 10 h 464"/>
                    <a:gd name="T20" fmla="*/ 0 w 714"/>
                    <a:gd name="T21" fmla="*/ 9 h 464"/>
                    <a:gd name="T22" fmla="*/ 4 w 714"/>
                    <a:gd name="T23" fmla="*/ 6 h 464"/>
                    <a:gd name="T24" fmla="*/ 4 w 714"/>
                    <a:gd name="T25" fmla="*/ 4 h 464"/>
                    <a:gd name="T26" fmla="*/ 4 w 714"/>
                    <a:gd name="T27" fmla="*/ 4 h 464"/>
                    <a:gd name="T28" fmla="*/ 4 w 714"/>
                    <a:gd name="T29" fmla="*/ 4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14" h="464">
                      <a:moveTo>
                        <a:pt x="112" y="128"/>
                      </a:moveTo>
                      <a:cubicBezTo>
                        <a:pt x="174" y="97"/>
                        <a:pt x="187" y="81"/>
                        <a:pt x="256" y="64"/>
                      </a:cubicBezTo>
                      <a:cubicBezTo>
                        <a:pt x="351" y="0"/>
                        <a:pt x="512" y="24"/>
                        <a:pt x="608" y="88"/>
                      </a:cubicBezTo>
                      <a:cubicBezTo>
                        <a:pt x="631" y="122"/>
                        <a:pt x="636" y="152"/>
                        <a:pt x="672" y="176"/>
                      </a:cubicBezTo>
                      <a:cubicBezTo>
                        <a:pt x="714" y="240"/>
                        <a:pt x="697" y="331"/>
                        <a:pt x="680" y="400"/>
                      </a:cubicBezTo>
                      <a:cubicBezTo>
                        <a:pt x="678" y="408"/>
                        <a:pt x="664" y="407"/>
                        <a:pt x="656" y="408"/>
                      </a:cubicBezTo>
                      <a:cubicBezTo>
                        <a:pt x="632" y="412"/>
                        <a:pt x="608" y="413"/>
                        <a:pt x="584" y="416"/>
                      </a:cubicBezTo>
                      <a:cubicBezTo>
                        <a:pt x="529" y="434"/>
                        <a:pt x="472" y="450"/>
                        <a:pt x="416" y="464"/>
                      </a:cubicBezTo>
                      <a:cubicBezTo>
                        <a:pt x="339" y="459"/>
                        <a:pt x="261" y="457"/>
                        <a:pt x="184" y="448"/>
                      </a:cubicBezTo>
                      <a:cubicBezTo>
                        <a:pt x="146" y="443"/>
                        <a:pt x="153" y="422"/>
                        <a:pt x="128" y="400"/>
                      </a:cubicBezTo>
                      <a:cubicBezTo>
                        <a:pt x="93" y="369"/>
                        <a:pt x="41" y="349"/>
                        <a:pt x="0" y="328"/>
                      </a:cubicBezTo>
                      <a:cubicBezTo>
                        <a:pt x="7" y="288"/>
                        <a:pt x="7" y="245"/>
                        <a:pt x="40" y="216"/>
                      </a:cubicBezTo>
                      <a:cubicBezTo>
                        <a:pt x="54" y="203"/>
                        <a:pt x="88" y="184"/>
                        <a:pt x="88" y="184"/>
                      </a:cubicBezTo>
                      <a:cubicBezTo>
                        <a:pt x="91" y="176"/>
                        <a:pt x="91" y="167"/>
                        <a:pt x="96" y="160"/>
                      </a:cubicBezTo>
                      <a:cubicBezTo>
                        <a:pt x="120" y="130"/>
                        <a:pt x="128" y="159"/>
                        <a:pt x="112" y="1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0" name="Freeform 23"/>
                <p:cNvSpPr>
                  <a:spLocks/>
                </p:cNvSpPr>
                <p:nvPr/>
              </p:nvSpPr>
              <p:spPr bwMode="auto">
                <a:xfrm>
                  <a:off x="3884" y="2972"/>
                  <a:ext cx="369" cy="484"/>
                </a:xfrm>
                <a:custGeom>
                  <a:avLst/>
                  <a:gdLst>
                    <a:gd name="T0" fmla="*/ 212 w 369"/>
                    <a:gd name="T1" fmla="*/ 28 h 484"/>
                    <a:gd name="T2" fmla="*/ 84 w 369"/>
                    <a:gd name="T3" fmla="*/ 44 h 484"/>
                    <a:gd name="T4" fmla="*/ 68 w 369"/>
                    <a:gd name="T5" fmla="*/ 68 h 484"/>
                    <a:gd name="T6" fmla="*/ 36 w 369"/>
                    <a:gd name="T7" fmla="*/ 84 h 484"/>
                    <a:gd name="T8" fmla="*/ 4 w 369"/>
                    <a:gd name="T9" fmla="*/ 348 h 484"/>
                    <a:gd name="T10" fmla="*/ 28 w 369"/>
                    <a:gd name="T11" fmla="*/ 444 h 484"/>
                    <a:gd name="T12" fmla="*/ 100 w 369"/>
                    <a:gd name="T13" fmla="*/ 476 h 484"/>
                    <a:gd name="T14" fmla="*/ 124 w 369"/>
                    <a:gd name="T15" fmla="*/ 484 h 484"/>
                    <a:gd name="T16" fmla="*/ 260 w 369"/>
                    <a:gd name="T17" fmla="*/ 436 h 484"/>
                    <a:gd name="T18" fmla="*/ 308 w 369"/>
                    <a:gd name="T19" fmla="*/ 404 h 484"/>
                    <a:gd name="T20" fmla="*/ 356 w 369"/>
                    <a:gd name="T21" fmla="*/ 316 h 484"/>
                    <a:gd name="T22" fmla="*/ 308 w 369"/>
                    <a:gd name="T23" fmla="*/ 60 h 484"/>
                    <a:gd name="T24" fmla="*/ 260 w 369"/>
                    <a:gd name="T25" fmla="*/ 12 h 484"/>
                    <a:gd name="T26" fmla="*/ 212 w 369"/>
                    <a:gd name="T27" fmla="*/ 28 h 4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9" h="484">
                      <a:moveTo>
                        <a:pt x="212" y="28"/>
                      </a:moveTo>
                      <a:cubicBezTo>
                        <a:pt x="170" y="0"/>
                        <a:pt x="126" y="23"/>
                        <a:pt x="84" y="44"/>
                      </a:cubicBezTo>
                      <a:cubicBezTo>
                        <a:pt x="79" y="52"/>
                        <a:pt x="75" y="62"/>
                        <a:pt x="68" y="68"/>
                      </a:cubicBezTo>
                      <a:cubicBezTo>
                        <a:pt x="59" y="76"/>
                        <a:pt x="40" y="73"/>
                        <a:pt x="36" y="84"/>
                      </a:cubicBezTo>
                      <a:cubicBezTo>
                        <a:pt x="31" y="99"/>
                        <a:pt x="4" y="346"/>
                        <a:pt x="4" y="348"/>
                      </a:cubicBezTo>
                      <a:cubicBezTo>
                        <a:pt x="8" y="388"/>
                        <a:pt x="0" y="416"/>
                        <a:pt x="28" y="444"/>
                      </a:cubicBezTo>
                      <a:cubicBezTo>
                        <a:pt x="47" y="463"/>
                        <a:pt x="76" y="468"/>
                        <a:pt x="100" y="476"/>
                      </a:cubicBezTo>
                      <a:cubicBezTo>
                        <a:pt x="108" y="479"/>
                        <a:pt x="124" y="484"/>
                        <a:pt x="124" y="484"/>
                      </a:cubicBezTo>
                      <a:cubicBezTo>
                        <a:pt x="176" y="472"/>
                        <a:pt x="214" y="461"/>
                        <a:pt x="260" y="436"/>
                      </a:cubicBezTo>
                      <a:cubicBezTo>
                        <a:pt x="277" y="427"/>
                        <a:pt x="308" y="404"/>
                        <a:pt x="308" y="404"/>
                      </a:cubicBezTo>
                      <a:cubicBezTo>
                        <a:pt x="323" y="374"/>
                        <a:pt x="341" y="346"/>
                        <a:pt x="356" y="316"/>
                      </a:cubicBezTo>
                      <a:cubicBezTo>
                        <a:pt x="338" y="100"/>
                        <a:pt x="369" y="181"/>
                        <a:pt x="308" y="60"/>
                      </a:cubicBezTo>
                      <a:cubicBezTo>
                        <a:pt x="301" y="45"/>
                        <a:pt x="278" y="14"/>
                        <a:pt x="260" y="12"/>
                      </a:cubicBezTo>
                      <a:cubicBezTo>
                        <a:pt x="243" y="10"/>
                        <a:pt x="228" y="23"/>
                        <a:pt x="212" y="28"/>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1" name="Freeform 24"/>
                <p:cNvSpPr>
                  <a:spLocks/>
                </p:cNvSpPr>
                <p:nvPr/>
              </p:nvSpPr>
              <p:spPr bwMode="auto">
                <a:xfrm>
                  <a:off x="2707" y="3121"/>
                  <a:ext cx="493" cy="335"/>
                </a:xfrm>
                <a:custGeom>
                  <a:avLst/>
                  <a:gdLst>
                    <a:gd name="T0" fmla="*/ 429 w 493"/>
                    <a:gd name="T1" fmla="*/ 23 h 335"/>
                    <a:gd name="T2" fmla="*/ 173 w 493"/>
                    <a:gd name="T3" fmla="*/ 63 h 335"/>
                    <a:gd name="T4" fmla="*/ 69 w 493"/>
                    <a:gd name="T5" fmla="*/ 111 h 335"/>
                    <a:gd name="T6" fmla="*/ 45 w 493"/>
                    <a:gd name="T7" fmla="*/ 127 h 335"/>
                    <a:gd name="T8" fmla="*/ 21 w 493"/>
                    <a:gd name="T9" fmla="*/ 279 h 335"/>
                    <a:gd name="T10" fmla="*/ 85 w 493"/>
                    <a:gd name="T11" fmla="*/ 335 h 335"/>
                    <a:gd name="T12" fmla="*/ 413 w 493"/>
                    <a:gd name="T13" fmla="*/ 319 h 335"/>
                    <a:gd name="T14" fmla="*/ 421 w 493"/>
                    <a:gd name="T15" fmla="*/ 295 h 335"/>
                    <a:gd name="T16" fmla="*/ 493 w 493"/>
                    <a:gd name="T17" fmla="*/ 111 h 335"/>
                    <a:gd name="T18" fmla="*/ 477 w 493"/>
                    <a:gd name="T19" fmla="*/ 63 h 335"/>
                    <a:gd name="T20" fmla="*/ 429 w 493"/>
                    <a:gd name="T21" fmla="*/ 23 h 3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3" h="335">
                      <a:moveTo>
                        <a:pt x="429" y="23"/>
                      </a:moveTo>
                      <a:cubicBezTo>
                        <a:pt x="341" y="34"/>
                        <a:pt x="263" y="56"/>
                        <a:pt x="173" y="63"/>
                      </a:cubicBezTo>
                      <a:cubicBezTo>
                        <a:pt x="127" y="74"/>
                        <a:pt x="111" y="83"/>
                        <a:pt x="69" y="111"/>
                      </a:cubicBezTo>
                      <a:cubicBezTo>
                        <a:pt x="61" y="116"/>
                        <a:pt x="45" y="127"/>
                        <a:pt x="45" y="127"/>
                      </a:cubicBezTo>
                      <a:cubicBezTo>
                        <a:pt x="0" y="195"/>
                        <a:pt x="1" y="172"/>
                        <a:pt x="21" y="279"/>
                      </a:cubicBezTo>
                      <a:cubicBezTo>
                        <a:pt x="26" y="307"/>
                        <a:pt x="85" y="335"/>
                        <a:pt x="85" y="335"/>
                      </a:cubicBezTo>
                      <a:cubicBezTo>
                        <a:pt x="194" y="330"/>
                        <a:pt x="304" y="332"/>
                        <a:pt x="413" y="319"/>
                      </a:cubicBezTo>
                      <a:cubicBezTo>
                        <a:pt x="421" y="318"/>
                        <a:pt x="418" y="303"/>
                        <a:pt x="421" y="295"/>
                      </a:cubicBezTo>
                      <a:cubicBezTo>
                        <a:pt x="451" y="230"/>
                        <a:pt x="481" y="182"/>
                        <a:pt x="493" y="111"/>
                      </a:cubicBezTo>
                      <a:cubicBezTo>
                        <a:pt x="488" y="95"/>
                        <a:pt x="488" y="76"/>
                        <a:pt x="477" y="63"/>
                      </a:cubicBezTo>
                      <a:cubicBezTo>
                        <a:pt x="427" y="0"/>
                        <a:pt x="429" y="54"/>
                        <a:pt x="429" y="23"/>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2" name="Freeform 25"/>
                <p:cNvSpPr>
                  <a:spLocks/>
                </p:cNvSpPr>
                <p:nvPr/>
              </p:nvSpPr>
              <p:spPr bwMode="auto">
                <a:xfrm>
                  <a:off x="2545" y="3448"/>
                  <a:ext cx="568" cy="216"/>
                </a:xfrm>
                <a:custGeom>
                  <a:avLst/>
                  <a:gdLst>
                    <a:gd name="T0" fmla="*/ 239 w 568"/>
                    <a:gd name="T1" fmla="*/ 40 h 216"/>
                    <a:gd name="T2" fmla="*/ 87 w 568"/>
                    <a:gd name="T3" fmla="*/ 56 h 216"/>
                    <a:gd name="T4" fmla="*/ 71 w 568"/>
                    <a:gd name="T5" fmla="*/ 80 h 216"/>
                    <a:gd name="T6" fmla="*/ 47 w 568"/>
                    <a:gd name="T7" fmla="*/ 96 h 216"/>
                    <a:gd name="T8" fmla="*/ 111 w 568"/>
                    <a:gd name="T9" fmla="*/ 216 h 216"/>
                    <a:gd name="T10" fmla="*/ 527 w 568"/>
                    <a:gd name="T11" fmla="*/ 168 h 216"/>
                    <a:gd name="T12" fmla="*/ 535 w 568"/>
                    <a:gd name="T13" fmla="*/ 72 h 216"/>
                    <a:gd name="T14" fmla="*/ 511 w 568"/>
                    <a:gd name="T15" fmla="*/ 56 h 216"/>
                    <a:gd name="T16" fmla="*/ 359 w 568"/>
                    <a:gd name="T17" fmla="*/ 40 h 216"/>
                    <a:gd name="T18" fmla="*/ 263 w 568"/>
                    <a:gd name="T19" fmla="*/ 24 h 216"/>
                    <a:gd name="T20" fmla="*/ 239 w 568"/>
                    <a:gd name="T21" fmla="*/ 40 h 2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216">
                      <a:moveTo>
                        <a:pt x="239" y="40"/>
                      </a:moveTo>
                      <a:cubicBezTo>
                        <a:pt x="188" y="43"/>
                        <a:pt x="127" y="24"/>
                        <a:pt x="87" y="56"/>
                      </a:cubicBezTo>
                      <a:cubicBezTo>
                        <a:pt x="79" y="62"/>
                        <a:pt x="78" y="73"/>
                        <a:pt x="71" y="80"/>
                      </a:cubicBezTo>
                      <a:cubicBezTo>
                        <a:pt x="64" y="87"/>
                        <a:pt x="55" y="91"/>
                        <a:pt x="47" y="96"/>
                      </a:cubicBezTo>
                      <a:cubicBezTo>
                        <a:pt x="0" y="166"/>
                        <a:pt x="51" y="196"/>
                        <a:pt x="111" y="216"/>
                      </a:cubicBezTo>
                      <a:cubicBezTo>
                        <a:pt x="329" y="185"/>
                        <a:pt x="201" y="187"/>
                        <a:pt x="527" y="168"/>
                      </a:cubicBezTo>
                      <a:cubicBezTo>
                        <a:pt x="568" y="140"/>
                        <a:pt x="568" y="151"/>
                        <a:pt x="535" y="72"/>
                      </a:cubicBezTo>
                      <a:cubicBezTo>
                        <a:pt x="531" y="63"/>
                        <a:pt x="520" y="58"/>
                        <a:pt x="511" y="56"/>
                      </a:cubicBezTo>
                      <a:cubicBezTo>
                        <a:pt x="461" y="47"/>
                        <a:pt x="410" y="45"/>
                        <a:pt x="359" y="40"/>
                      </a:cubicBezTo>
                      <a:cubicBezTo>
                        <a:pt x="308" y="20"/>
                        <a:pt x="312" y="0"/>
                        <a:pt x="263" y="24"/>
                      </a:cubicBezTo>
                      <a:cubicBezTo>
                        <a:pt x="245" y="51"/>
                        <a:pt x="254" y="55"/>
                        <a:pt x="239" y="40"/>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3" name="Freeform 26"/>
                <p:cNvSpPr>
                  <a:spLocks/>
                </p:cNvSpPr>
                <p:nvPr/>
              </p:nvSpPr>
              <p:spPr bwMode="auto">
                <a:xfrm>
                  <a:off x="3120" y="3440"/>
                  <a:ext cx="536" cy="240"/>
                </a:xfrm>
                <a:custGeom>
                  <a:avLst/>
                  <a:gdLst>
                    <a:gd name="T0" fmla="*/ 32 w 536"/>
                    <a:gd name="T1" fmla="*/ 64 h 240"/>
                    <a:gd name="T2" fmla="*/ 128 w 536"/>
                    <a:gd name="T3" fmla="*/ 48 h 240"/>
                    <a:gd name="T4" fmla="*/ 152 w 536"/>
                    <a:gd name="T5" fmla="*/ 32 h 240"/>
                    <a:gd name="T6" fmla="*/ 232 w 536"/>
                    <a:gd name="T7" fmla="*/ 0 h 240"/>
                    <a:gd name="T8" fmla="*/ 488 w 536"/>
                    <a:gd name="T9" fmla="*/ 72 h 240"/>
                    <a:gd name="T10" fmla="*/ 536 w 536"/>
                    <a:gd name="T11" fmla="*/ 128 h 240"/>
                    <a:gd name="T12" fmla="*/ 440 w 536"/>
                    <a:gd name="T13" fmla="*/ 240 h 240"/>
                    <a:gd name="T14" fmla="*/ 320 w 536"/>
                    <a:gd name="T15" fmla="*/ 224 h 240"/>
                    <a:gd name="T16" fmla="*/ 192 w 536"/>
                    <a:gd name="T17" fmla="*/ 160 h 240"/>
                    <a:gd name="T18" fmla="*/ 0 w 536"/>
                    <a:gd name="T19" fmla="*/ 128 h 240"/>
                    <a:gd name="T20" fmla="*/ 32 w 536"/>
                    <a:gd name="T21" fmla="*/ 64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6" h="240">
                      <a:moveTo>
                        <a:pt x="32" y="64"/>
                      </a:moveTo>
                      <a:cubicBezTo>
                        <a:pt x="64" y="59"/>
                        <a:pt x="97" y="56"/>
                        <a:pt x="128" y="48"/>
                      </a:cubicBezTo>
                      <a:cubicBezTo>
                        <a:pt x="137" y="46"/>
                        <a:pt x="143" y="36"/>
                        <a:pt x="152" y="32"/>
                      </a:cubicBezTo>
                      <a:cubicBezTo>
                        <a:pt x="178" y="20"/>
                        <a:pt x="232" y="0"/>
                        <a:pt x="232" y="0"/>
                      </a:cubicBezTo>
                      <a:cubicBezTo>
                        <a:pt x="296" y="7"/>
                        <a:pt x="431" y="34"/>
                        <a:pt x="488" y="72"/>
                      </a:cubicBezTo>
                      <a:cubicBezTo>
                        <a:pt x="515" y="112"/>
                        <a:pt x="522" y="85"/>
                        <a:pt x="536" y="128"/>
                      </a:cubicBezTo>
                      <a:cubicBezTo>
                        <a:pt x="517" y="214"/>
                        <a:pt x="518" y="214"/>
                        <a:pt x="440" y="240"/>
                      </a:cubicBezTo>
                      <a:cubicBezTo>
                        <a:pt x="400" y="235"/>
                        <a:pt x="359" y="233"/>
                        <a:pt x="320" y="224"/>
                      </a:cubicBezTo>
                      <a:cubicBezTo>
                        <a:pt x="292" y="218"/>
                        <a:pt x="229" y="172"/>
                        <a:pt x="192" y="160"/>
                      </a:cubicBezTo>
                      <a:cubicBezTo>
                        <a:pt x="129" y="167"/>
                        <a:pt x="41" y="189"/>
                        <a:pt x="0" y="128"/>
                      </a:cubicBezTo>
                      <a:cubicBezTo>
                        <a:pt x="24" y="92"/>
                        <a:pt x="12" y="113"/>
                        <a:pt x="32" y="64"/>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4" name="Freeform 27"/>
                <p:cNvSpPr>
                  <a:spLocks/>
                </p:cNvSpPr>
                <p:nvPr/>
              </p:nvSpPr>
              <p:spPr bwMode="auto">
                <a:xfrm>
                  <a:off x="3668" y="3467"/>
                  <a:ext cx="552" cy="243"/>
                </a:xfrm>
                <a:custGeom>
                  <a:avLst/>
                  <a:gdLst>
                    <a:gd name="T0" fmla="*/ 28 w 552"/>
                    <a:gd name="T1" fmla="*/ 53 h 243"/>
                    <a:gd name="T2" fmla="*/ 20 w 552"/>
                    <a:gd name="T3" fmla="*/ 189 h 243"/>
                    <a:gd name="T4" fmla="*/ 124 w 552"/>
                    <a:gd name="T5" fmla="*/ 221 h 243"/>
                    <a:gd name="T6" fmla="*/ 460 w 552"/>
                    <a:gd name="T7" fmla="*/ 229 h 243"/>
                    <a:gd name="T8" fmla="*/ 532 w 552"/>
                    <a:gd name="T9" fmla="*/ 213 h 243"/>
                    <a:gd name="T10" fmla="*/ 524 w 552"/>
                    <a:gd name="T11" fmla="*/ 77 h 243"/>
                    <a:gd name="T12" fmla="*/ 468 w 552"/>
                    <a:gd name="T13" fmla="*/ 45 h 243"/>
                    <a:gd name="T14" fmla="*/ 204 w 552"/>
                    <a:gd name="T15" fmla="*/ 29 h 243"/>
                    <a:gd name="T16" fmla="*/ 28 w 552"/>
                    <a:gd name="T17" fmla="*/ 29 h 243"/>
                    <a:gd name="T18" fmla="*/ 28 w 552"/>
                    <a:gd name="T19" fmla="*/ 53 h 2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2" h="243">
                      <a:moveTo>
                        <a:pt x="28" y="53"/>
                      </a:moveTo>
                      <a:cubicBezTo>
                        <a:pt x="22" y="87"/>
                        <a:pt x="0" y="149"/>
                        <a:pt x="20" y="189"/>
                      </a:cubicBezTo>
                      <a:cubicBezTo>
                        <a:pt x="36" y="221"/>
                        <a:pt x="88" y="214"/>
                        <a:pt x="124" y="221"/>
                      </a:cubicBezTo>
                      <a:cubicBezTo>
                        <a:pt x="234" y="243"/>
                        <a:pt x="348" y="226"/>
                        <a:pt x="460" y="229"/>
                      </a:cubicBezTo>
                      <a:cubicBezTo>
                        <a:pt x="484" y="224"/>
                        <a:pt x="517" y="232"/>
                        <a:pt x="532" y="213"/>
                      </a:cubicBezTo>
                      <a:cubicBezTo>
                        <a:pt x="552" y="187"/>
                        <a:pt x="543" y="108"/>
                        <a:pt x="524" y="77"/>
                      </a:cubicBezTo>
                      <a:cubicBezTo>
                        <a:pt x="520" y="70"/>
                        <a:pt x="472" y="45"/>
                        <a:pt x="468" y="45"/>
                      </a:cubicBezTo>
                      <a:cubicBezTo>
                        <a:pt x="380" y="36"/>
                        <a:pt x="292" y="34"/>
                        <a:pt x="204" y="29"/>
                      </a:cubicBezTo>
                      <a:cubicBezTo>
                        <a:pt x="147" y="0"/>
                        <a:pt x="88" y="14"/>
                        <a:pt x="28" y="29"/>
                      </a:cubicBezTo>
                      <a:cubicBezTo>
                        <a:pt x="19" y="56"/>
                        <a:pt x="12" y="53"/>
                        <a:pt x="28" y="53"/>
                      </a:cubicBezTo>
                      <a:close/>
                    </a:path>
                  </a:pathLst>
                </a:custGeom>
                <a:solidFill>
                  <a:srgbClr val="7DFF7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5" name="Freeform 28"/>
                <p:cNvSpPr>
                  <a:spLocks/>
                </p:cNvSpPr>
                <p:nvPr/>
              </p:nvSpPr>
              <p:spPr bwMode="auto">
                <a:xfrm>
                  <a:off x="2744" y="2659"/>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6" name="Freeform 29"/>
                <p:cNvSpPr>
                  <a:spLocks/>
                </p:cNvSpPr>
                <p:nvPr/>
              </p:nvSpPr>
              <p:spPr bwMode="auto">
                <a:xfrm>
                  <a:off x="3107" y="247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7" name="Freeform 30"/>
                <p:cNvSpPr>
                  <a:spLocks/>
                </p:cNvSpPr>
                <p:nvPr/>
              </p:nvSpPr>
              <p:spPr bwMode="auto">
                <a:xfrm>
                  <a:off x="3334" y="247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8" name="Freeform 31"/>
                <p:cNvSpPr>
                  <a:spLocks/>
                </p:cNvSpPr>
                <p:nvPr/>
              </p:nvSpPr>
              <p:spPr bwMode="auto">
                <a:xfrm>
                  <a:off x="2835" y="3294"/>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99" name="Freeform 32"/>
                <p:cNvSpPr>
                  <a:spLocks/>
                </p:cNvSpPr>
                <p:nvPr/>
              </p:nvSpPr>
              <p:spPr bwMode="auto">
                <a:xfrm>
                  <a:off x="4059" y="2432"/>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0" name="Freeform 33"/>
                <p:cNvSpPr>
                  <a:spLocks/>
                </p:cNvSpPr>
                <p:nvPr/>
              </p:nvSpPr>
              <p:spPr bwMode="auto">
                <a:xfrm>
                  <a:off x="3560" y="3158"/>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1" name="Freeform 34"/>
                <p:cNvSpPr>
                  <a:spLocks/>
                </p:cNvSpPr>
                <p:nvPr/>
              </p:nvSpPr>
              <p:spPr bwMode="auto">
                <a:xfrm>
                  <a:off x="3787" y="3521"/>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2" name="Freeform 35"/>
                <p:cNvSpPr>
                  <a:spLocks/>
                </p:cNvSpPr>
                <p:nvPr/>
              </p:nvSpPr>
              <p:spPr bwMode="auto">
                <a:xfrm>
                  <a:off x="3923" y="2795"/>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3" name="Freeform 36"/>
                <p:cNvSpPr>
                  <a:spLocks/>
                </p:cNvSpPr>
                <p:nvPr/>
              </p:nvSpPr>
              <p:spPr bwMode="auto">
                <a:xfrm>
                  <a:off x="4014" y="3249"/>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4" name="Freeform 37"/>
                <p:cNvSpPr>
                  <a:spLocks/>
                </p:cNvSpPr>
                <p:nvPr/>
              </p:nvSpPr>
              <p:spPr bwMode="auto">
                <a:xfrm>
                  <a:off x="2789" y="3521"/>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5" name="Freeform 38"/>
                <p:cNvSpPr>
                  <a:spLocks/>
                </p:cNvSpPr>
                <p:nvPr/>
              </p:nvSpPr>
              <p:spPr bwMode="auto">
                <a:xfrm>
                  <a:off x="3107" y="2886"/>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06" name="Freeform 39"/>
                <p:cNvSpPr>
                  <a:spLocks/>
                </p:cNvSpPr>
                <p:nvPr/>
              </p:nvSpPr>
              <p:spPr bwMode="auto">
                <a:xfrm>
                  <a:off x="3288" y="3475"/>
                  <a:ext cx="82" cy="91"/>
                </a:xfrm>
                <a:custGeom>
                  <a:avLst/>
                  <a:gdLst>
                    <a:gd name="T0" fmla="*/ 0 w 176"/>
                    <a:gd name="T1" fmla="*/ 0 h 168"/>
                    <a:gd name="T2" fmla="*/ 0 w 176"/>
                    <a:gd name="T3" fmla="*/ 1 h 168"/>
                    <a:gd name="T4" fmla="*/ 0 w 176"/>
                    <a:gd name="T5" fmla="*/ 1 h 168"/>
                    <a:gd name="T6" fmla="*/ 0 w 176"/>
                    <a:gd name="T7" fmla="*/ 1 h 168"/>
                    <a:gd name="T8" fmla="*/ 0 w 176"/>
                    <a:gd name="T9" fmla="*/ 1 h 168"/>
                    <a:gd name="T10" fmla="*/ 0 w 176"/>
                    <a:gd name="T11" fmla="*/ 1 h 168"/>
                    <a:gd name="T12" fmla="*/ 0 w 176"/>
                    <a:gd name="T13" fmla="*/ 1 h 168"/>
                    <a:gd name="T14" fmla="*/ 0 w 176"/>
                    <a:gd name="T15" fmla="*/ 1 h 168"/>
                    <a:gd name="T16" fmla="*/ 0 w 176"/>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 h="168">
                      <a:moveTo>
                        <a:pt x="88" y="0"/>
                      </a:moveTo>
                      <a:cubicBezTo>
                        <a:pt x="77" y="5"/>
                        <a:pt x="66" y="10"/>
                        <a:pt x="56" y="16"/>
                      </a:cubicBezTo>
                      <a:cubicBezTo>
                        <a:pt x="40" y="26"/>
                        <a:pt x="8" y="48"/>
                        <a:pt x="8" y="48"/>
                      </a:cubicBezTo>
                      <a:cubicBezTo>
                        <a:pt x="5" y="56"/>
                        <a:pt x="0" y="64"/>
                        <a:pt x="0" y="72"/>
                      </a:cubicBezTo>
                      <a:cubicBezTo>
                        <a:pt x="0" y="162"/>
                        <a:pt x="21" y="146"/>
                        <a:pt x="88" y="168"/>
                      </a:cubicBezTo>
                      <a:cubicBezTo>
                        <a:pt x="107" y="163"/>
                        <a:pt x="129" y="165"/>
                        <a:pt x="144" y="152"/>
                      </a:cubicBezTo>
                      <a:cubicBezTo>
                        <a:pt x="157" y="141"/>
                        <a:pt x="152" y="119"/>
                        <a:pt x="160" y="104"/>
                      </a:cubicBezTo>
                      <a:cubicBezTo>
                        <a:pt x="165" y="93"/>
                        <a:pt x="171" y="83"/>
                        <a:pt x="176" y="72"/>
                      </a:cubicBezTo>
                      <a:cubicBezTo>
                        <a:pt x="156" y="32"/>
                        <a:pt x="129" y="14"/>
                        <a:pt x="88" y="0"/>
                      </a:cubicBezTo>
                      <a:close/>
                    </a:path>
                  </a:pathLst>
                </a:custGeom>
                <a:solidFill>
                  <a:srgbClr val="CC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406" name="Text Box 40"/>
              <p:cNvSpPr txBox="1">
                <a:spLocks noChangeArrowheads="1"/>
              </p:cNvSpPr>
              <p:nvPr/>
            </p:nvSpPr>
            <p:spPr bwMode="auto">
              <a:xfrm>
                <a:off x="1905" y="296"/>
                <a:ext cx="40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cells</a:t>
                </a:r>
              </a:p>
            </p:txBody>
          </p:sp>
        </p:grpSp>
      </p:grpSp>
      <p:grpSp>
        <p:nvGrpSpPr>
          <p:cNvPr id="162857" name="Group 41"/>
          <p:cNvGrpSpPr>
            <a:grpSpLocks/>
          </p:cNvGrpSpPr>
          <p:nvPr/>
        </p:nvGrpSpPr>
        <p:grpSpPr bwMode="auto">
          <a:xfrm>
            <a:off x="6176963" y="696913"/>
            <a:ext cx="3367087" cy="3433762"/>
            <a:chOff x="3538" y="387"/>
            <a:chExt cx="1928" cy="1909"/>
          </a:xfrm>
        </p:grpSpPr>
        <p:sp>
          <p:nvSpPr>
            <p:cNvPr id="14394" name="Line 42"/>
            <p:cNvSpPr>
              <a:spLocks noChangeShapeType="1"/>
            </p:cNvSpPr>
            <p:nvPr/>
          </p:nvSpPr>
          <p:spPr bwMode="auto">
            <a:xfrm>
              <a:off x="3538" y="1412"/>
              <a:ext cx="295" cy="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71" name="Group 43"/>
            <p:cNvGrpSpPr>
              <a:grpSpLocks/>
            </p:cNvGrpSpPr>
            <p:nvPr/>
          </p:nvGrpSpPr>
          <p:grpSpPr bwMode="auto">
            <a:xfrm>
              <a:off x="3878" y="387"/>
              <a:ext cx="1588" cy="1909"/>
              <a:chOff x="3878" y="387"/>
              <a:chExt cx="1588" cy="1909"/>
            </a:xfrm>
          </p:grpSpPr>
          <p:grpSp>
            <p:nvGrpSpPr>
              <p:cNvPr id="192572" name="Group 44"/>
              <p:cNvGrpSpPr>
                <a:grpSpLocks/>
              </p:cNvGrpSpPr>
              <p:nvPr/>
            </p:nvGrpSpPr>
            <p:grpSpPr bwMode="auto">
              <a:xfrm>
                <a:off x="3878" y="709"/>
                <a:ext cx="1588" cy="1587"/>
                <a:chOff x="3878" y="709"/>
                <a:chExt cx="1588" cy="1587"/>
              </a:xfrm>
            </p:grpSpPr>
            <p:sp>
              <p:nvSpPr>
                <p:cNvPr id="14398" name="Oval 45"/>
                <p:cNvSpPr>
                  <a:spLocks noChangeArrowheads="1"/>
                </p:cNvSpPr>
                <p:nvPr/>
              </p:nvSpPr>
              <p:spPr bwMode="auto">
                <a:xfrm>
                  <a:off x="3878" y="709"/>
                  <a:ext cx="1588" cy="1587"/>
                </a:xfrm>
                <a:prstGeom prst="ellipse">
                  <a:avLst/>
                </a:prstGeom>
                <a:solidFill>
                  <a:srgbClr val="CCCC00"/>
                </a:solidFill>
                <a:ln w="38100">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92575" name="Freeform 46"/>
                <p:cNvSpPr>
                  <a:spLocks/>
                </p:cNvSpPr>
                <p:nvPr/>
              </p:nvSpPr>
              <p:spPr bwMode="auto">
                <a:xfrm>
                  <a:off x="4332" y="845"/>
                  <a:ext cx="880" cy="899"/>
                </a:xfrm>
                <a:custGeom>
                  <a:avLst/>
                  <a:gdLst>
                    <a:gd name="T0" fmla="*/ 749 w 880"/>
                    <a:gd name="T1" fmla="*/ 363 h 899"/>
                    <a:gd name="T2" fmla="*/ 693 w 880"/>
                    <a:gd name="T3" fmla="*/ 579 h 899"/>
                    <a:gd name="T4" fmla="*/ 541 w 880"/>
                    <a:gd name="T5" fmla="*/ 379 h 899"/>
                    <a:gd name="T6" fmla="*/ 413 w 880"/>
                    <a:gd name="T7" fmla="*/ 587 h 899"/>
                    <a:gd name="T8" fmla="*/ 389 w 880"/>
                    <a:gd name="T9" fmla="*/ 635 h 899"/>
                    <a:gd name="T10" fmla="*/ 381 w 880"/>
                    <a:gd name="T11" fmla="*/ 699 h 899"/>
                    <a:gd name="T12" fmla="*/ 429 w 880"/>
                    <a:gd name="T13" fmla="*/ 835 h 899"/>
                    <a:gd name="T14" fmla="*/ 317 w 880"/>
                    <a:gd name="T15" fmla="*/ 723 h 899"/>
                    <a:gd name="T16" fmla="*/ 365 w 880"/>
                    <a:gd name="T17" fmla="*/ 595 h 899"/>
                    <a:gd name="T18" fmla="*/ 261 w 880"/>
                    <a:gd name="T19" fmla="*/ 619 h 899"/>
                    <a:gd name="T20" fmla="*/ 557 w 880"/>
                    <a:gd name="T21" fmla="*/ 643 h 899"/>
                    <a:gd name="T22" fmla="*/ 429 w 880"/>
                    <a:gd name="T23" fmla="*/ 539 h 899"/>
                    <a:gd name="T24" fmla="*/ 381 w 880"/>
                    <a:gd name="T25" fmla="*/ 491 h 899"/>
                    <a:gd name="T26" fmla="*/ 461 w 880"/>
                    <a:gd name="T27" fmla="*/ 283 h 899"/>
                    <a:gd name="T28" fmla="*/ 589 w 880"/>
                    <a:gd name="T29" fmla="*/ 203 h 899"/>
                    <a:gd name="T30" fmla="*/ 533 w 880"/>
                    <a:gd name="T31" fmla="*/ 331 h 899"/>
                    <a:gd name="T32" fmla="*/ 469 w 880"/>
                    <a:gd name="T33" fmla="*/ 467 h 899"/>
                    <a:gd name="T34" fmla="*/ 605 w 880"/>
                    <a:gd name="T35" fmla="*/ 659 h 899"/>
                    <a:gd name="T36" fmla="*/ 637 w 880"/>
                    <a:gd name="T37" fmla="*/ 811 h 899"/>
                    <a:gd name="T38" fmla="*/ 701 w 880"/>
                    <a:gd name="T39" fmla="*/ 555 h 899"/>
                    <a:gd name="T40" fmla="*/ 717 w 880"/>
                    <a:gd name="T41" fmla="*/ 435 h 899"/>
                    <a:gd name="T42" fmla="*/ 677 w 880"/>
                    <a:gd name="T43" fmla="*/ 387 h 899"/>
                    <a:gd name="T44" fmla="*/ 869 w 880"/>
                    <a:gd name="T45" fmla="*/ 507 h 899"/>
                    <a:gd name="T46" fmla="*/ 741 w 880"/>
                    <a:gd name="T47" fmla="*/ 595 h 899"/>
                    <a:gd name="T48" fmla="*/ 541 w 880"/>
                    <a:gd name="T49" fmla="*/ 435 h 899"/>
                    <a:gd name="T50" fmla="*/ 253 w 880"/>
                    <a:gd name="T51" fmla="*/ 371 h 899"/>
                    <a:gd name="T52" fmla="*/ 229 w 880"/>
                    <a:gd name="T53" fmla="*/ 451 h 899"/>
                    <a:gd name="T54" fmla="*/ 301 w 880"/>
                    <a:gd name="T55" fmla="*/ 475 h 899"/>
                    <a:gd name="T56" fmla="*/ 469 w 880"/>
                    <a:gd name="T57" fmla="*/ 419 h 899"/>
                    <a:gd name="T58" fmla="*/ 629 w 880"/>
                    <a:gd name="T59" fmla="*/ 83 h 899"/>
                    <a:gd name="T60" fmla="*/ 773 w 880"/>
                    <a:gd name="T61" fmla="*/ 115 h 899"/>
                    <a:gd name="T62" fmla="*/ 677 w 880"/>
                    <a:gd name="T63" fmla="*/ 251 h 899"/>
                    <a:gd name="T64" fmla="*/ 557 w 880"/>
                    <a:gd name="T65" fmla="*/ 131 h 899"/>
                    <a:gd name="T66" fmla="*/ 477 w 880"/>
                    <a:gd name="T67" fmla="*/ 123 h 899"/>
                    <a:gd name="T68" fmla="*/ 397 w 880"/>
                    <a:gd name="T69" fmla="*/ 179 h 899"/>
                    <a:gd name="T70" fmla="*/ 261 w 880"/>
                    <a:gd name="T71" fmla="*/ 203 h 899"/>
                    <a:gd name="T72" fmla="*/ 453 w 880"/>
                    <a:gd name="T73" fmla="*/ 299 h 899"/>
                    <a:gd name="T74" fmla="*/ 605 w 880"/>
                    <a:gd name="T75" fmla="*/ 187 h 899"/>
                    <a:gd name="T76" fmla="*/ 501 w 880"/>
                    <a:gd name="T77" fmla="*/ 3 h 899"/>
                    <a:gd name="T78" fmla="*/ 381 w 880"/>
                    <a:gd name="T79" fmla="*/ 43 h 899"/>
                    <a:gd name="T80" fmla="*/ 261 w 880"/>
                    <a:gd name="T81" fmla="*/ 339 h 899"/>
                    <a:gd name="T82" fmla="*/ 77 w 880"/>
                    <a:gd name="T83" fmla="*/ 587 h 899"/>
                    <a:gd name="T84" fmla="*/ 221 w 880"/>
                    <a:gd name="T85" fmla="*/ 491 h 899"/>
                    <a:gd name="T86" fmla="*/ 181 w 880"/>
                    <a:gd name="T87" fmla="*/ 395 h 899"/>
                    <a:gd name="T88" fmla="*/ 101 w 880"/>
                    <a:gd name="T89" fmla="*/ 259 h 8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0" h="899">
                      <a:moveTo>
                        <a:pt x="853" y="315"/>
                      </a:moveTo>
                      <a:cubicBezTo>
                        <a:pt x="809" y="344"/>
                        <a:pt x="798" y="351"/>
                        <a:pt x="749" y="363"/>
                      </a:cubicBezTo>
                      <a:cubicBezTo>
                        <a:pt x="709" y="423"/>
                        <a:pt x="746" y="474"/>
                        <a:pt x="765" y="531"/>
                      </a:cubicBezTo>
                      <a:cubicBezTo>
                        <a:pt x="745" y="561"/>
                        <a:pt x="726" y="568"/>
                        <a:pt x="693" y="579"/>
                      </a:cubicBezTo>
                      <a:cubicBezTo>
                        <a:pt x="625" y="545"/>
                        <a:pt x="646" y="529"/>
                        <a:pt x="653" y="443"/>
                      </a:cubicBezTo>
                      <a:cubicBezTo>
                        <a:pt x="628" y="357"/>
                        <a:pt x="629" y="368"/>
                        <a:pt x="541" y="379"/>
                      </a:cubicBezTo>
                      <a:cubicBezTo>
                        <a:pt x="514" y="420"/>
                        <a:pt x="515" y="463"/>
                        <a:pt x="557" y="491"/>
                      </a:cubicBezTo>
                      <a:cubicBezTo>
                        <a:pt x="624" y="592"/>
                        <a:pt x="459" y="583"/>
                        <a:pt x="413" y="587"/>
                      </a:cubicBezTo>
                      <a:cubicBezTo>
                        <a:pt x="408" y="595"/>
                        <a:pt x="401" y="602"/>
                        <a:pt x="397" y="611"/>
                      </a:cubicBezTo>
                      <a:cubicBezTo>
                        <a:pt x="393" y="619"/>
                        <a:pt x="393" y="628"/>
                        <a:pt x="389" y="635"/>
                      </a:cubicBezTo>
                      <a:cubicBezTo>
                        <a:pt x="380" y="652"/>
                        <a:pt x="357" y="683"/>
                        <a:pt x="357" y="683"/>
                      </a:cubicBezTo>
                      <a:cubicBezTo>
                        <a:pt x="365" y="688"/>
                        <a:pt x="372" y="697"/>
                        <a:pt x="381" y="699"/>
                      </a:cubicBezTo>
                      <a:cubicBezTo>
                        <a:pt x="418" y="706"/>
                        <a:pt x="469" y="679"/>
                        <a:pt x="493" y="707"/>
                      </a:cubicBezTo>
                      <a:cubicBezTo>
                        <a:pt x="553" y="777"/>
                        <a:pt x="470" y="821"/>
                        <a:pt x="429" y="835"/>
                      </a:cubicBezTo>
                      <a:cubicBezTo>
                        <a:pt x="390" y="819"/>
                        <a:pt x="375" y="804"/>
                        <a:pt x="349" y="771"/>
                      </a:cubicBezTo>
                      <a:cubicBezTo>
                        <a:pt x="337" y="756"/>
                        <a:pt x="317" y="723"/>
                        <a:pt x="317" y="723"/>
                      </a:cubicBezTo>
                      <a:cubicBezTo>
                        <a:pt x="320" y="686"/>
                        <a:pt x="312" y="646"/>
                        <a:pt x="325" y="611"/>
                      </a:cubicBezTo>
                      <a:cubicBezTo>
                        <a:pt x="330" y="598"/>
                        <a:pt x="359" y="608"/>
                        <a:pt x="365" y="595"/>
                      </a:cubicBezTo>
                      <a:cubicBezTo>
                        <a:pt x="379" y="561"/>
                        <a:pt x="333" y="547"/>
                        <a:pt x="317" y="539"/>
                      </a:cubicBezTo>
                      <a:cubicBezTo>
                        <a:pt x="261" y="548"/>
                        <a:pt x="240" y="555"/>
                        <a:pt x="261" y="619"/>
                      </a:cubicBezTo>
                      <a:cubicBezTo>
                        <a:pt x="269" y="643"/>
                        <a:pt x="325" y="659"/>
                        <a:pt x="325" y="659"/>
                      </a:cubicBezTo>
                      <a:cubicBezTo>
                        <a:pt x="402" y="654"/>
                        <a:pt x="481" y="660"/>
                        <a:pt x="557" y="643"/>
                      </a:cubicBezTo>
                      <a:cubicBezTo>
                        <a:pt x="612" y="631"/>
                        <a:pt x="524" y="605"/>
                        <a:pt x="517" y="603"/>
                      </a:cubicBezTo>
                      <a:cubicBezTo>
                        <a:pt x="504" y="563"/>
                        <a:pt x="467" y="552"/>
                        <a:pt x="429" y="539"/>
                      </a:cubicBezTo>
                      <a:cubicBezTo>
                        <a:pt x="421" y="528"/>
                        <a:pt x="414" y="516"/>
                        <a:pt x="405" y="507"/>
                      </a:cubicBezTo>
                      <a:cubicBezTo>
                        <a:pt x="398" y="500"/>
                        <a:pt x="382" y="501"/>
                        <a:pt x="381" y="491"/>
                      </a:cubicBezTo>
                      <a:cubicBezTo>
                        <a:pt x="372" y="433"/>
                        <a:pt x="384" y="385"/>
                        <a:pt x="429" y="355"/>
                      </a:cubicBezTo>
                      <a:cubicBezTo>
                        <a:pt x="433" y="344"/>
                        <a:pt x="455" y="289"/>
                        <a:pt x="461" y="283"/>
                      </a:cubicBezTo>
                      <a:cubicBezTo>
                        <a:pt x="469" y="275"/>
                        <a:pt x="482" y="272"/>
                        <a:pt x="493" y="267"/>
                      </a:cubicBezTo>
                      <a:cubicBezTo>
                        <a:pt x="514" y="235"/>
                        <a:pt x="554" y="221"/>
                        <a:pt x="589" y="203"/>
                      </a:cubicBezTo>
                      <a:cubicBezTo>
                        <a:pt x="548" y="189"/>
                        <a:pt x="490" y="166"/>
                        <a:pt x="453" y="203"/>
                      </a:cubicBezTo>
                      <a:cubicBezTo>
                        <a:pt x="382" y="274"/>
                        <a:pt x="495" y="318"/>
                        <a:pt x="533" y="331"/>
                      </a:cubicBezTo>
                      <a:cubicBezTo>
                        <a:pt x="560" y="372"/>
                        <a:pt x="546" y="379"/>
                        <a:pt x="509" y="403"/>
                      </a:cubicBezTo>
                      <a:cubicBezTo>
                        <a:pt x="499" y="434"/>
                        <a:pt x="479" y="436"/>
                        <a:pt x="469" y="467"/>
                      </a:cubicBezTo>
                      <a:cubicBezTo>
                        <a:pt x="483" y="509"/>
                        <a:pt x="513" y="501"/>
                        <a:pt x="557" y="507"/>
                      </a:cubicBezTo>
                      <a:cubicBezTo>
                        <a:pt x="589" y="555"/>
                        <a:pt x="572" y="610"/>
                        <a:pt x="605" y="659"/>
                      </a:cubicBezTo>
                      <a:cubicBezTo>
                        <a:pt x="590" y="751"/>
                        <a:pt x="573" y="806"/>
                        <a:pt x="581" y="899"/>
                      </a:cubicBezTo>
                      <a:cubicBezTo>
                        <a:pt x="628" y="875"/>
                        <a:pt x="628" y="864"/>
                        <a:pt x="637" y="811"/>
                      </a:cubicBezTo>
                      <a:cubicBezTo>
                        <a:pt x="628" y="763"/>
                        <a:pt x="600" y="666"/>
                        <a:pt x="637" y="619"/>
                      </a:cubicBezTo>
                      <a:cubicBezTo>
                        <a:pt x="656" y="595"/>
                        <a:pt x="685" y="585"/>
                        <a:pt x="701" y="555"/>
                      </a:cubicBezTo>
                      <a:cubicBezTo>
                        <a:pt x="712" y="534"/>
                        <a:pt x="733" y="491"/>
                        <a:pt x="733" y="491"/>
                      </a:cubicBezTo>
                      <a:cubicBezTo>
                        <a:pt x="728" y="472"/>
                        <a:pt x="726" y="452"/>
                        <a:pt x="717" y="435"/>
                      </a:cubicBezTo>
                      <a:cubicBezTo>
                        <a:pt x="712" y="427"/>
                        <a:pt x="699" y="426"/>
                        <a:pt x="693" y="419"/>
                      </a:cubicBezTo>
                      <a:cubicBezTo>
                        <a:pt x="685" y="410"/>
                        <a:pt x="682" y="398"/>
                        <a:pt x="677" y="387"/>
                      </a:cubicBezTo>
                      <a:cubicBezTo>
                        <a:pt x="696" y="199"/>
                        <a:pt x="656" y="204"/>
                        <a:pt x="821" y="219"/>
                      </a:cubicBezTo>
                      <a:cubicBezTo>
                        <a:pt x="880" y="308"/>
                        <a:pt x="775" y="445"/>
                        <a:pt x="869" y="507"/>
                      </a:cubicBezTo>
                      <a:cubicBezTo>
                        <a:pt x="861" y="550"/>
                        <a:pt x="875" y="603"/>
                        <a:pt x="845" y="635"/>
                      </a:cubicBezTo>
                      <a:cubicBezTo>
                        <a:pt x="814" y="668"/>
                        <a:pt x="759" y="617"/>
                        <a:pt x="741" y="595"/>
                      </a:cubicBezTo>
                      <a:cubicBezTo>
                        <a:pt x="714" y="563"/>
                        <a:pt x="696" y="522"/>
                        <a:pt x="661" y="499"/>
                      </a:cubicBezTo>
                      <a:cubicBezTo>
                        <a:pt x="625" y="475"/>
                        <a:pt x="577" y="461"/>
                        <a:pt x="541" y="435"/>
                      </a:cubicBezTo>
                      <a:cubicBezTo>
                        <a:pt x="503" y="408"/>
                        <a:pt x="464" y="385"/>
                        <a:pt x="421" y="363"/>
                      </a:cubicBezTo>
                      <a:cubicBezTo>
                        <a:pt x="365" y="366"/>
                        <a:pt x="309" y="367"/>
                        <a:pt x="253" y="371"/>
                      </a:cubicBezTo>
                      <a:cubicBezTo>
                        <a:pt x="242" y="372"/>
                        <a:pt x="224" y="368"/>
                        <a:pt x="221" y="379"/>
                      </a:cubicBezTo>
                      <a:cubicBezTo>
                        <a:pt x="214" y="402"/>
                        <a:pt x="216" y="431"/>
                        <a:pt x="229" y="451"/>
                      </a:cubicBezTo>
                      <a:cubicBezTo>
                        <a:pt x="238" y="465"/>
                        <a:pt x="261" y="462"/>
                        <a:pt x="277" y="467"/>
                      </a:cubicBezTo>
                      <a:cubicBezTo>
                        <a:pt x="285" y="470"/>
                        <a:pt x="301" y="475"/>
                        <a:pt x="301" y="475"/>
                      </a:cubicBezTo>
                      <a:cubicBezTo>
                        <a:pt x="336" y="470"/>
                        <a:pt x="372" y="470"/>
                        <a:pt x="405" y="459"/>
                      </a:cubicBezTo>
                      <a:cubicBezTo>
                        <a:pt x="429" y="451"/>
                        <a:pt x="469" y="419"/>
                        <a:pt x="469" y="419"/>
                      </a:cubicBezTo>
                      <a:cubicBezTo>
                        <a:pt x="477" y="379"/>
                        <a:pt x="491" y="359"/>
                        <a:pt x="509" y="323"/>
                      </a:cubicBezTo>
                      <a:cubicBezTo>
                        <a:pt x="522" y="233"/>
                        <a:pt x="530" y="116"/>
                        <a:pt x="629" y="83"/>
                      </a:cubicBezTo>
                      <a:cubicBezTo>
                        <a:pt x="674" y="86"/>
                        <a:pt x="721" y="81"/>
                        <a:pt x="765" y="91"/>
                      </a:cubicBezTo>
                      <a:cubicBezTo>
                        <a:pt x="773" y="93"/>
                        <a:pt x="766" y="111"/>
                        <a:pt x="773" y="115"/>
                      </a:cubicBezTo>
                      <a:cubicBezTo>
                        <a:pt x="787" y="123"/>
                        <a:pt x="805" y="120"/>
                        <a:pt x="821" y="123"/>
                      </a:cubicBezTo>
                      <a:cubicBezTo>
                        <a:pt x="801" y="296"/>
                        <a:pt x="835" y="277"/>
                        <a:pt x="677" y="251"/>
                      </a:cubicBezTo>
                      <a:cubicBezTo>
                        <a:pt x="635" y="223"/>
                        <a:pt x="660" y="210"/>
                        <a:pt x="629" y="179"/>
                      </a:cubicBezTo>
                      <a:cubicBezTo>
                        <a:pt x="609" y="159"/>
                        <a:pt x="581" y="147"/>
                        <a:pt x="557" y="131"/>
                      </a:cubicBezTo>
                      <a:cubicBezTo>
                        <a:pt x="549" y="126"/>
                        <a:pt x="533" y="115"/>
                        <a:pt x="533" y="115"/>
                      </a:cubicBezTo>
                      <a:cubicBezTo>
                        <a:pt x="514" y="118"/>
                        <a:pt x="495" y="116"/>
                        <a:pt x="477" y="123"/>
                      </a:cubicBezTo>
                      <a:cubicBezTo>
                        <a:pt x="412" y="149"/>
                        <a:pt x="488" y="142"/>
                        <a:pt x="437" y="171"/>
                      </a:cubicBezTo>
                      <a:cubicBezTo>
                        <a:pt x="425" y="178"/>
                        <a:pt x="410" y="176"/>
                        <a:pt x="397" y="179"/>
                      </a:cubicBezTo>
                      <a:cubicBezTo>
                        <a:pt x="370" y="174"/>
                        <a:pt x="271" y="145"/>
                        <a:pt x="237" y="179"/>
                      </a:cubicBezTo>
                      <a:cubicBezTo>
                        <a:pt x="229" y="187"/>
                        <a:pt x="251" y="197"/>
                        <a:pt x="261" y="203"/>
                      </a:cubicBezTo>
                      <a:cubicBezTo>
                        <a:pt x="291" y="220"/>
                        <a:pt x="340" y="224"/>
                        <a:pt x="373" y="235"/>
                      </a:cubicBezTo>
                      <a:cubicBezTo>
                        <a:pt x="386" y="274"/>
                        <a:pt x="417" y="287"/>
                        <a:pt x="453" y="299"/>
                      </a:cubicBezTo>
                      <a:cubicBezTo>
                        <a:pt x="482" y="294"/>
                        <a:pt x="513" y="293"/>
                        <a:pt x="541" y="283"/>
                      </a:cubicBezTo>
                      <a:cubicBezTo>
                        <a:pt x="573" y="272"/>
                        <a:pt x="592" y="214"/>
                        <a:pt x="605" y="187"/>
                      </a:cubicBezTo>
                      <a:cubicBezTo>
                        <a:pt x="595" y="124"/>
                        <a:pt x="603" y="66"/>
                        <a:pt x="549" y="27"/>
                      </a:cubicBezTo>
                      <a:cubicBezTo>
                        <a:pt x="534" y="17"/>
                        <a:pt x="516" y="13"/>
                        <a:pt x="501" y="3"/>
                      </a:cubicBezTo>
                      <a:cubicBezTo>
                        <a:pt x="466" y="6"/>
                        <a:pt x="430" y="0"/>
                        <a:pt x="397" y="11"/>
                      </a:cubicBezTo>
                      <a:cubicBezTo>
                        <a:pt x="386" y="15"/>
                        <a:pt x="383" y="31"/>
                        <a:pt x="381" y="43"/>
                      </a:cubicBezTo>
                      <a:cubicBezTo>
                        <a:pt x="363" y="151"/>
                        <a:pt x="393" y="176"/>
                        <a:pt x="341" y="243"/>
                      </a:cubicBezTo>
                      <a:cubicBezTo>
                        <a:pt x="317" y="274"/>
                        <a:pt x="291" y="314"/>
                        <a:pt x="261" y="339"/>
                      </a:cubicBezTo>
                      <a:cubicBezTo>
                        <a:pt x="214" y="378"/>
                        <a:pt x="127" y="387"/>
                        <a:pt x="69" y="395"/>
                      </a:cubicBezTo>
                      <a:cubicBezTo>
                        <a:pt x="6" y="437"/>
                        <a:pt x="0" y="561"/>
                        <a:pt x="77" y="587"/>
                      </a:cubicBezTo>
                      <a:cubicBezTo>
                        <a:pt x="141" y="569"/>
                        <a:pt x="156" y="581"/>
                        <a:pt x="189" y="539"/>
                      </a:cubicBezTo>
                      <a:cubicBezTo>
                        <a:pt x="201" y="524"/>
                        <a:pt x="221" y="491"/>
                        <a:pt x="221" y="491"/>
                      </a:cubicBezTo>
                      <a:cubicBezTo>
                        <a:pt x="229" y="449"/>
                        <a:pt x="239" y="443"/>
                        <a:pt x="205" y="403"/>
                      </a:cubicBezTo>
                      <a:cubicBezTo>
                        <a:pt x="200" y="397"/>
                        <a:pt x="188" y="399"/>
                        <a:pt x="181" y="395"/>
                      </a:cubicBezTo>
                      <a:cubicBezTo>
                        <a:pt x="164" y="386"/>
                        <a:pt x="133" y="363"/>
                        <a:pt x="133" y="363"/>
                      </a:cubicBezTo>
                      <a:cubicBezTo>
                        <a:pt x="107" y="324"/>
                        <a:pt x="101" y="308"/>
                        <a:pt x="101" y="259"/>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76" name="Freeform 47"/>
                <p:cNvSpPr>
                  <a:spLocks/>
                </p:cNvSpPr>
                <p:nvPr/>
              </p:nvSpPr>
              <p:spPr bwMode="auto">
                <a:xfrm>
                  <a:off x="4001" y="1136"/>
                  <a:ext cx="703" cy="1046"/>
                </a:xfrm>
                <a:custGeom>
                  <a:avLst/>
                  <a:gdLst>
                    <a:gd name="T0" fmla="*/ 127 w 703"/>
                    <a:gd name="T1" fmla="*/ 32 h 1046"/>
                    <a:gd name="T2" fmla="*/ 199 w 703"/>
                    <a:gd name="T3" fmla="*/ 160 h 1046"/>
                    <a:gd name="T4" fmla="*/ 79 w 703"/>
                    <a:gd name="T5" fmla="*/ 336 h 1046"/>
                    <a:gd name="T6" fmla="*/ 151 w 703"/>
                    <a:gd name="T7" fmla="*/ 376 h 1046"/>
                    <a:gd name="T8" fmla="*/ 223 w 703"/>
                    <a:gd name="T9" fmla="*/ 512 h 1046"/>
                    <a:gd name="T10" fmla="*/ 247 w 703"/>
                    <a:gd name="T11" fmla="*/ 720 h 1046"/>
                    <a:gd name="T12" fmla="*/ 351 w 703"/>
                    <a:gd name="T13" fmla="*/ 664 h 1046"/>
                    <a:gd name="T14" fmla="*/ 383 w 703"/>
                    <a:gd name="T15" fmla="*/ 608 h 1046"/>
                    <a:gd name="T16" fmla="*/ 375 w 703"/>
                    <a:gd name="T17" fmla="*/ 792 h 1046"/>
                    <a:gd name="T18" fmla="*/ 431 w 703"/>
                    <a:gd name="T19" fmla="*/ 984 h 1046"/>
                    <a:gd name="T20" fmla="*/ 335 w 703"/>
                    <a:gd name="T21" fmla="*/ 904 h 1046"/>
                    <a:gd name="T22" fmla="*/ 231 w 703"/>
                    <a:gd name="T23" fmla="*/ 856 h 1046"/>
                    <a:gd name="T24" fmla="*/ 343 w 703"/>
                    <a:gd name="T25" fmla="*/ 888 h 1046"/>
                    <a:gd name="T26" fmla="*/ 439 w 703"/>
                    <a:gd name="T27" fmla="*/ 1016 h 1046"/>
                    <a:gd name="T28" fmla="*/ 583 w 703"/>
                    <a:gd name="T29" fmla="*/ 952 h 1046"/>
                    <a:gd name="T30" fmla="*/ 503 w 703"/>
                    <a:gd name="T31" fmla="*/ 912 h 1046"/>
                    <a:gd name="T32" fmla="*/ 495 w 703"/>
                    <a:gd name="T33" fmla="*/ 752 h 1046"/>
                    <a:gd name="T34" fmla="*/ 471 w 703"/>
                    <a:gd name="T35" fmla="*/ 672 h 1046"/>
                    <a:gd name="T36" fmla="*/ 407 w 703"/>
                    <a:gd name="T37" fmla="*/ 720 h 1046"/>
                    <a:gd name="T38" fmla="*/ 383 w 703"/>
                    <a:gd name="T39" fmla="*/ 680 h 1046"/>
                    <a:gd name="T40" fmla="*/ 423 w 703"/>
                    <a:gd name="T41" fmla="*/ 504 h 1046"/>
                    <a:gd name="T42" fmla="*/ 391 w 703"/>
                    <a:gd name="T43" fmla="*/ 600 h 1046"/>
                    <a:gd name="T44" fmla="*/ 383 w 703"/>
                    <a:gd name="T45" fmla="*/ 544 h 1046"/>
                    <a:gd name="T46" fmla="*/ 215 w 703"/>
                    <a:gd name="T47" fmla="*/ 464 h 1046"/>
                    <a:gd name="T48" fmla="*/ 279 w 703"/>
                    <a:gd name="T49" fmla="*/ 320 h 1046"/>
                    <a:gd name="T50" fmla="*/ 255 w 703"/>
                    <a:gd name="T51" fmla="*/ 256 h 1046"/>
                    <a:gd name="T52" fmla="*/ 87 w 703"/>
                    <a:gd name="T53" fmla="*/ 496 h 1046"/>
                    <a:gd name="T54" fmla="*/ 39 w 703"/>
                    <a:gd name="T55" fmla="*/ 648 h 1046"/>
                    <a:gd name="T56" fmla="*/ 167 w 703"/>
                    <a:gd name="T57" fmla="*/ 736 h 1046"/>
                    <a:gd name="T58" fmla="*/ 359 w 703"/>
                    <a:gd name="T59" fmla="*/ 720 h 1046"/>
                    <a:gd name="T60" fmla="*/ 391 w 703"/>
                    <a:gd name="T61" fmla="*/ 880 h 1046"/>
                    <a:gd name="T62" fmla="*/ 663 w 703"/>
                    <a:gd name="T63" fmla="*/ 912 h 10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03" h="1046">
                      <a:moveTo>
                        <a:pt x="207" y="0"/>
                      </a:moveTo>
                      <a:cubicBezTo>
                        <a:pt x="175" y="8"/>
                        <a:pt x="154" y="14"/>
                        <a:pt x="127" y="32"/>
                      </a:cubicBezTo>
                      <a:cubicBezTo>
                        <a:pt x="88" y="91"/>
                        <a:pt x="141" y="111"/>
                        <a:pt x="191" y="128"/>
                      </a:cubicBezTo>
                      <a:cubicBezTo>
                        <a:pt x="194" y="139"/>
                        <a:pt x="200" y="149"/>
                        <a:pt x="199" y="160"/>
                      </a:cubicBezTo>
                      <a:cubicBezTo>
                        <a:pt x="193" y="218"/>
                        <a:pt x="128" y="213"/>
                        <a:pt x="87" y="240"/>
                      </a:cubicBezTo>
                      <a:cubicBezTo>
                        <a:pt x="68" y="277"/>
                        <a:pt x="57" y="286"/>
                        <a:pt x="79" y="336"/>
                      </a:cubicBezTo>
                      <a:cubicBezTo>
                        <a:pt x="82" y="344"/>
                        <a:pt x="96" y="340"/>
                        <a:pt x="103" y="344"/>
                      </a:cubicBezTo>
                      <a:cubicBezTo>
                        <a:pt x="120" y="353"/>
                        <a:pt x="151" y="376"/>
                        <a:pt x="151" y="376"/>
                      </a:cubicBezTo>
                      <a:cubicBezTo>
                        <a:pt x="154" y="384"/>
                        <a:pt x="158" y="392"/>
                        <a:pt x="159" y="400"/>
                      </a:cubicBezTo>
                      <a:cubicBezTo>
                        <a:pt x="180" y="690"/>
                        <a:pt x="133" y="602"/>
                        <a:pt x="223" y="512"/>
                      </a:cubicBezTo>
                      <a:cubicBezTo>
                        <a:pt x="228" y="520"/>
                        <a:pt x="238" y="526"/>
                        <a:pt x="239" y="536"/>
                      </a:cubicBezTo>
                      <a:cubicBezTo>
                        <a:pt x="246" y="597"/>
                        <a:pt x="225" y="663"/>
                        <a:pt x="247" y="720"/>
                      </a:cubicBezTo>
                      <a:cubicBezTo>
                        <a:pt x="254" y="738"/>
                        <a:pt x="284" y="709"/>
                        <a:pt x="303" y="704"/>
                      </a:cubicBezTo>
                      <a:cubicBezTo>
                        <a:pt x="318" y="689"/>
                        <a:pt x="339" y="681"/>
                        <a:pt x="351" y="664"/>
                      </a:cubicBezTo>
                      <a:cubicBezTo>
                        <a:pt x="357" y="655"/>
                        <a:pt x="354" y="642"/>
                        <a:pt x="359" y="632"/>
                      </a:cubicBezTo>
                      <a:cubicBezTo>
                        <a:pt x="365" y="622"/>
                        <a:pt x="375" y="616"/>
                        <a:pt x="383" y="608"/>
                      </a:cubicBezTo>
                      <a:cubicBezTo>
                        <a:pt x="411" y="650"/>
                        <a:pt x="392" y="666"/>
                        <a:pt x="367" y="704"/>
                      </a:cubicBezTo>
                      <a:cubicBezTo>
                        <a:pt x="370" y="733"/>
                        <a:pt x="354" y="771"/>
                        <a:pt x="375" y="792"/>
                      </a:cubicBezTo>
                      <a:cubicBezTo>
                        <a:pt x="421" y="838"/>
                        <a:pt x="451" y="746"/>
                        <a:pt x="463" y="728"/>
                      </a:cubicBezTo>
                      <a:cubicBezTo>
                        <a:pt x="513" y="803"/>
                        <a:pt x="526" y="952"/>
                        <a:pt x="431" y="984"/>
                      </a:cubicBezTo>
                      <a:cubicBezTo>
                        <a:pt x="410" y="979"/>
                        <a:pt x="384" y="982"/>
                        <a:pt x="367" y="968"/>
                      </a:cubicBezTo>
                      <a:cubicBezTo>
                        <a:pt x="349" y="953"/>
                        <a:pt x="346" y="925"/>
                        <a:pt x="335" y="904"/>
                      </a:cubicBezTo>
                      <a:cubicBezTo>
                        <a:pt x="330" y="893"/>
                        <a:pt x="331" y="874"/>
                        <a:pt x="319" y="872"/>
                      </a:cubicBezTo>
                      <a:cubicBezTo>
                        <a:pt x="290" y="867"/>
                        <a:pt x="260" y="861"/>
                        <a:pt x="231" y="856"/>
                      </a:cubicBezTo>
                      <a:cubicBezTo>
                        <a:pt x="260" y="836"/>
                        <a:pt x="266" y="825"/>
                        <a:pt x="311" y="848"/>
                      </a:cubicBezTo>
                      <a:cubicBezTo>
                        <a:pt x="376" y="880"/>
                        <a:pt x="251" y="868"/>
                        <a:pt x="343" y="888"/>
                      </a:cubicBezTo>
                      <a:cubicBezTo>
                        <a:pt x="372" y="894"/>
                        <a:pt x="402" y="893"/>
                        <a:pt x="431" y="896"/>
                      </a:cubicBezTo>
                      <a:cubicBezTo>
                        <a:pt x="434" y="936"/>
                        <a:pt x="429" y="977"/>
                        <a:pt x="439" y="1016"/>
                      </a:cubicBezTo>
                      <a:cubicBezTo>
                        <a:pt x="446" y="1046"/>
                        <a:pt x="508" y="999"/>
                        <a:pt x="519" y="992"/>
                      </a:cubicBezTo>
                      <a:cubicBezTo>
                        <a:pt x="543" y="920"/>
                        <a:pt x="496" y="1039"/>
                        <a:pt x="583" y="952"/>
                      </a:cubicBezTo>
                      <a:cubicBezTo>
                        <a:pt x="590" y="945"/>
                        <a:pt x="576" y="932"/>
                        <a:pt x="567" y="928"/>
                      </a:cubicBezTo>
                      <a:cubicBezTo>
                        <a:pt x="547" y="918"/>
                        <a:pt x="524" y="917"/>
                        <a:pt x="503" y="912"/>
                      </a:cubicBezTo>
                      <a:cubicBezTo>
                        <a:pt x="433" y="865"/>
                        <a:pt x="471" y="892"/>
                        <a:pt x="431" y="832"/>
                      </a:cubicBezTo>
                      <a:cubicBezTo>
                        <a:pt x="442" y="788"/>
                        <a:pt x="455" y="772"/>
                        <a:pt x="495" y="752"/>
                      </a:cubicBezTo>
                      <a:cubicBezTo>
                        <a:pt x="524" y="714"/>
                        <a:pt x="535" y="720"/>
                        <a:pt x="567" y="688"/>
                      </a:cubicBezTo>
                      <a:cubicBezTo>
                        <a:pt x="540" y="648"/>
                        <a:pt x="549" y="646"/>
                        <a:pt x="471" y="672"/>
                      </a:cubicBezTo>
                      <a:cubicBezTo>
                        <a:pt x="462" y="675"/>
                        <a:pt x="463" y="690"/>
                        <a:pt x="455" y="696"/>
                      </a:cubicBezTo>
                      <a:cubicBezTo>
                        <a:pt x="441" y="707"/>
                        <a:pt x="422" y="710"/>
                        <a:pt x="407" y="720"/>
                      </a:cubicBezTo>
                      <a:cubicBezTo>
                        <a:pt x="396" y="715"/>
                        <a:pt x="381" y="714"/>
                        <a:pt x="375" y="704"/>
                      </a:cubicBezTo>
                      <a:cubicBezTo>
                        <a:pt x="371" y="697"/>
                        <a:pt x="381" y="688"/>
                        <a:pt x="383" y="680"/>
                      </a:cubicBezTo>
                      <a:cubicBezTo>
                        <a:pt x="395" y="638"/>
                        <a:pt x="425" y="611"/>
                        <a:pt x="439" y="568"/>
                      </a:cubicBezTo>
                      <a:cubicBezTo>
                        <a:pt x="434" y="547"/>
                        <a:pt x="437" y="521"/>
                        <a:pt x="423" y="504"/>
                      </a:cubicBezTo>
                      <a:cubicBezTo>
                        <a:pt x="404" y="481"/>
                        <a:pt x="378" y="532"/>
                        <a:pt x="375" y="536"/>
                      </a:cubicBezTo>
                      <a:cubicBezTo>
                        <a:pt x="380" y="557"/>
                        <a:pt x="375" y="584"/>
                        <a:pt x="391" y="600"/>
                      </a:cubicBezTo>
                      <a:cubicBezTo>
                        <a:pt x="399" y="608"/>
                        <a:pt x="419" y="595"/>
                        <a:pt x="423" y="584"/>
                      </a:cubicBezTo>
                      <a:cubicBezTo>
                        <a:pt x="428" y="572"/>
                        <a:pt x="389" y="545"/>
                        <a:pt x="383" y="544"/>
                      </a:cubicBezTo>
                      <a:cubicBezTo>
                        <a:pt x="346" y="535"/>
                        <a:pt x="308" y="533"/>
                        <a:pt x="271" y="528"/>
                      </a:cubicBezTo>
                      <a:cubicBezTo>
                        <a:pt x="243" y="509"/>
                        <a:pt x="226" y="496"/>
                        <a:pt x="215" y="464"/>
                      </a:cubicBezTo>
                      <a:cubicBezTo>
                        <a:pt x="225" y="381"/>
                        <a:pt x="227" y="403"/>
                        <a:pt x="271" y="344"/>
                      </a:cubicBezTo>
                      <a:cubicBezTo>
                        <a:pt x="274" y="336"/>
                        <a:pt x="275" y="328"/>
                        <a:pt x="279" y="320"/>
                      </a:cubicBezTo>
                      <a:cubicBezTo>
                        <a:pt x="283" y="311"/>
                        <a:pt x="295" y="306"/>
                        <a:pt x="295" y="296"/>
                      </a:cubicBezTo>
                      <a:cubicBezTo>
                        <a:pt x="295" y="278"/>
                        <a:pt x="266" y="263"/>
                        <a:pt x="255" y="256"/>
                      </a:cubicBezTo>
                      <a:cubicBezTo>
                        <a:pt x="228" y="259"/>
                        <a:pt x="188" y="240"/>
                        <a:pt x="175" y="264"/>
                      </a:cubicBezTo>
                      <a:cubicBezTo>
                        <a:pt x="94" y="412"/>
                        <a:pt x="225" y="427"/>
                        <a:pt x="87" y="496"/>
                      </a:cubicBezTo>
                      <a:cubicBezTo>
                        <a:pt x="48" y="477"/>
                        <a:pt x="35" y="471"/>
                        <a:pt x="15" y="432"/>
                      </a:cubicBezTo>
                      <a:cubicBezTo>
                        <a:pt x="55" y="312"/>
                        <a:pt x="0" y="590"/>
                        <a:pt x="39" y="648"/>
                      </a:cubicBezTo>
                      <a:cubicBezTo>
                        <a:pt x="59" y="678"/>
                        <a:pt x="141" y="671"/>
                        <a:pt x="151" y="672"/>
                      </a:cubicBezTo>
                      <a:cubicBezTo>
                        <a:pt x="158" y="693"/>
                        <a:pt x="146" y="731"/>
                        <a:pt x="167" y="736"/>
                      </a:cubicBezTo>
                      <a:cubicBezTo>
                        <a:pt x="180" y="739"/>
                        <a:pt x="258" y="719"/>
                        <a:pt x="287" y="712"/>
                      </a:cubicBezTo>
                      <a:cubicBezTo>
                        <a:pt x="311" y="715"/>
                        <a:pt x="337" y="711"/>
                        <a:pt x="359" y="720"/>
                      </a:cubicBezTo>
                      <a:cubicBezTo>
                        <a:pt x="367" y="723"/>
                        <a:pt x="366" y="736"/>
                        <a:pt x="367" y="744"/>
                      </a:cubicBezTo>
                      <a:cubicBezTo>
                        <a:pt x="368" y="749"/>
                        <a:pt x="370" y="863"/>
                        <a:pt x="391" y="880"/>
                      </a:cubicBezTo>
                      <a:cubicBezTo>
                        <a:pt x="420" y="904"/>
                        <a:pt x="466" y="892"/>
                        <a:pt x="503" y="896"/>
                      </a:cubicBezTo>
                      <a:cubicBezTo>
                        <a:pt x="647" y="912"/>
                        <a:pt x="474" y="896"/>
                        <a:pt x="663" y="912"/>
                      </a:cubicBezTo>
                      <a:cubicBezTo>
                        <a:pt x="679" y="959"/>
                        <a:pt x="641" y="1032"/>
                        <a:pt x="703" y="1032"/>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77" name="Freeform 48"/>
                <p:cNvSpPr>
                  <a:spLocks/>
                </p:cNvSpPr>
                <p:nvPr/>
              </p:nvSpPr>
              <p:spPr bwMode="auto">
                <a:xfrm>
                  <a:off x="4450" y="1392"/>
                  <a:ext cx="955" cy="829"/>
                </a:xfrm>
                <a:custGeom>
                  <a:avLst/>
                  <a:gdLst>
                    <a:gd name="T0" fmla="*/ 878 w 955"/>
                    <a:gd name="T1" fmla="*/ 184 h 829"/>
                    <a:gd name="T2" fmla="*/ 942 w 955"/>
                    <a:gd name="T3" fmla="*/ 256 h 829"/>
                    <a:gd name="T4" fmla="*/ 790 w 955"/>
                    <a:gd name="T5" fmla="*/ 456 h 829"/>
                    <a:gd name="T6" fmla="*/ 750 w 955"/>
                    <a:gd name="T7" fmla="*/ 544 h 829"/>
                    <a:gd name="T8" fmla="*/ 750 w 955"/>
                    <a:gd name="T9" fmla="*/ 592 h 829"/>
                    <a:gd name="T10" fmla="*/ 510 w 955"/>
                    <a:gd name="T11" fmla="*/ 744 h 829"/>
                    <a:gd name="T12" fmla="*/ 526 w 955"/>
                    <a:gd name="T13" fmla="*/ 648 h 829"/>
                    <a:gd name="T14" fmla="*/ 478 w 955"/>
                    <a:gd name="T15" fmla="*/ 624 h 829"/>
                    <a:gd name="T16" fmla="*/ 406 w 955"/>
                    <a:gd name="T17" fmla="*/ 752 h 829"/>
                    <a:gd name="T18" fmla="*/ 478 w 955"/>
                    <a:gd name="T19" fmla="*/ 672 h 829"/>
                    <a:gd name="T20" fmla="*/ 718 w 955"/>
                    <a:gd name="T21" fmla="*/ 688 h 829"/>
                    <a:gd name="T22" fmla="*/ 622 w 955"/>
                    <a:gd name="T23" fmla="*/ 552 h 829"/>
                    <a:gd name="T24" fmla="*/ 646 w 955"/>
                    <a:gd name="T25" fmla="*/ 488 h 829"/>
                    <a:gd name="T26" fmla="*/ 830 w 955"/>
                    <a:gd name="T27" fmla="*/ 408 h 829"/>
                    <a:gd name="T28" fmla="*/ 758 w 955"/>
                    <a:gd name="T29" fmla="*/ 272 h 829"/>
                    <a:gd name="T30" fmla="*/ 598 w 955"/>
                    <a:gd name="T31" fmla="*/ 320 h 829"/>
                    <a:gd name="T32" fmla="*/ 630 w 955"/>
                    <a:gd name="T33" fmla="*/ 448 h 829"/>
                    <a:gd name="T34" fmla="*/ 398 w 955"/>
                    <a:gd name="T35" fmla="*/ 384 h 829"/>
                    <a:gd name="T36" fmla="*/ 286 w 955"/>
                    <a:gd name="T37" fmla="*/ 424 h 829"/>
                    <a:gd name="T38" fmla="*/ 222 w 955"/>
                    <a:gd name="T39" fmla="*/ 296 h 829"/>
                    <a:gd name="T40" fmla="*/ 70 w 955"/>
                    <a:gd name="T41" fmla="*/ 136 h 829"/>
                    <a:gd name="T42" fmla="*/ 14 w 955"/>
                    <a:gd name="T43" fmla="*/ 104 h 829"/>
                    <a:gd name="T44" fmla="*/ 78 w 955"/>
                    <a:gd name="T45" fmla="*/ 208 h 829"/>
                    <a:gd name="T46" fmla="*/ 134 w 955"/>
                    <a:gd name="T47" fmla="*/ 440 h 829"/>
                    <a:gd name="T48" fmla="*/ 118 w 955"/>
                    <a:gd name="T49" fmla="*/ 504 h 829"/>
                    <a:gd name="T50" fmla="*/ 158 w 955"/>
                    <a:gd name="T51" fmla="*/ 416 h 829"/>
                    <a:gd name="T52" fmla="*/ 222 w 955"/>
                    <a:gd name="T53" fmla="*/ 632 h 829"/>
                    <a:gd name="T54" fmla="*/ 390 w 955"/>
                    <a:gd name="T55" fmla="*/ 440 h 829"/>
                    <a:gd name="T56" fmla="*/ 462 w 955"/>
                    <a:gd name="T57" fmla="*/ 480 h 829"/>
                    <a:gd name="T58" fmla="*/ 350 w 955"/>
                    <a:gd name="T59" fmla="*/ 584 h 829"/>
                    <a:gd name="T60" fmla="*/ 342 w 955"/>
                    <a:gd name="T61" fmla="*/ 736 h 829"/>
                    <a:gd name="T62" fmla="*/ 382 w 955"/>
                    <a:gd name="T63" fmla="*/ 768 h 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5" h="829">
                      <a:moveTo>
                        <a:pt x="886" y="0"/>
                      </a:moveTo>
                      <a:cubicBezTo>
                        <a:pt x="955" y="46"/>
                        <a:pt x="898" y="123"/>
                        <a:pt x="878" y="184"/>
                      </a:cubicBezTo>
                      <a:cubicBezTo>
                        <a:pt x="889" y="216"/>
                        <a:pt x="903" y="222"/>
                        <a:pt x="934" y="232"/>
                      </a:cubicBezTo>
                      <a:cubicBezTo>
                        <a:pt x="937" y="240"/>
                        <a:pt x="943" y="248"/>
                        <a:pt x="942" y="256"/>
                      </a:cubicBezTo>
                      <a:cubicBezTo>
                        <a:pt x="933" y="370"/>
                        <a:pt x="901" y="344"/>
                        <a:pt x="822" y="384"/>
                      </a:cubicBezTo>
                      <a:cubicBezTo>
                        <a:pt x="807" y="406"/>
                        <a:pt x="809" y="437"/>
                        <a:pt x="790" y="456"/>
                      </a:cubicBezTo>
                      <a:cubicBezTo>
                        <a:pt x="773" y="473"/>
                        <a:pt x="726" y="488"/>
                        <a:pt x="726" y="488"/>
                      </a:cubicBezTo>
                      <a:cubicBezTo>
                        <a:pt x="715" y="521"/>
                        <a:pt x="716" y="533"/>
                        <a:pt x="750" y="544"/>
                      </a:cubicBezTo>
                      <a:cubicBezTo>
                        <a:pt x="755" y="552"/>
                        <a:pt x="766" y="558"/>
                        <a:pt x="766" y="568"/>
                      </a:cubicBezTo>
                      <a:cubicBezTo>
                        <a:pt x="766" y="578"/>
                        <a:pt x="758" y="587"/>
                        <a:pt x="750" y="592"/>
                      </a:cubicBezTo>
                      <a:cubicBezTo>
                        <a:pt x="723" y="609"/>
                        <a:pt x="676" y="617"/>
                        <a:pt x="646" y="632"/>
                      </a:cubicBezTo>
                      <a:cubicBezTo>
                        <a:pt x="598" y="703"/>
                        <a:pt x="596" y="715"/>
                        <a:pt x="510" y="744"/>
                      </a:cubicBezTo>
                      <a:cubicBezTo>
                        <a:pt x="480" y="790"/>
                        <a:pt x="466" y="824"/>
                        <a:pt x="486" y="744"/>
                      </a:cubicBezTo>
                      <a:cubicBezTo>
                        <a:pt x="496" y="706"/>
                        <a:pt x="514" y="684"/>
                        <a:pt x="526" y="648"/>
                      </a:cubicBezTo>
                      <a:cubicBezTo>
                        <a:pt x="521" y="637"/>
                        <a:pt x="521" y="621"/>
                        <a:pt x="510" y="616"/>
                      </a:cubicBezTo>
                      <a:cubicBezTo>
                        <a:pt x="500" y="611"/>
                        <a:pt x="486" y="617"/>
                        <a:pt x="478" y="624"/>
                      </a:cubicBezTo>
                      <a:cubicBezTo>
                        <a:pt x="448" y="649"/>
                        <a:pt x="455" y="706"/>
                        <a:pt x="430" y="736"/>
                      </a:cubicBezTo>
                      <a:cubicBezTo>
                        <a:pt x="424" y="743"/>
                        <a:pt x="414" y="747"/>
                        <a:pt x="406" y="752"/>
                      </a:cubicBezTo>
                      <a:cubicBezTo>
                        <a:pt x="393" y="714"/>
                        <a:pt x="406" y="677"/>
                        <a:pt x="446" y="664"/>
                      </a:cubicBezTo>
                      <a:cubicBezTo>
                        <a:pt x="457" y="667"/>
                        <a:pt x="468" y="667"/>
                        <a:pt x="478" y="672"/>
                      </a:cubicBezTo>
                      <a:cubicBezTo>
                        <a:pt x="495" y="681"/>
                        <a:pt x="526" y="704"/>
                        <a:pt x="526" y="704"/>
                      </a:cubicBezTo>
                      <a:cubicBezTo>
                        <a:pt x="590" y="699"/>
                        <a:pt x="654" y="697"/>
                        <a:pt x="718" y="688"/>
                      </a:cubicBezTo>
                      <a:cubicBezTo>
                        <a:pt x="759" y="682"/>
                        <a:pt x="741" y="647"/>
                        <a:pt x="726" y="624"/>
                      </a:cubicBezTo>
                      <a:cubicBezTo>
                        <a:pt x="711" y="600"/>
                        <a:pt x="648" y="565"/>
                        <a:pt x="622" y="552"/>
                      </a:cubicBezTo>
                      <a:cubicBezTo>
                        <a:pt x="591" y="506"/>
                        <a:pt x="606" y="544"/>
                        <a:pt x="630" y="520"/>
                      </a:cubicBezTo>
                      <a:cubicBezTo>
                        <a:pt x="638" y="512"/>
                        <a:pt x="636" y="495"/>
                        <a:pt x="646" y="488"/>
                      </a:cubicBezTo>
                      <a:cubicBezTo>
                        <a:pt x="659" y="478"/>
                        <a:pt x="678" y="478"/>
                        <a:pt x="694" y="472"/>
                      </a:cubicBezTo>
                      <a:cubicBezTo>
                        <a:pt x="744" y="453"/>
                        <a:pt x="786" y="437"/>
                        <a:pt x="830" y="408"/>
                      </a:cubicBezTo>
                      <a:cubicBezTo>
                        <a:pt x="784" y="377"/>
                        <a:pt x="736" y="353"/>
                        <a:pt x="686" y="328"/>
                      </a:cubicBezTo>
                      <a:cubicBezTo>
                        <a:pt x="706" y="299"/>
                        <a:pt x="729" y="291"/>
                        <a:pt x="758" y="272"/>
                      </a:cubicBezTo>
                      <a:cubicBezTo>
                        <a:pt x="816" y="184"/>
                        <a:pt x="634" y="236"/>
                        <a:pt x="590" y="280"/>
                      </a:cubicBezTo>
                      <a:cubicBezTo>
                        <a:pt x="593" y="293"/>
                        <a:pt x="591" y="308"/>
                        <a:pt x="598" y="320"/>
                      </a:cubicBezTo>
                      <a:cubicBezTo>
                        <a:pt x="605" y="331"/>
                        <a:pt x="679" y="363"/>
                        <a:pt x="694" y="368"/>
                      </a:cubicBezTo>
                      <a:cubicBezTo>
                        <a:pt x="679" y="413"/>
                        <a:pt x="675" y="433"/>
                        <a:pt x="630" y="448"/>
                      </a:cubicBezTo>
                      <a:cubicBezTo>
                        <a:pt x="568" y="510"/>
                        <a:pt x="486" y="517"/>
                        <a:pt x="406" y="544"/>
                      </a:cubicBezTo>
                      <a:cubicBezTo>
                        <a:pt x="351" y="507"/>
                        <a:pt x="384" y="440"/>
                        <a:pt x="398" y="384"/>
                      </a:cubicBezTo>
                      <a:cubicBezTo>
                        <a:pt x="387" y="297"/>
                        <a:pt x="410" y="225"/>
                        <a:pt x="318" y="248"/>
                      </a:cubicBezTo>
                      <a:cubicBezTo>
                        <a:pt x="266" y="327"/>
                        <a:pt x="346" y="197"/>
                        <a:pt x="286" y="424"/>
                      </a:cubicBezTo>
                      <a:cubicBezTo>
                        <a:pt x="283" y="436"/>
                        <a:pt x="276" y="402"/>
                        <a:pt x="270" y="392"/>
                      </a:cubicBezTo>
                      <a:cubicBezTo>
                        <a:pt x="252" y="360"/>
                        <a:pt x="242" y="327"/>
                        <a:pt x="222" y="296"/>
                      </a:cubicBezTo>
                      <a:cubicBezTo>
                        <a:pt x="205" y="120"/>
                        <a:pt x="247" y="105"/>
                        <a:pt x="102" y="120"/>
                      </a:cubicBezTo>
                      <a:cubicBezTo>
                        <a:pt x="91" y="125"/>
                        <a:pt x="73" y="125"/>
                        <a:pt x="70" y="136"/>
                      </a:cubicBezTo>
                      <a:cubicBezTo>
                        <a:pt x="21" y="299"/>
                        <a:pt x="105" y="263"/>
                        <a:pt x="30" y="288"/>
                      </a:cubicBezTo>
                      <a:cubicBezTo>
                        <a:pt x="0" y="198"/>
                        <a:pt x="4" y="272"/>
                        <a:pt x="14" y="104"/>
                      </a:cubicBezTo>
                      <a:cubicBezTo>
                        <a:pt x="25" y="107"/>
                        <a:pt x="39" y="104"/>
                        <a:pt x="46" y="112"/>
                      </a:cubicBezTo>
                      <a:cubicBezTo>
                        <a:pt x="59" y="128"/>
                        <a:pt x="70" y="185"/>
                        <a:pt x="78" y="208"/>
                      </a:cubicBezTo>
                      <a:cubicBezTo>
                        <a:pt x="86" y="232"/>
                        <a:pt x="131" y="243"/>
                        <a:pt x="150" y="256"/>
                      </a:cubicBezTo>
                      <a:cubicBezTo>
                        <a:pt x="187" y="312"/>
                        <a:pt x="170" y="386"/>
                        <a:pt x="134" y="440"/>
                      </a:cubicBezTo>
                      <a:cubicBezTo>
                        <a:pt x="131" y="453"/>
                        <a:pt x="134" y="469"/>
                        <a:pt x="126" y="480"/>
                      </a:cubicBezTo>
                      <a:cubicBezTo>
                        <a:pt x="107" y="507"/>
                        <a:pt x="68" y="487"/>
                        <a:pt x="118" y="504"/>
                      </a:cubicBezTo>
                      <a:cubicBezTo>
                        <a:pt x="128" y="485"/>
                        <a:pt x="142" y="468"/>
                        <a:pt x="150" y="448"/>
                      </a:cubicBezTo>
                      <a:cubicBezTo>
                        <a:pt x="154" y="438"/>
                        <a:pt x="152" y="425"/>
                        <a:pt x="158" y="416"/>
                      </a:cubicBezTo>
                      <a:cubicBezTo>
                        <a:pt x="163" y="408"/>
                        <a:pt x="174" y="405"/>
                        <a:pt x="182" y="400"/>
                      </a:cubicBezTo>
                      <a:cubicBezTo>
                        <a:pt x="202" y="480"/>
                        <a:pt x="122" y="699"/>
                        <a:pt x="222" y="632"/>
                      </a:cubicBezTo>
                      <a:cubicBezTo>
                        <a:pt x="262" y="572"/>
                        <a:pt x="289" y="517"/>
                        <a:pt x="342" y="464"/>
                      </a:cubicBezTo>
                      <a:cubicBezTo>
                        <a:pt x="365" y="441"/>
                        <a:pt x="364" y="453"/>
                        <a:pt x="390" y="440"/>
                      </a:cubicBezTo>
                      <a:cubicBezTo>
                        <a:pt x="436" y="417"/>
                        <a:pt x="477" y="399"/>
                        <a:pt x="518" y="368"/>
                      </a:cubicBezTo>
                      <a:cubicBezTo>
                        <a:pt x="507" y="431"/>
                        <a:pt x="496" y="432"/>
                        <a:pt x="462" y="480"/>
                      </a:cubicBezTo>
                      <a:cubicBezTo>
                        <a:pt x="431" y="523"/>
                        <a:pt x="465" y="506"/>
                        <a:pt x="422" y="520"/>
                      </a:cubicBezTo>
                      <a:cubicBezTo>
                        <a:pt x="397" y="545"/>
                        <a:pt x="370" y="554"/>
                        <a:pt x="350" y="584"/>
                      </a:cubicBezTo>
                      <a:cubicBezTo>
                        <a:pt x="361" y="629"/>
                        <a:pt x="407" y="672"/>
                        <a:pt x="334" y="696"/>
                      </a:cubicBezTo>
                      <a:cubicBezTo>
                        <a:pt x="337" y="709"/>
                        <a:pt x="334" y="725"/>
                        <a:pt x="342" y="736"/>
                      </a:cubicBezTo>
                      <a:cubicBezTo>
                        <a:pt x="347" y="743"/>
                        <a:pt x="359" y="739"/>
                        <a:pt x="366" y="744"/>
                      </a:cubicBezTo>
                      <a:cubicBezTo>
                        <a:pt x="374" y="750"/>
                        <a:pt x="377" y="760"/>
                        <a:pt x="382" y="768"/>
                      </a:cubicBezTo>
                      <a:cubicBezTo>
                        <a:pt x="391" y="829"/>
                        <a:pt x="371" y="824"/>
                        <a:pt x="406" y="824"/>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397" name="Text Box 49"/>
              <p:cNvSpPr txBox="1">
                <a:spLocks noChangeArrowheads="1"/>
              </p:cNvSpPr>
              <p:nvPr/>
            </p:nvSpPr>
            <p:spPr bwMode="auto">
              <a:xfrm>
                <a:off x="4400" y="387"/>
                <a:ext cx="618"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nucleus</a:t>
                </a:r>
              </a:p>
            </p:txBody>
          </p:sp>
        </p:grpSp>
      </p:grpSp>
      <p:grpSp>
        <p:nvGrpSpPr>
          <p:cNvPr id="162866" name="Group 50"/>
          <p:cNvGrpSpPr>
            <a:grpSpLocks/>
          </p:cNvGrpSpPr>
          <p:nvPr/>
        </p:nvGrpSpPr>
        <p:grpSpPr bwMode="auto">
          <a:xfrm>
            <a:off x="2473325" y="3805238"/>
            <a:ext cx="7269163" cy="2365375"/>
            <a:chOff x="1416" y="2115"/>
            <a:chExt cx="4163" cy="1315"/>
          </a:xfrm>
        </p:grpSpPr>
        <p:sp>
          <p:nvSpPr>
            <p:cNvPr id="14385" name="Line 51"/>
            <p:cNvSpPr>
              <a:spLocks noChangeShapeType="1"/>
            </p:cNvSpPr>
            <p:nvPr/>
          </p:nvSpPr>
          <p:spPr bwMode="auto">
            <a:xfrm flipH="1">
              <a:off x="3810" y="2115"/>
              <a:ext cx="499" cy="58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92562" name="Freeform 52"/>
            <p:cNvSpPr>
              <a:spLocks/>
            </p:cNvSpPr>
            <p:nvPr/>
          </p:nvSpPr>
          <p:spPr bwMode="auto">
            <a:xfrm>
              <a:off x="1587" y="2179"/>
              <a:ext cx="3992" cy="1251"/>
            </a:xfrm>
            <a:custGeom>
              <a:avLst/>
              <a:gdLst>
                <a:gd name="T0" fmla="*/ 0 w 3992"/>
                <a:gd name="T1" fmla="*/ 480 h 1251"/>
                <a:gd name="T2" fmla="*/ 159 w 3992"/>
                <a:gd name="T3" fmla="*/ 276 h 1251"/>
                <a:gd name="T4" fmla="*/ 408 w 3992"/>
                <a:gd name="T5" fmla="*/ 117 h 1251"/>
                <a:gd name="T6" fmla="*/ 794 w 3992"/>
                <a:gd name="T7" fmla="*/ 4 h 1251"/>
                <a:gd name="T8" fmla="*/ 1180 w 3992"/>
                <a:gd name="T9" fmla="*/ 94 h 1251"/>
                <a:gd name="T10" fmla="*/ 1611 w 3992"/>
                <a:gd name="T11" fmla="*/ 412 h 1251"/>
                <a:gd name="T12" fmla="*/ 1815 w 3992"/>
                <a:gd name="T13" fmla="*/ 797 h 1251"/>
                <a:gd name="T14" fmla="*/ 2155 w 3992"/>
                <a:gd name="T15" fmla="*/ 820 h 1251"/>
                <a:gd name="T16" fmla="*/ 2427 w 3992"/>
                <a:gd name="T17" fmla="*/ 661 h 1251"/>
                <a:gd name="T18" fmla="*/ 2745 w 3992"/>
                <a:gd name="T19" fmla="*/ 684 h 1251"/>
                <a:gd name="T20" fmla="*/ 3062 w 3992"/>
                <a:gd name="T21" fmla="*/ 775 h 1251"/>
                <a:gd name="T22" fmla="*/ 3334 w 3992"/>
                <a:gd name="T23" fmla="*/ 956 h 1251"/>
                <a:gd name="T24" fmla="*/ 3606 w 3992"/>
                <a:gd name="T25" fmla="*/ 1206 h 1251"/>
                <a:gd name="T26" fmla="*/ 3992 w 3992"/>
                <a:gd name="T27" fmla="*/ 1228 h 12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92" h="1251">
                  <a:moveTo>
                    <a:pt x="0" y="480"/>
                  </a:moveTo>
                  <a:cubicBezTo>
                    <a:pt x="45" y="408"/>
                    <a:pt x="91" y="337"/>
                    <a:pt x="159" y="276"/>
                  </a:cubicBezTo>
                  <a:cubicBezTo>
                    <a:pt x="227" y="215"/>
                    <a:pt x="302" y="162"/>
                    <a:pt x="408" y="117"/>
                  </a:cubicBezTo>
                  <a:cubicBezTo>
                    <a:pt x="514" y="72"/>
                    <a:pt x="665" y="8"/>
                    <a:pt x="794" y="4"/>
                  </a:cubicBezTo>
                  <a:cubicBezTo>
                    <a:pt x="923" y="0"/>
                    <a:pt x="1044" y="26"/>
                    <a:pt x="1180" y="94"/>
                  </a:cubicBezTo>
                  <a:cubicBezTo>
                    <a:pt x="1316" y="162"/>
                    <a:pt x="1505" y="295"/>
                    <a:pt x="1611" y="412"/>
                  </a:cubicBezTo>
                  <a:cubicBezTo>
                    <a:pt x="1717" y="529"/>
                    <a:pt x="1724" y="729"/>
                    <a:pt x="1815" y="797"/>
                  </a:cubicBezTo>
                  <a:cubicBezTo>
                    <a:pt x="1906" y="865"/>
                    <a:pt x="2053" y="843"/>
                    <a:pt x="2155" y="820"/>
                  </a:cubicBezTo>
                  <a:cubicBezTo>
                    <a:pt x="2257" y="797"/>
                    <a:pt x="2329" y="684"/>
                    <a:pt x="2427" y="661"/>
                  </a:cubicBezTo>
                  <a:cubicBezTo>
                    <a:pt x="2525" y="638"/>
                    <a:pt x="2639" y="665"/>
                    <a:pt x="2745" y="684"/>
                  </a:cubicBezTo>
                  <a:cubicBezTo>
                    <a:pt x="2851" y="703"/>
                    <a:pt x="2964" y="730"/>
                    <a:pt x="3062" y="775"/>
                  </a:cubicBezTo>
                  <a:cubicBezTo>
                    <a:pt x="3160" y="820"/>
                    <a:pt x="3243" y="884"/>
                    <a:pt x="3334" y="956"/>
                  </a:cubicBezTo>
                  <a:cubicBezTo>
                    <a:pt x="3425" y="1028"/>
                    <a:pt x="3496" y="1161"/>
                    <a:pt x="3606" y="1206"/>
                  </a:cubicBezTo>
                  <a:cubicBezTo>
                    <a:pt x="3716" y="1251"/>
                    <a:pt x="3928" y="1224"/>
                    <a:pt x="3992" y="122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3" name="Freeform 53"/>
            <p:cNvSpPr>
              <a:spLocks/>
            </p:cNvSpPr>
            <p:nvPr/>
          </p:nvSpPr>
          <p:spPr bwMode="auto">
            <a:xfrm>
              <a:off x="2767" y="2274"/>
              <a:ext cx="272" cy="181"/>
            </a:xfrm>
            <a:custGeom>
              <a:avLst/>
              <a:gdLst>
                <a:gd name="T0" fmla="*/ 0 w 272"/>
                <a:gd name="T1" fmla="*/ 0 h 181"/>
                <a:gd name="T2" fmla="*/ 136 w 272"/>
                <a:gd name="T3" fmla="*/ 68 h 181"/>
                <a:gd name="T4" fmla="*/ 272 w 272"/>
                <a:gd name="T5" fmla="*/ 181 h 181"/>
                <a:gd name="T6" fmla="*/ 0 60000 65536"/>
                <a:gd name="T7" fmla="*/ 0 60000 65536"/>
                <a:gd name="T8" fmla="*/ 0 60000 65536"/>
              </a:gdLst>
              <a:ahLst/>
              <a:cxnLst>
                <a:cxn ang="T6">
                  <a:pos x="T0" y="T1"/>
                </a:cxn>
                <a:cxn ang="T7">
                  <a:pos x="T2" y="T3"/>
                </a:cxn>
                <a:cxn ang="T8">
                  <a:pos x="T4" y="T5"/>
                </a:cxn>
              </a:cxnLst>
              <a:rect l="0" t="0" r="r" b="b"/>
              <a:pathLst>
                <a:path w="272" h="181">
                  <a:moveTo>
                    <a:pt x="0" y="0"/>
                  </a:moveTo>
                  <a:cubicBezTo>
                    <a:pt x="45" y="19"/>
                    <a:pt x="91" y="38"/>
                    <a:pt x="136" y="68"/>
                  </a:cubicBezTo>
                  <a:cubicBezTo>
                    <a:pt x="181" y="98"/>
                    <a:pt x="249" y="162"/>
                    <a:pt x="272" y="181"/>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4" name="Freeform 54"/>
            <p:cNvSpPr>
              <a:spLocks/>
            </p:cNvSpPr>
            <p:nvPr/>
          </p:nvSpPr>
          <p:spPr bwMode="auto">
            <a:xfrm>
              <a:off x="1723" y="2206"/>
              <a:ext cx="453" cy="249"/>
            </a:xfrm>
            <a:custGeom>
              <a:avLst/>
              <a:gdLst>
                <a:gd name="T0" fmla="*/ 0 w 453"/>
                <a:gd name="T1" fmla="*/ 249 h 249"/>
                <a:gd name="T2" fmla="*/ 90 w 453"/>
                <a:gd name="T3" fmla="*/ 204 h 249"/>
                <a:gd name="T4" fmla="*/ 204 w 453"/>
                <a:gd name="T5" fmla="*/ 113 h 249"/>
                <a:gd name="T6" fmla="*/ 317 w 453"/>
                <a:gd name="T7" fmla="*/ 68 h 249"/>
                <a:gd name="T8" fmla="*/ 453 w 453"/>
                <a:gd name="T9" fmla="*/ 0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3" h="249">
                  <a:moveTo>
                    <a:pt x="0" y="249"/>
                  </a:moveTo>
                  <a:cubicBezTo>
                    <a:pt x="28" y="238"/>
                    <a:pt x="56" y="227"/>
                    <a:pt x="90" y="204"/>
                  </a:cubicBezTo>
                  <a:cubicBezTo>
                    <a:pt x="124" y="181"/>
                    <a:pt x="166" y="136"/>
                    <a:pt x="204" y="113"/>
                  </a:cubicBezTo>
                  <a:cubicBezTo>
                    <a:pt x="242" y="90"/>
                    <a:pt x="276" y="87"/>
                    <a:pt x="317" y="68"/>
                  </a:cubicBezTo>
                  <a:cubicBezTo>
                    <a:pt x="358" y="49"/>
                    <a:pt x="430" y="8"/>
                    <a:pt x="453" y="0"/>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5" name="Freeform 55"/>
            <p:cNvSpPr>
              <a:spLocks/>
            </p:cNvSpPr>
            <p:nvPr/>
          </p:nvSpPr>
          <p:spPr bwMode="auto">
            <a:xfrm>
              <a:off x="4127" y="2818"/>
              <a:ext cx="159" cy="22"/>
            </a:xfrm>
            <a:custGeom>
              <a:avLst/>
              <a:gdLst>
                <a:gd name="T0" fmla="*/ 0 w 159"/>
                <a:gd name="T1" fmla="*/ 0 h 22"/>
                <a:gd name="T2" fmla="*/ 159 w 159"/>
                <a:gd name="T3" fmla="*/ 22 h 22"/>
                <a:gd name="T4" fmla="*/ 0 60000 65536"/>
                <a:gd name="T5" fmla="*/ 0 60000 65536"/>
              </a:gdLst>
              <a:ahLst/>
              <a:cxnLst>
                <a:cxn ang="T4">
                  <a:pos x="T0" y="T1"/>
                </a:cxn>
                <a:cxn ang="T5">
                  <a:pos x="T2" y="T3"/>
                </a:cxn>
              </a:cxnLst>
              <a:rect l="0" t="0" r="r" b="b"/>
              <a:pathLst>
                <a:path w="159" h="22">
                  <a:moveTo>
                    <a:pt x="0" y="0"/>
                  </a:moveTo>
                  <a:cubicBezTo>
                    <a:pt x="64" y="7"/>
                    <a:pt x="129" y="15"/>
                    <a:pt x="159" y="22"/>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66" name="Freeform 56"/>
            <p:cNvSpPr>
              <a:spLocks/>
            </p:cNvSpPr>
            <p:nvPr/>
          </p:nvSpPr>
          <p:spPr bwMode="auto">
            <a:xfrm>
              <a:off x="4422" y="2863"/>
              <a:ext cx="703" cy="476"/>
            </a:xfrm>
            <a:custGeom>
              <a:avLst/>
              <a:gdLst>
                <a:gd name="T0" fmla="*/ 0 w 703"/>
                <a:gd name="T1" fmla="*/ 0 h 476"/>
                <a:gd name="T2" fmla="*/ 68 w 703"/>
                <a:gd name="T3" fmla="*/ 23 h 476"/>
                <a:gd name="T4" fmla="*/ 136 w 703"/>
                <a:gd name="T5" fmla="*/ 68 h 476"/>
                <a:gd name="T6" fmla="*/ 272 w 703"/>
                <a:gd name="T7" fmla="*/ 113 h 476"/>
                <a:gd name="T8" fmla="*/ 386 w 703"/>
                <a:gd name="T9" fmla="*/ 159 h 476"/>
                <a:gd name="T10" fmla="*/ 431 w 703"/>
                <a:gd name="T11" fmla="*/ 204 h 476"/>
                <a:gd name="T12" fmla="*/ 499 w 703"/>
                <a:gd name="T13" fmla="*/ 272 h 476"/>
                <a:gd name="T14" fmla="*/ 567 w 703"/>
                <a:gd name="T15" fmla="*/ 340 h 476"/>
                <a:gd name="T16" fmla="*/ 658 w 703"/>
                <a:gd name="T17" fmla="*/ 408 h 476"/>
                <a:gd name="T18" fmla="*/ 703 w 703"/>
                <a:gd name="T19" fmla="*/ 476 h 4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476">
                  <a:moveTo>
                    <a:pt x="0" y="0"/>
                  </a:moveTo>
                  <a:cubicBezTo>
                    <a:pt x="22" y="6"/>
                    <a:pt x="45" y="12"/>
                    <a:pt x="68" y="23"/>
                  </a:cubicBezTo>
                  <a:cubicBezTo>
                    <a:pt x="91" y="34"/>
                    <a:pt x="102" y="53"/>
                    <a:pt x="136" y="68"/>
                  </a:cubicBezTo>
                  <a:cubicBezTo>
                    <a:pt x="170" y="83"/>
                    <a:pt x="230" y="98"/>
                    <a:pt x="272" y="113"/>
                  </a:cubicBezTo>
                  <a:cubicBezTo>
                    <a:pt x="314" y="128"/>
                    <a:pt x="360" y="144"/>
                    <a:pt x="386" y="159"/>
                  </a:cubicBezTo>
                  <a:cubicBezTo>
                    <a:pt x="412" y="174"/>
                    <a:pt x="412" y="185"/>
                    <a:pt x="431" y="204"/>
                  </a:cubicBezTo>
                  <a:cubicBezTo>
                    <a:pt x="450" y="223"/>
                    <a:pt x="476" y="249"/>
                    <a:pt x="499" y="272"/>
                  </a:cubicBezTo>
                  <a:cubicBezTo>
                    <a:pt x="522" y="295"/>
                    <a:pt x="540" y="317"/>
                    <a:pt x="567" y="340"/>
                  </a:cubicBezTo>
                  <a:cubicBezTo>
                    <a:pt x="594" y="363"/>
                    <a:pt x="635" y="385"/>
                    <a:pt x="658" y="408"/>
                  </a:cubicBezTo>
                  <a:cubicBezTo>
                    <a:pt x="681" y="431"/>
                    <a:pt x="696" y="465"/>
                    <a:pt x="703" y="476"/>
                  </a:cubicBezTo>
                </a:path>
              </a:pathLst>
            </a:custGeom>
            <a:noFill/>
            <a:ln w="762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Text Box 57"/>
            <p:cNvSpPr txBox="1">
              <a:spLocks noChangeArrowheads="1"/>
            </p:cNvSpPr>
            <p:nvPr/>
          </p:nvSpPr>
          <p:spPr bwMode="auto">
            <a:xfrm>
              <a:off x="3991" y="2360"/>
              <a:ext cx="956"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chromosome</a:t>
              </a:r>
            </a:p>
          </p:txBody>
        </p:sp>
        <p:sp>
          <p:nvSpPr>
            <p:cNvPr id="14392" name="Text Box 58"/>
            <p:cNvSpPr txBox="1">
              <a:spLocks noChangeArrowheads="1"/>
            </p:cNvSpPr>
            <p:nvPr/>
          </p:nvSpPr>
          <p:spPr bwMode="auto">
            <a:xfrm>
              <a:off x="1416" y="2626"/>
              <a:ext cx="425"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DNA</a:t>
              </a:r>
            </a:p>
          </p:txBody>
        </p:sp>
        <p:sp>
          <p:nvSpPr>
            <p:cNvPr id="14393" name="Text Box 59"/>
            <p:cNvSpPr txBox="1">
              <a:spLocks noChangeArrowheads="1"/>
            </p:cNvSpPr>
            <p:nvPr/>
          </p:nvSpPr>
          <p:spPr bwMode="auto">
            <a:xfrm>
              <a:off x="4877" y="2908"/>
              <a:ext cx="440"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gene</a:t>
              </a:r>
            </a:p>
          </p:txBody>
        </p:sp>
      </p:grpSp>
      <p:grpSp>
        <p:nvGrpSpPr>
          <p:cNvPr id="162876" name="Group 60"/>
          <p:cNvGrpSpPr>
            <a:grpSpLocks/>
          </p:cNvGrpSpPr>
          <p:nvPr/>
        </p:nvGrpSpPr>
        <p:grpSpPr bwMode="auto">
          <a:xfrm>
            <a:off x="561054" y="3849672"/>
            <a:ext cx="9164638" cy="3458295"/>
            <a:chOff x="340" y="2092"/>
            <a:chExt cx="5247" cy="1961"/>
          </a:xfrm>
        </p:grpSpPr>
        <p:sp>
          <p:nvSpPr>
            <p:cNvPr id="14344" name="Rectangle 61"/>
            <p:cNvSpPr>
              <a:spLocks noChangeArrowheads="1"/>
            </p:cNvSpPr>
            <p:nvPr/>
          </p:nvSpPr>
          <p:spPr bwMode="auto">
            <a:xfrm rot="-3620960">
              <a:off x="2551" y="2104"/>
              <a:ext cx="408" cy="384"/>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nvGrpSpPr>
            <p:cNvPr id="192521" name="Group 62"/>
            <p:cNvGrpSpPr>
              <a:grpSpLocks/>
            </p:cNvGrpSpPr>
            <p:nvPr/>
          </p:nvGrpSpPr>
          <p:grpSpPr bwMode="auto">
            <a:xfrm>
              <a:off x="340" y="3521"/>
              <a:ext cx="3085" cy="532"/>
              <a:chOff x="1519" y="3521"/>
              <a:chExt cx="3085" cy="532"/>
            </a:xfrm>
          </p:grpSpPr>
          <p:sp>
            <p:nvSpPr>
              <p:cNvPr id="14348" name="Line 63"/>
              <p:cNvSpPr>
                <a:spLocks noChangeShapeType="1"/>
              </p:cNvSpPr>
              <p:nvPr/>
            </p:nvSpPr>
            <p:spPr bwMode="auto">
              <a:xfrm>
                <a:off x="1519" y="3543"/>
                <a:ext cx="3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4349" name="Line 64"/>
              <p:cNvSpPr>
                <a:spLocks noChangeShapeType="1"/>
              </p:cNvSpPr>
              <p:nvPr/>
            </p:nvSpPr>
            <p:spPr bwMode="auto">
              <a:xfrm>
                <a:off x="1542" y="4042"/>
                <a:ext cx="3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nvGrpSpPr>
              <p:cNvPr id="192526" name="Group 65"/>
              <p:cNvGrpSpPr>
                <a:grpSpLocks/>
              </p:cNvGrpSpPr>
              <p:nvPr/>
            </p:nvGrpSpPr>
            <p:grpSpPr bwMode="auto">
              <a:xfrm>
                <a:off x="1655" y="3543"/>
                <a:ext cx="272" cy="499"/>
                <a:chOff x="1655" y="3543"/>
                <a:chExt cx="272" cy="499"/>
              </a:xfrm>
            </p:grpSpPr>
            <p:sp>
              <p:nvSpPr>
                <p:cNvPr id="14383" name="Rectangle 66"/>
                <p:cNvSpPr>
                  <a:spLocks noChangeArrowheads="1"/>
                </p:cNvSpPr>
                <p:nvPr/>
              </p:nvSpPr>
              <p:spPr bwMode="auto">
                <a:xfrm>
                  <a:off x="1655" y="3543"/>
                  <a:ext cx="272" cy="5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4" name="AutoShape 67"/>
                <p:cNvSpPr>
                  <a:spLocks noChangeArrowheads="1"/>
                </p:cNvSpPr>
                <p:nvPr/>
              </p:nvSpPr>
              <p:spPr bwMode="auto">
                <a:xfrm rot="5400000">
                  <a:off x="1649" y="3551"/>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7" name="Group 68"/>
              <p:cNvGrpSpPr>
                <a:grpSpLocks/>
              </p:cNvGrpSpPr>
              <p:nvPr/>
            </p:nvGrpSpPr>
            <p:grpSpPr bwMode="auto">
              <a:xfrm>
                <a:off x="1996" y="3543"/>
                <a:ext cx="272" cy="499"/>
                <a:chOff x="1655" y="3543"/>
                <a:chExt cx="272" cy="499"/>
              </a:xfrm>
            </p:grpSpPr>
            <p:sp>
              <p:nvSpPr>
                <p:cNvPr id="14381" name="Rectangle 69"/>
                <p:cNvSpPr>
                  <a:spLocks noChangeArrowheads="1"/>
                </p:cNvSpPr>
                <p:nvPr/>
              </p:nvSpPr>
              <p:spPr bwMode="auto">
                <a:xfrm>
                  <a:off x="1655" y="3543"/>
                  <a:ext cx="272" cy="5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2" name="AutoShape 70"/>
                <p:cNvSpPr>
                  <a:spLocks noChangeArrowheads="1"/>
                </p:cNvSpPr>
                <p:nvPr/>
              </p:nvSpPr>
              <p:spPr bwMode="auto">
                <a:xfrm rot="5400000">
                  <a:off x="1647" y="3551"/>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8" name="Group 71"/>
              <p:cNvGrpSpPr>
                <a:grpSpLocks/>
              </p:cNvGrpSpPr>
              <p:nvPr/>
            </p:nvGrpSpPr>
            <p:grpSpPr bwMode="auto">
              <a:xfrm rot="10800000">
                <a:off x="2676" y="3543"/>
                <a:ext cx="272" cy="499"/>
                <a:chOff x="1655" y="3543"/>
                <a:chExt cx="272" cy="499"/>
              </a:xfrm>
            </p:grpSpPr>
            <p:sp>
              <p:nvSpPr>
                <p:cNvPr id="14379" name="Rectangle 72"/>
                <p:cNvSpPr>
                  <a:spLocks noChangeArrowheads="1"/>
                </p:cNvSpPr>
                <p:nvPr/>
              </p:nvSpPr>
              <p:spPr bwMode="auto">
                <a:xfrm>
                  <a:off x="1674" y="3559"/>
                  <a:ext cx="272" cy="509"/>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80" name="AutoShape 73"/>
                <p:cNvSpPr>
                  <a:spLocks noChangeArrowheads="1"/>
                </p:cNvSpPr>
                <p:nvPr/>
              </p:nvSpPr>
              <p:spPr bwMode="auto">
                <a:xfrm rot="5400000">
                  <a:off x="1650" y="3583"/>
                  <a:ext cx="274" cy="261"/>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29" name="Group 74"/>
              <p:cNvGrpSpPr>
                <a:grpSpLocks/>
              </p:cNvGrpSpPr>
              <p:nvPr/>
            </p:nvGrpSpPr>
            <p:grpSpPr bwMode="auto">
              <a:xfrm flipV="1">
                <a:off x="3379" y="3543"/>
                <a:ext cx="272" cy="499"/>
                <a:chOff x="907" y="3453"/>
                <a:chExt cx="272" cy="499"/>
              </a:xfrm>
            </p:grpSpPr>
            <p:sp>
              <p:nvSpPr>
                <p:cNvPr id="14377" name="Rectangle 75"/>
                <p:cNvSpPr>
                  <a:spLocks noChangeArrowheads="1"/>
                </p:cNvSpPr>
                <p:nvPr/>
              </p:nvSpPr>
              <p:spPr bwMode="auto">
                <a:xfrm>
                  <a:off x="907" y="3453"/>
                  <a:ext cx="274"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8" name="AutoShape 76"/>
                <p:cNvSpPr>
                  <a:spLocks noChangeArrowheads="1"/>
                </p:cNvSpPr>
                <p:nvPr/>
              </p:nvSpPr>
              <p:spPr bwMode="auto">
                <a:xfrm>
                  <a:off x="907" y="3453"/>
                  <a:ext cx="274"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0" name="Group 77"/>
              <p:cNvGrpSpPr>
                <a:grpSpLocks/>
              </p:cNvGrpSpPr>
              <p:nvPr/>
            </p:nvGrpSpPr>
            <p:grpSpPr bwMode="auto">
              <a:xfrm>
                <a:off x="2336" y="3543"/>
                <a:ext cx="272" cy="499"/>
                <a:chOff x="907" y="3453"/>
                <a:chExt cx="272" cy="499"/>
              </a:xfrm>
            </p:grpSpPr>
            <p:sp>
              <p:nvSpPr>
                <p:cNvPr id="14375" name="Rectangle 78"/>
                <p:cNvSpPr>
                  <a:spLocks noChangeArrowheads="1"/>
                </p:cNvSpPr>
                <p:nvPr/>
              </p:nvSpPr>
              <p:spPr bwMode="auto">
                <a:xfrm>
                  <a:off x="907" y="3453"/>
                  <a:ext cx="272"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6" name="AutoShape 79"/>
                <p:cNvSpPr>
                  <a:spLocks noChangeArrowheads="1"/>
                </p:cNvSpPr>
                <p:nvPr/>
              </p:nvSpPr>
              <p:spPr bwMode="auto">
                <a:xfrm>
                  <a:off x="907" y="3453"/>
                  <a:ext cx="272"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1" name="Group 80"/>
              <p:cNvGrpSpPr>
                <a:grpSpLocks/>
              </p:cNvGrpSpPr>
              <p:nvPr/>
            </p:nvGrpSpPr>
            <p:grpSpPr bwMode="auto">
              <a:xfrm>
                <a:off x="3039" y="3543"/>
                <a:ext cx="272" cy="499"/>
                <a:chOff x="907" y="3453"/>
                <a:chExt cx="272" cy="499"/>
              </a:xfrm>
            </p:grpSpPr>
            <p:sp>
              <p:nvSpPr>
                <p:cNvPr id="14373" name="Rectangle 81"/>
                <p:cNvSpPr>
                  <a:spLocks noChangeArrowheads="1"/>
                </p:cNvSpPr>
                <p:nvPr/>
              </p:nvSpPr>
              <p:spPr bwMode="auto">
                <a:xfrm>
                  <a:off x="907" y="3453"/>
                  <a:ext cx="272" cy="500"/>
                </a:xfrm>
                <a:prstGeom prst="rect">
                  <a:avLst/>
                </a:prstGeom>
                <a:solidFill>
                  <a:srgbClr val="FFFF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4" name="AutoShape 82"/>
                <p:cNvSpPr>
                  <a:spLocks noChangeArrowheads="1"/>
                </p:cNvSpPr>
                <p:nvPr/>
              </p:nvSpPr>
              <p:spPr bwMode="auto">
                <a:xfrm>
                  <a:off x="907" y="3453"/>
                  <a:ext cx="272" cy="364"/>
                </a:xfrm>
                <a:prstGeom prst="flowChartOffpageConnector">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grpSp>
            <p:nvGrpSpPr>
              <p:cNvPr id="192532" name="Group 83"/>
              <p:cNvGrpSpPr>
                <a:grpSpLocks/>
              </p:cNvGrpSpPr>
              <p:nvPr/>
            </p:nvGrpSpPr>
            <p:grpSpPr bwMode="auto">
              <a:xfrm rot="10800000">
                <a:off x="3719" y="3543"/>
                <a:ext cx="272" cy="499"/>
                <a:chOff x="1655" y="3543"/>
                <a:chExt cx="272" cy="499"/>
              </a:xfrm>
            </p:grpSpPr>
            <p:sp>
              <p:nvSpPr>
                <p:cNvPr id="14371" name="Rectangle 84"/>
                <p:cNvSpPr>
                  <a:spLocks noChangeArrowheads="1"/>
                </p:cNvSpPr>
                <p:nvPr/>
              </p:nvSpPr>
              <p:spPr bwMode="auto">
                <a:xfrm>
                  <a:off x="1682" y="3559"/>
                  <a:ext cx="288" cy="509"/>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4372" name="AutoShape 85"/>
                <p:cNvSpPr>
                  <a:spLocks noChangeArrowheads="1"/>
                </p:cNvSpPr>
                <p:nvPr/>
              </p:nvSpPr>
              <p:spPr bwMode="auto">
                <a:xfrm rot="5400000">
                  <a:off x="1680" y="3561"/>
                  <a:ext cx="274" cy="275"/>
                </a:xfrm>
                <a:prstGeom prst="flowChartDelay">
                  <a:avLst/>
                </a:prstGeom>
                <a:solidFill>
                  <a:srgbClr val="99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grpSp>
          <p:sp>
            <p:nvSpPr>
              <p:cNvPr id="14357" name="Text Box 86"/>
              <p:cNvSpPr txBox="1">
                <a:spLocks noChangeArrowheads="1"/>
              </p:cNvSpPr>
              <p:nvPr/>
            </p:nvSpPr>
            <p:spPr bwMode="auto">
              <a:xfrm>
                <a:off x="3788" y="352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58" name="Text Box 87"/>
              <p:cNvSpPr txBox="1">
                <a:spLocks noChangeArrowheads="1"/>
              </p:cNvSpPr>
              <p:nvPr/>
            </p:nvSpPr>
            <p:spPr bwMode="auto">
              <a:xfrm>
                <a:off x="2081" y="3543"/>
                <a:ext cx="97"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59" name="Text Box 88"/>
              <p:cNvSpPr txBox="1">
                <a:spLocks noChangeArrowheads="1"/>
              </p:cNvSpPr>
              <p:nvPr/>
            </p:nvSpPr>
            <p:spPr bwMode="auto">
              <a:xfrm>
                <a:off x="2761" y="3869"/>
                <a:ext cx="97"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60" name="Text Box 89"/>
              <p:cNvSpPr txBox="1">
                <a:spLocks noChangeArrowheads="1"/>
              </p:cNvSpPr>
              <p:nvPr/>
            </p:nvSpPr>
            <p:spPr bwMode="auto">
              <a:xfrm>
                <a:off x="3808" y="3869"/>
                <a:ext cx="97"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sp>
            <p:nvSpPr>
              <p:cNvPr id="14361" name="Text Box 90"/>
              <p:cNvSpPr txBox="1">
                <a:spLocks noChangeArrowheads="1"/>
              </p:cNvSpPr>
              <p:nvPr/>
            </p:nvSpPr>
            <p:spPr bwMode="auto">
              <a:xfrm>
                <a:off x="2426" y="3543"/>
                <a:ext cx="10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2" name="Text Box 91"/>
              <p:cNvSpPr txBox="1">
                <a:spLocks noChangeArrowheads="1"/>
              </p:cNvSpPr>
              <p:nvPr/>
            </p:nvSpPr>
            <p:spPr bwMode="auto">
              <a:xfrm>
                <a:off x="3456" y="3869"/>
                <a:ext cx="10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3" name="Text Box 92"/>
              <p:cNvSpPr txBox="1">
                <a:spLocks noChangeArrowheads="1"/>
              </p:cNvSpPr>
              <p:nvPr/>
            </p:nvSpPr>
            <p:spPr bwMode="auto">
              <a:xfrm>
                <a:off x="3116" y="3543"/>
                <a:ext cx="10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C</a:t>
                </a:r>
              </a:p>
            </p:txBody>
          </p:sp>
          <p:sp>
            <p:nvSpPr>
              <p:cNvPr id="14364" name="Text Box 93"/>
              <p:cNvSpPr txBox="1">
                <a:spLocks noChangeArrowheads="1"/>
              </p:cNvSpPr>
              <p:nvPr/>
            </p:nvSpPr>
            <p:spPr bwMode="auto">
              <a:xfrm>
                <a:off x="3447" y="3521"/>
                <a:ext cx="113"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5" name="Text Box 94"/>
              <p:cNvSpPr txBox="1">
                <a:spLocks noChangeArrowheads="1"/>
              </p:cNvSpPr>
              <p:nvPr/>
            </p:nvSpPr>
            <p:spPr bwMode="auto">
              <a:xfrm>
                <a:off x="3108" y="3884"/>
                <a:ext cx="11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6" name="Text Box 95"/>
              <p:cNvSpPr txBox="1">
                <a:spLocks noChangeArrowheads="1"/>
              </p:cNvSpPr>
              <p:nvPr/>
            </p:nvSpPr>
            <p:spPr bwMode="auto">
              <a:xfrm>
                <a:off x="2403" y="3884"/>
                <a:ext cx="113"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G</a:t>
                </a:r>
              </a:p>
            </p:txBody>
          </p:sp>
          <p:sp>
            <p:nvSpPr>
              <p:cNvPr id="14367" name="Text Box 96"/>
              <p:cNvSpPr txBox="1">
                <a:spLocks noChangeArrowheads="1"/>
              </p:cNvSpPr>
              <p:nvPr/>
            </p:nvSpPr>
            <p:spPr bwMode="auto">
              <a:xfrm>
                <a:off x="2769" y="3543"/>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68" name="Text Box 97"/>
              <p:cNvSpPr txBox="1">
                <a:spLocks noChangeArrowheads="1"/>
              </p:cNvSpPr>
              <p:nvPr/>
            </p:nvSpPr>
            <p:spPr bwMode="auto">
              <a:xfrm>
                <a:off x="2089" y="386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69" name="Text Box 98"/>
              <p:cNvSpPr txBox="1">
                <a:spLocks noChangeArrowheads="1"/>
              </p:cNvSpPr>
              <p:nvPr/>
            </p:nvSpPr>
            <p:spPr bwMode="auto">
              <a:xfrm>
                <a:off x="1726" y="3869"/>
                <a:ext cx="89"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T</a:t>
                </a:r>
              </a:p>
            </p:txBody>
          </p:sp>
          <p:sp>
            <p:nvSpPr>
              <p:cNvPr id="14370" name="Text Box 99"/>
              <p:cNvSpPr txBox="1">
                <a:spLocks noChangeArrowheads="1"/>
              </p:cNvSpPr>
              <p:nvPr/>
            </p:nvSpPr>
            <p:spPr bwMode="auto">
              <a:xfrm>
                <a:off x="1746" y="3552"/>
                <a:ext cx="95"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0" tIns="0" rIns="0" bIns="0">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bg1"/>
                    </a:solidFill>
                    <a:cs typeface="+mn-cs"/>
                  </a:rPr>
                  <a:t>A</a:t>
                </a:r>
              </a:p>
            </p:txBody>
          </p:sp>
        </p:grpSp>
        <p:sp>
          <p:nvSpPr>
            <p:cNvPr id="14346" name="Line 100"/>
            <p:cNvSpPr>
              <a:spLocks noChangeShapeType="1"/>
            </p:cNvSpPr>
            <p:nvPr/>
          </p:nvSpPr>
          <p:spPr bwMode="auto">
            <a:xfrm>
              <a:off x="2653" y="2591"/>
              <a:ext cx="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4347" name="Text Box 101"/>
            <p:cNvSpPr txBox="1">
              <a:spLocks noChangeArrowheads="1"/>
            </p:cNvSpPr>
            <p:nvPr/>
          </p:nvSpPr>
          <p:spPr bwMode="auto">
            <a:xfrm>
              <a:off x="2993" y="3680"/>
              <a:ext cx="259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GB" sz="2000" smtClean="0">
                  <a:solidFill>
                    <a:schemeClr val="tx1"/>
                  </a:solidFill>
                  <a:cs typeface="+mn-cs"/>
                </a:rPr>
                <a:t>Basepairs:  A-T  &amp;  C-G  (</a:t>
              </a:r>
              <a:r>
                <a:rPr lang="en-GB" sz="2000" i="1" smtClean="0">
                  <a:solidFill>
                    <a:schemeClr val="tx1"/>
                  </a:solidFill>
                  <a:cs typeface="+mn-cs"/>
                </a:rPr>
                <a:t>nucleotides</a:t>
              </a:r>
              <a:r>
                <a:rPr lang="en-GB" sz="2000" smtClean="0">
                  <a:solidFill>
                    <a:schemeClr val="tx1"/>
                  </a:solidFill>
                  <a:cs typeface="+mn-cs"/>
                </a:rPr>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2826"/>
                                        </p:tgtEl>
                                        <p:attrNameLst>
                                          <p:attrName>style.visibility</p:attrName>
                                        </p:attrNameLst>
                                      </p:cBhvr>
                                      <p:to>
                                        <p:strVal val="visible"/>
                                      </p:to>
                                    </p:set>
                                    <p:animEffect transition="in" filter="box(in)">
                                      <p:cBhvr>
                                        <p:cTn id="7" dur="500"/>
                                        <p:tgtEl>
                                          <p:spTgt spid="162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2827"/>
                                        </p:tgtEl>
                                        <p:attrNameLst>
                                          <p:attrName>style.visibility</p:attrName>
                                        </p:attrNameLst>
                                      </p:cBhvr>
                                      <p:to>
                                        <p:strVal val="visible"/>
                                      </p:to>
                                    </p:set>
                                    <p:animEffect transition="in" filter="box(in)">
                                      <p:cBhvr>
                                        <p:cTn id="12" dur="500"/>
                                        <p:tgtEl>
                                          <p:spTgt spid="1628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2857"/>
                                        </p:tgtEl>
                                        <p:attrNameLst>
                                          <p:attrName>style.visibility</p:attrName>
                                        </p:attrNameLst>
                                      </p:cBhvr>
                                      <p:to>
                                        <p:strVal val="visible"/>
                                      </p:to>
                                    </p:set>
                                    <p:animEffect transition="in" filter="box(in)">
                                      <p:cBhvr>
                                        <p:cTn id="17" dur="500"/>
                                        <p:tgtEl>
                                          <p:spTgt spid="1628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62866"/>
                                        </p:tgtEl>
                                        <p:attrNameLst>
                                          <p:attrName>style.visibility</p:attrName>
                                        </p:attrNameLst>
                                      </p:cBhvr>
                                      <p:to>
                                        <p:strVal val="visible"/>
                                      </p:to>
                                    </p:set>
                                    <p:animEffect transition="in" filter="box(in)">
                                      <p:cBhvr>
                                        <p:cTn id="22" dur="500"/>
                                        <p:tgtEl>
                                          <p:spTgt spid="1628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2876"/>
                                        </p:tgtEl>
                                        <p:attrNameLst>
                                          <p:attrName>style.visibility</p:attrName>
                                        </p:attrNameLst>
                                      </p:cBhvr>
                                      <p:to>
                                        <p:strVal val="visible"/>
                                      </p:to>
                                    </p:set>
                                    <p:animEffect transition="in" filter="box(in)">
                                      <p:cBhvr>
                                        <p:cTn id="27" dur="500"/>
                                        <p:tgtEl>
                                          <p:spTgt spid="16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2425" y="209550"/>
            <a:ext cx="4249738" cy="735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Box 2"/>
          <p:cNvSpPr txBox="1">
            <a:spLocks noChangeArrowheads="1"/>
          </p:cNvSpPr>
          <p:nvPr/>
        </p:nvSpPr>
        <p:spPr bwMode="auto">
          <a:xfrm>
            <a:off x="7275712" y="2440558"/>
            <a:ext cx="255149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000" b="1" dirty="0">
                <a:ln w="1905"/>
                <a:solidFill>
                  <a:srgbClr val="9A2500"/>
                </a:solidFill>
                <a:effectLst>
                  <a:innerShdw blurRad="69850" dist="43180" dir="5400000">
                    <a:srgbClr val="000000">
                      <a:alpha val="65000"/>
                    </a:srgbClr>
                  </a:innerShdw>
                </a:effectLst>
              </a:rPr>
              <a:t>DNA Double Helix</a:t>
            </a:r>
          </a:p>
        </p:txBody>
      </p:sp>
      <p:sp>
        <p:nvSpPr>
          <p:cNvPr id="2" name="TextBox 1"/>
          <p:cNvSpPr txBox="1"/>
          <p:nvPr/>
        </p:nvSpPr>
        <p:spPr>
          <a:xfrm>
            <a:off x="575473" y="573384"/>
            <a:ext cx="1845487" cy="3108543"/>
          </a:xfrm>
          <a:prstGeom prst="rect">
            <a:avLst/>
          </a:prstGeom>
          <a:noFill/>
        </p:spPr>
        <p:txBody>
          <a:bodyPr wrap="square" rtlCol="0">
            <a:spAutoFit/>
          </a:bodyPr>
          <a:lstStyle/>
          <a:p>
            <a:r>
              <a:rPr lang="en-US" sz="2800" b="1" dirty="0" smtClean="0">
                <a:ln w="1905"/>
                <a:solidFill>
                  <a:srgbClr val="9A2500"/>
                </a:solidFill>
                <a:effectLst>
                  <a:innerShdw blurRad="69850" dist="43180" dir="5400000">
                    <a:srgbClr val="000000">
                      <a:alpha val="65000"/>
                    </a:srgbClr>
                  </a:innerShdw>
                </a:effectLst>
              </a:rPr>
              <a:t>6 billion rungs</a:t>
            </a:r>
          </a:p>
          <a:p>
            <a:r>
              <a:rPr lang="en-US" sz="2800" b="1" dirty="0">
                <a:ln w="1905"/>
                <a:solidFill>
                  <a:srgbClr val="9A2500"/>
                </a:solidFill>
                <a:effectLst>
                  <a:innerShdw blurRad="69850" dist="43180" dir="5400000">
                    <a:srgbClr val="000000">
                      <a:alpha val="65000"/>
                    </a:srgbClr>
                  </a:innerShdw>
                </a:effectLst>
              </a:rPr>
              <a:t>o</a:t>
            </a:r>
            <a:r>
              <a:rPr lang="en-US" sz="2800" b="1" dirty="0" smtClean="0">
                <a:ln w="1905"/>
                <a:solidFill>
                  <a:srgbClr val="9A2500"/>
                </a:solidFill>
                <a:effectLst>
                  <a:innerShdw blurRad="69850" dist="43180" dir="5400000">
                    <a:srgbClr val="000000">
                      <a:alpha val="65000"/>
                    </a:srgbClr>
                  </a:innerShdw>
                </a:effectLst>
              </a:rPr>
              <a:t>n the DNA ladder in human genome</a:t>
            </a:r>
          </a:p>
        </p:txBody>
      </p:sp>
      <p:sp>
        <p:nvSpPr>
          <p:cNvPr id="3" name="TextBox 2"/>
          <p:cNvSpPr txBox="1"/>
          <p:nvPr/>
        </p:nvSpPr>
        <p:spPr>
          <a:xfrm>
            <a:off x="575472" y="4379550"/>
            <a:ext cx="2115969" cy="2862322"/>
          </a:xfrm>
          <a:prstGeom prst="rect">
            <a:avLst/>
          </a:prstGeom>
          <a:noFill/>
        </p:spPr>
        <p:txBody>
          <a:bodyPr wrap="square" rtlCol="0">
            <a:spAutoFit/>
          </a:bodyPr>
          <a:lstStyle/>
          <a:p>
            <a:r>
              <a:rPr lang="en-US" sz="2000" dirty="0" smtClean="0"/>
              <a:t>If one foot apart as in a home step ladder….. the ladder would stretch over 1.1 million miles or  around the  Earth over 45 times!</a:t>
            </a:r>
            <a:endParaRPr lang="en-US" sz="2000" dirty="0"/>
          </a:p>
        </p:txBody>
      </p:sp>
      <p:sp>
        <p:nvSpPr>
          <p:cNvPr id="4" name="TextBox 3"/>
          <p:cNvSpPr txBox="1"/>
          <p:nvPr/>
        </p:nvSpPr>
        <p:spPr>
          <a:xfrm>
            <a:off x="7142163" y="4379550"/>
            <a:ext cx="2773733" cy="400110"/>
          </a:xfrm>
          <a:prstGeom prst="rect">
            <a:avLst/>
          </a:prstGeom>
          <a:noFill/>
        </p:spPr>
        <p:txBody>
          <a:bodyPr wrap="square" rtlCol="0">
            <a:spAutoFit/>
          </a:bodyPr>
          <a:lstStyle/>
          <a:p>
            <a:r>
              <a:rPr lang="en-US" sz="2000" dirty="0" smtClean="0"/>
              <a:t>Deoxyribonucleic acid</a:t>
            </a:r>
            <a:endParaRPr lang="en-US" sz="20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5782" y="365076"/>
            <a:ext cx="9051925" cy="1295400"/>
          </a:xfrm>
        </p:spPr>
        <p:txBody>
          <a:bodyPr/>
          <a:lstStyle/>
          <a:p>
            <a:pPr defTabSz="1019175">
              <a:defRPr/>
            </a:pPr>
            <a:r>
              <a:rPr lang="en-US" sz="6000" b="1" i="1" dirty="0" smtClean="0">
                <a:ln w="1905"/>
                <a:solidFill>
                  <a:srgbClr val="9A2500"/>
                </a:solidFill>
                <a:effectLst>
                  <a:innerShdw blurRad="69850" dist="43180" dir="5400000">
                    <a:srgbClr val="000000">
                      <a:alpha val="65000"/>
                    </a:srgbClr>
                  </a:innerShdw>
                </a:effectLst>
              </a:rPr>
              <a:t>The Codes</a:t>
            </a:r>
            <a:endParaRPr lang="en-US" sz="6000" b="1" i="1" dirty="0">
              <a:ln w="1905"/>
              <a:solidFill>
                <a:srgbClr val="9A2500"/>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562769" y="1733494"/>
            <a:ext cx="9051925" cy="5212794"/>
          </a:xfrm>
        </p:spPr>
        <p:txBody>
          <a:bodyPr/>
          <a:lstStyle/>
          <a:p>
            <a:r>
              <a:rPr lang="en-US" sz="3800" u="sng" dirty="0">
                <a:solidFill>
                  <a:srgbClr val="9A2500"/>
                </a:solidFill>
                <a:latin typeface="Arial" charset="0"/>
              </a:rPr>
              <a:t>Alphabet</a:t>
            </a:r>
            <a:r>
              <a:rPr lang="en-US" sz="3800" dirty="0">
                <a:latin typeface="Arial" charset="0"/>
              </a:rPr>
              <a:t> – 26 characters</a:t>
            </a:r>
          </a:p>
          <a:p>
            <a:pPr algn="ctr">
              <a:buFontTx/>
              <a:buNone/>
            </a:pPr>
            <a:r>
              <a:rPr lang="en-US" sz="3800" dirty="0">
                <a:latin typeface="Arial" charset="0"/>
              </a:rPr>
              <a:t>ABCDEFGHIJK…..WXYZ</a:t>
            </a:r>
          </a:p>
          <a:p>
            <a:r>
              <a:rPr lang="en-US" sz="3800" u="sng" dirty="0">
                <a:solidFill>
                  <a:srgbClr val="9A2500"/>
                </a:solidFill>
                <a:latin typeface="Arial" charset="0"/>
              </a:rPr>
              <a:t>Computer</a:t>
            </a:r>
            <a:r>
              <a:rPr lang="en-US" sz="3800" dirty="0">
                <a:latin typeface="Arial" charset="0"/>
              </a:rPr>
              <a:t> – 2 numbers</a:t>
            </a:r>
          </a:p>
          <a:p>
            <a:pPr algn="ctr">
              <a:buFontTx/>
              <a:buNone/>
            </a:pPr>
            <a:r>
              <a:rPr lang="en-US" sz="3800" dirty="0">
                <a:latin typeface="Arial" charset="0"/>
              </a:rPr>
              <a:t>0110111001010111010…</a:t>
            </a:r>
          </a:p>
          <a:p>
            <a:r>
              <a:rPr lang="en-US" sz="3800" u="sng" dirty="0">
                <a:solidFill>
                  <a:srgbClr val="9A2500"/>
                </a:solidFill>
                <a:latin typeface="Arial" charset="0"/>
              </a:rPr>
              <a:t>Genetic</a:t>
            </a:r>
            <a:r>
              <a:rPr lang="en-US" sz="3800" dirty="0">
                <a:latin typeface="Arial" charset="0"/>
              </a:rPr>
              <a:t> – 4 nucleotides (or molecules)</a:t>
            </a:r>
          </a:p>
          <a:p>
            <a:pPr algn="ctr">
              <a:buFontTx/>
              <a:buNone/>
            </a:pPr>
            <a:r>
              <a:rPr lang="en-US" sz="3800" dirty="0">
                <a:latin typeface="Arial" charset="0"/>
              </a:rPr>
              <a:t>ATCCAATGTACGGATTCC</a:t>
            </a:r>
            <a:r>
              <a:rPr lang="en-US" sz="3800" dirty="0" smtClean="0">
                <a:latin typeface="Arial" charset="0"/>
              </a:rPr>
              <a:t>…</a:t>
            </a:r>
          </a:p>
          <a:p>
            <a:pPr algn="ctr">
              <a:buFontTx/>
              <a:buNone/>
            </a:pPr>
            <a:r>
              <a:rPr lang="en-US" sz="2800" dirty="0" smtClean="0">
                <a:latin typeface="Arial" charset="0"/>
              </a:rPr>
              <a:t>(Adenine/Thymine, Cytosine/Guanine)</a:t>
            </a:r>
            <a:endParaRPr lang="en-US" sz="3800" dirty="0">
              <a:latin typeface="Arial" charset="0"/>
            </a:endParaRPr>
          </a:p>
          <a:p>
            <a:endParaRPr lang="en-US" dirty="0">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4"/>
          <p:cNvSpPr>
            <a:spLocks noChangeShapeType="1"/>
          </p:cNvSpPr>
          <p:nvPr/>
        </p:nvSpPr>
        <p:spPr bwMode="auto">
          <a:xfrm flipV="1">
            <a:off x="0" y="1908175"/>
            <a:ext cx="10058400" cy="23813"/>
          </a:xfrm>
          <a:prstGeom prst="line">
            <a:avLst/>
          </a:prstGeom>
          <a:noFill/>
          <a:ln w="762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66914" name="Rectangle 2"/>
          <p:cNvSpPr>
            <a:spLocks noGrp="1" noChangeArrowheads="1"/>
          </p:cNvSpPr>
          <p:nvPr>
            <p:ph type="body" idx="1"/>
          </p:nvPr>
        </p:nvSpPr>
        <p:spPr>
          <a:xfrm>
            <a:off x="352425" y="2312988"/>
            <a:ext cx="8885238" cy="5149850"/>
          </a:xfrm>
        </p:spPr>
        <p:txBody>
          <a:bodyPr/>
          <a:lstStyle/>
          <a:p>
            <a:pPr marL="684213" indent="-684213" eaLnBrk="1" hangingPunct="1">
              <a:lnSpc>
                <a:spcPts val="2225"/>
              </a:lnSpc>
              <a:buClr>
                <a:srgbClr val="006666"/>
              </a:buClr>
              <a:buFontTx/>
              <a:buAutoNum type="arabicPeriod"/>
            </a:pPr>
            <a:r>
              <a:rPr lang="en-GB" sz="2600" dirty="0">
                <a:ln w="1905"/>
                <a:solidFill>
                  <a:srgbClr val="9A2500"/>
                </a:solidFill>
                <a:effectLst>
                  <a:outerShdw blurRad="38100" dist="38100" dir="2700000" algn="tl">
                    <a:srgbClr val="000000">
                      <a:alpha val="43137"/>
                    </a:srgbClr>
                  </a:outerShdw>
                </a:effectLst>
                <a:latin typeface="Tahoma" charset="0"/>
              </a:rPr>
              <a:t>Isolate a gene </a:t>
            </a:r>
            <a:r>
              <a:rPr lang="en-GB" sz="2600" dirty="0" smtClean="0">
                <a:ln w="1905"/>
                <a:solidFill>
                  <a:srgbClr val="9A2500"/>
                </a:solidFill>
                <a:effectLst>
                  <a:outerShdw blurRad="38100" dist="38100" dir="2700000" algn="tl">
                    <a:srgbClr val="000000">
                      <a:alpha val="43137"/>
                    </a:srgbClr>
                  </a:outerShdw>
                </a:effectLst>
                <a:latin typeface="Tahoma" charset="0"/>
              </a:rPr>
              <a:t>that codes for a desired trait/characteristic</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t>
            </a:r>
          </a:p>
          <a:p>
            <a:pPr marL="684213" indent="-684213" eaLnBrk="1" hangingPunct="1">
              <a:lnSpc>
                <a:spcPts val="2225"/>
              </a:lnSpc>
              <a:buClr>
                <a:srgbClr val="006666"/>
              </a:buClr>
              <a:buFontTx/>
              <a:buAutoNum type="arabicPeriod" startAt="2"/>
            </a:pPr>
            <a:r>
              <a:rPr lang="en-GB" sz="2600" dirty="0">
                <a:ln w="1905"/>
                <a:solidFill>
                  <a:srgbClr val="9A2500"/>
                </a:solidFill>
                <a:effectLst>
                  <a:outerShdw blurRad="38100" dist="38100" dir="2700000" algn="tl">
                    <a:srgbClr val="000000">
                      <a:alpha val="43137"/>
                    </a:srgbClr>
                  </a:outerShdw>
                </a:effectLst>
                <a:latin typeface="Tahoma" charset="0"/>
              </a:rPr>
              <a:t>Change the gene so it </a:t>
            </a:r>
            <a:r>
              <a:rPr lang="en-GB" sz="2600" dirty="0" smtClean="0">
                <a:ln w="1905"/>
                <a:solidFill>
                  <a:srgbClr val="9A2500"/>
                </a:solidFill>
                <a:effectLst>
                  <a:outerShdw blurRad="38100" dist="38100" dir="2700000" algn="tl">
                    <a:srgbClr val="000000">
                      <a:alpha val="43137"/>
                    </a:srgbClr>
                  </a:outerShdw>
                </a:effectLst>
                <a:latin typeface="Tahoma" charset="0"/>
              </a:rPr>
              <a:t>will work in plants/animals</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(add promoter, remove introns, </a:t>
            </a:r>
            <a:r>
              <a:rPr lang="en-GB" sz="2600" dirty="0" smtClean="0">
                <a:ln w="1905"/>
                <a:solidFill>
                  <a:srgbClr val="9A2500"/>
                </a:solidFill>
                <a:effectLst>
                  <a:outerShdw blurRad="38100" dist="38100" dir="2700000" algn="tl">
                    <a:srgbClr val="000000">
                      <a:alpha val="43137"/>
                    </a:srgbClr>
                  </a:outerShdw>
                </a:effectLst>
                <a:latin typeface="Tahoma" charset="0"/>
              </a:rPr>
              <a:t>and more)</a:t>
            </a: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Tx/>
              <a:buNone/>
            </a:pPr>
            <a:r>
              <a:rPr lang="en-GB" sz="2600" dirty="0">
                <a:ln w="1905"/>
                <a:solidFill>
                  <a:srgbClr val="9A2500"/>
                </a:solidFill>
                <a:effectLst>
                  <a:outerShdw blurRad="38100" dist="38100" dir="2700000" algn="tl">
                    <a:srgbClr val="000000">
                      <a:alpha val="43137"/>
                    </a:srgbClr>
                  </a:outerShdw>
                </a:effectLst>
                <a:latin typeface="Tahoma" charset="0"/>
              </a:rPr>
              <a:t> </a:t>
            </a:r>
          </a:p>
          <a:p>
            <a:pPr marL="684213" indent="-684213" eaLnBrk="1" hangingPunct="1">
              <a:lnSpc>
                <a:spcPts val="2225"/>
              </a:lnSpc>
              <a:buClr>
                <a:srgbClr val="006666"/>
              </a:buClr>
              <a:buFontTx/>
              <a:buAutoNum type="arabicPeriod" startAt="3"/>
            </a:pPr>
            <a:r>
              <a:rPr lang="en-GB" sz="2600" dirty="0">
                <a:ln w="1905"/>
                <a:solidFill>
                  <a:srgbClr val="9A2500"/>
                </a:solidFill>
                <a:effectLst>
                  <a:outerShdw blurRad="38100" dist="38100" dir="2700000" algn="tl">
                    <a:srgbClr val="000000">
                      <a:alpha val="43137"/>
                    </a:srgbClr>
                  </a:outerShdw>
                </a:effectLst>
                <a:latin typeface="Tahoma" charset="0"/>
              </a:rPr>
              <a:t>Prepare recipient cells or eggs</a:t>
            </a:r>
          </a:p>
          <a:p>
            <a:pPr marL="684213" indent="-684213" eaLnBrk="1" hangingPunct="1">
              <a:lnSpc>
                <a:spcPts val="2225"/>
              </a:lnSpc>
              <a:buClr>
                <a:srgbClr val="006666"/>
              </a:buClr>
              <a:buFontTx/>
              <a:buAutoNum type="arabicPeriod" startAt="3"/>
            </a:pP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 typeface="Wingdings" charset="0"/>
              <a:buAutoNum type="arabicPeriod" startAt="4"/>
            </a:pPr>
            <a:r>
              <a:rPr lang="en-GB" sz="2600" dirty="0">
                <a:ln w="1905"/>
                <a:solidFill>
                  <a:srgbClr val="9A2500"/>
                </a:solidFill>
                <a:effectLst>
                  <a:outerShdw blurRad="38100" dist="38100" dir="2700000" algn="tl">
                    <a:srgbClr val="000000">
                      <a:alpha val="43137"/>
                    </a:srgbClr>
                  </a:outerShdw>
                </a:effectLst>
                <a:latin typeface="Tahoma" charset="0"/>
              </a:rPr>
              <a:t>Transform cells using a gene gun , microinjection, electroporation, or bacteria/virus </a:t>
            </a:r>
            <a:r>
              <a:rPr lang="en-GB" sz="2600" dirty="0" smtClean="0">
                <a:ln w="1905"/>
                <a:solidFill>
                  <a:srgbClr val="9A2500"/>
                </a:solidFill>
                <a:effectLst>
                  <a:outerShdw blurRad="38100" dist="38100" dir="2700000" algn="tl">
                    <a:srgbClr val="000000">
                      <a:alpha val="43137"/>
                    </a:srgbClr>
                  </a:outerShdw>
                </a:effectLst>
                <a:latin typeface="Tahoma" charset="0"/>
              </a:rPr>
              <a:t>infection</a:t>
            </a:r>
          </a:p>
          <a:p>
            <a:pPr marL="684213" indent="-684213" eaLnBrk="1" hangingPunct="1">
              <a:lnSpc>
                <a:spcPts val="2225"/>
              </a:lnSpc>
              <a:buClr>
                <a:srgbClr val="006666"/>
              </a:buClr>
              <a:buFont typeface="Wingdings" charset="0"/>
              <a:buAutoNum type="arabicPeriod" startAt="4"/>
            </a:pPr>
            <a:endParaRPr lang="en-GB" sz="2600" dirty="0">
              <a:ln w="1905"/>
              <a:solidFill>
                <a:srgbClr val="9A2500"/>
              </a:solidFill>
              <a:effectLst>
                <a:outerShdw blurRad="38100" dist="38100" dir="2700000" algn="tl">
                  <a:srgbClr val="000000">
                    <a:alpha val="43137"/>
                  </a:srgbClr>
                </a:outerShdw>
              </a:effectLst>
              <a:latin typeface="Tahoma" charset="0"/>
            </a:endParaRPr>
          </a:p>
          <a:p>
            <a:pPr marL="684213" indent="-684213" eaLnBrk="1" hangingPunct="1">
              <a:lnSpc>
                <a:spcPts val="2225"/>
              </a:lnSpc>
              <a:buClr>
                <a:srgbClr val="006666"/>
              </a:buClr>
              <a:buFont typeface="Wingdings" charset="0"/>
              <a:buAutoNum type="arabicPeriod" startAt="4"/>
            </a:pPr>
            <a:r>
              <a:rPr lang="en-GB" sz="2600" dirty="0" smtClean="0">
                <a:ln w="1905"/>
                <a:solidFill>
                  <a:srgbClr val="9A2500"/>
                </a:solidFill>
                <a:effectLst>
                  <a:outerShdw blurRad="38100" dist="38100" dir="2700000" algn="tl">
                    <a:srgbClr val="000000">
                      <a:alpha val="43137"/>
                    </a:srgbClr>
                  </a:outerShdw>
                </a:effectLst>
                <a:latin typeface="Tahoma" charset="0"/>
              </a:rPr>
              <a:t>Grow cells to plants via tissue culture or incubate animal cells to maturity</a:t>
            </a:r>
          </a:p>
        </p:txBody>
      </p:sp>
      <p:sp>
        <p:nvSpPr>
          <p:cNvPr id="166915" name="Rectangle 3"/>
          <p:cNvSpPr>
            <a:spLocks noGrp="1" noChangeArrowheads="1"/>
          </p:cNvSpPr>
          <p:nvPr>
            <p:ph type="title"/>
          </p:nvPr>
        </p:nvSpPr>
        <p:spPr>
          <a:xfrm>
            <a:off x="303213" y="403225"/>
            <a:ext cx="9629775" cy="1554163"/>
          </a:xfrm>
        </p:spPr>
        <p:txBody>
          <a:bodyPr/>
          <a:lstStyle/>
          <a:p>
            <a:pPr algn="l" eaLnBrk="1" hangingPunct="1">
              <a:lnSpc>
                <a:spcPts val="5238"/>
              </a:lnSpc>
            </a:pPr>
            <a:r>
              <a:rPr lang="en-GB" sz="4800" b="1" dirty="0">
                <a:ln w="1905"/>
                <a:solidFill>
                  <a:srgbClr val="0A0580"/>
                </a:solidFill>
                <a:effectLst/>
                <a:latin typeface="Tahoma" charset="0"/>
              </a:rPr>
              <a:t>How does </a:t>
            </a:r>
            <a:br>
              <a:rPr lang="en-GB" sz="4800" b="1" dirty="0">
                <a:ln w="1905"/>
                <a:solidFill>
                  <a:srgbClr val="0A0580"/>
                </a:solidFill>
                <a:effectLst/>
                <a:latin typeface="Tahoma" charset="0"/>
              </a:rPr>
            </a:br>
            <a:r>
              <a:rPr lang="en-GB" sz="4800" b="1" dirty="0">
                <a:ln w="1905"/>
                <a:solidFill>
                  <a:srgbClr val="0A0580"/>
                </a:solidFill>
                <a:effectLst/>
                <a:latin typeface="Tahoma" charset="0"/>
              </a:rPr>
              <a:t>   Genetic Engineering work?</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Transcriptio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8300" y="508000"/>
            <a:ext cx="9308592" cy="6748272"/>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3"/>
          <p:cNvSpPr>
            <a:spLocks noGrp="1" noChangeArrowheads="1"/>
          </p:cNvSpPr>
          <p:nvPr>
            <p:ph type="title" idx="4294967295"/>
          </p:nvPr>
        </p:nvSpPr>
        <p:spPr>
          <a:xfrm>
            <a:off x="713013" y="179268"/>
            <a:ext cx="6322787" cy="1374775"/>
          </a:xfrm>
        </p:spPr>
        <p:txBody>
          <a:bodyPr lIns="101597" tIns="50800" rIns="101597" bIns="50800"/>
          <a:lstStyle/>
          <a:p>
            <a:pPr algn="l" eaLnBrk="1" hangingPunct="1"/>
            <a:r>
              <a:rPr lang="en-GB" sz="6000" b="1" dirty="0" smtClean="0">
                <a:ln w="1905"/>
                <a:solidFill>
                  <a:srgbClr val="9A2500"/>
                </a:solidFill>
                <a:effectLst>
                  <a:innerShdw blurRad="69850" dist="43180" dir="5400000">
                    <a:srgbClr val="000000">
                      <a:alpha val="65000"/>
                    </a:srgbClr>
                  </a:innerShdw>
                </a:effectLst>
                <a:latin typeface="Tahoma" charset="0"/>
              </a:rPr>
              <a:t>Gene</a:t>
            </a:r>
            <a:r>
              <a:rPr lang="en-GB" sz="6000" b="1" dirty="0">
                <a:ln w="1905"/>
                <a:solidFill>
                  <a:srgbClr val="9A2500"/>
                </a:solidFill>
                <a:effectLst>
                  <a:innerShdw blurRad="69850" dist="43180" dir="5400000">
                    <a:srgbClr val="000000">
                      <a:alpha val="65000"/>
                    </a:srgbClr>
                  </a:innerShdw>
                </a:effectLst>
                <a:latin typeface="Arial" charset="0"/>
              </a:rPr>
              <a:t> </a:t>
            </a:r>
            <a:r>
              <a:rPr lang="en-GB" sz="6000" b="1" dirty="0">
                <a:ln w="1905"/>
                <a:solidFill>
                  <a:srgbClr val="9A2500"/>
                </a:solidFill>
                <a:effectLst>
                  <a:innerShdw blurRad="69850" dist="43180" dir="5400000">
                    <a:srgbClr val="000000">
                      <a:alpha val="65000"/>
                    </a:srgbClr>
                  </a:innerShdw>
                </a:effectLst>
                <a:latin typeface="Tahoma" charset="0"/>
              </a:rPr>
              <a:t>C</a:t>
            </a:r>
            <a:r>
              <a:rPr lang="en-GB" sz="6000" b="1" dirty="0" smtClean="0">
                <a:ln w="1905"/>
                <a:solidFill>
                  <a:srgbClr val="9A2500"/>
                </a:solidFill>
                <a:effectLst>
                  <a:innerShdw blurRad="69850" dist="43180" dir="5400000">
                    <a:srgbClr val="000000">
                      <a:alpha val="65000"/>
                    </a:srgbClr>
                  </a:innerShdw>
                </a:effectLst>
                <a:latin typeface="Tahoma" charset="0"/>
              </a:rPr>
              <a:t>onstruct</a:t>
            </a:r>
            <a:endParaRPr lang="en-GB" sz="6000" b="1" dirty="0">
              <a:ln w="1905"/>
              <a:solidFill>
                <a:srgbClr val="9A2500"/>
              </a:solidFill>
              <a:effectLst>
                <a:innerShdw blurRad="69850" dist="43180" dir="5400000">
                  <a:srgbClr val="000000">
                    <a:alpha val="65000"/>
                  </a:srgbClr>
                </a:innerShdw>
              </a:effectLst>
              <a:latin typeface="Tahoma" charset="0"/>
            </a:endParaRPr>
          </a:p>
        </p:txBody>
      </p:sp>
      <p:sp>
        <p:nvSpPr>
          <p:cNvPr id="196612" name="Line 2"/>
          <p:cNvSpPr>
            <a:spLocks noChangeShapeType="1"/>
          </p:cNvSpPr>
          <p:nvPr/>
        </p:nvSpPr>
        <p:spPr bwMode="auto">
          <a:xfrm>
            <a:off x="-106363" y="2078038"/>
            <a:ext cx="10396538" cy="0"/>
          </a:xfrm>
          <a:prstGeom prst="line">
            <a:avLst/>
          </a:prstGeom>
          <a:noFill/>
          <a:ln w="76200">
            <a:solidFill>
              <a:srgbClr val="51A4A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613" name="Text Box 7"/>
          <p:cNvSpPr txBox="1">
            <a:spLocks noChangeArrowheads="1"/>
          </p:cNvSpPr>
          <p:nvPr/>
        </p:nvSpPr>
        <p:spPr bwMode="auto">
          <a:xfrm>
            <a:off x="1138391" y="2794220"/>
            <a:ext cx="3854450" cy="44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2563"/>
              </a:lnSpc>
              <a:spcBef>
                <a:spcPct val="50000"/>
              </a:spcBef>
            </a:pPr>
            <a:r>
              <a:rPr lang="en-GB" sz="2700" b="1" dirty="0">
                <a:solidFill>
                  <a:srgbClr val="003366"/>
                </a:solidFill>
                <a:latin typeface="Tahoma" charset="0"/>
              </a:rPr>
              <a:t>Promoter:</a:t>
            </a:r>
            <a:r>
              <a:rPr lang="en-GB" sz="2200" b="1" dirty="0">
                <a:solidFill>
                  <a:srgbClr val="003366"/>
                </a:solidFill>
                <a:latin typeface="Tahoma" charset="0"/>
              </a:rPr>
              <a:t> </a:t>
            </a:r>
            <a:r>
              <a:rPr lang="en-GB" sz="2700" b="1" dirty="0">
                <a:solidFill>
                  <a:srgbClr val="003366"/>
                </a:solidFill>
                <a:latin typeface="Tahoma" charset="0"/>
              </a:rPr>
              <a:t>O</a:t>
            </a:r>
            <a:r>
              <a:rPr lang="en-GB" sz="2700" b="1" dirty="0" smtClean="0">
                <a:solidFill>
                  <a:srgbClr val="003366"/>
                </a:solidFill>
                <a:latin typeface="Tahoma" charset="0"/>
              </a:rPr>
              <a:t>n </a:t>
            </a:r>
            <a:r>
              <a:rPr lang="en-GB" sz="2700" b="1" dirty="0">
                <a:solidFill>
                  <a:srgbClr val="003366"/>
                </a:solidFill>
                <a:latin typeface="Tahoma" charset="0"/>
              </a:rPr>
              <a:t>switch</a:t>
            </a:r>
          </a:p>
        </p:txBody>
      </p:sp>
      <p:sp>
        <p:nvSpPr>
          <p:cNvPr id="842758" name="Text Box 8"/>
          <p:cNvSpPr txBox="1">
            <a:spLocks noChangeArrowheads="1"/>
          </p:cNvSpPr>
          <p:nvPr/>
        </p:nvSpPr>
        <p:spPr bwMode="auto">
          <a:xfrm>
            <a:off x="1328983" y="4172699"/>
            <a:ext cx="4818063" cy="33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1338"/>
              </a:lnSpc>
              <a:spcBef>
                <a:spcPct val="50000"/>
              </a:spcBef>
            </a:pPr>
            <a:r>
              <a:rPr lang="en-GB"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Gene sequence</a:t>
            </a:r>
          </a:p>
        </p:txBody>
      </p:sp>
      <p:sp>
        <p:nvSpPr>
          <p:cNvPr id="196615" name="Text Box 9"/>
          <p:cNvSpPr txBox="1">
            <a:spLocks noChangeArrowheads="1"/>
          </p:cNvSpPr>
          <p:nvPr/>
        </p:nvSpPr>
        <p:spPr bwMode="auto">
          <a:xfrm>
            <a:off x="3504963" y="5747598"/>
            <a:ext cx="2641600" cy="30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1225"/>
              </a:lnSpc>
              <a:spcBef>
                <a:spcPct val="50000"/>
              </a:spcBef>
            </a:pPr>
            <a:r>
              <a:rPr lang="en-GB" sz="2700" b="1" dirty="0" smtClean="0">
                <a:solidFill>
                  <a:srgbClr val="9A2500"/>
                </a:solidFill>
                <a:latin typeface="Tahoma" charset="0"/>
              </a:rPr>
              <a:t>“Stop” </a:t>
            </a:r>
            <a:r>
              <a:rPr lang="en-GB" sz="2700" b="1" dirty="0">
                <a:solidFill>
                  <a:srgbClr val="9A2500"/>
                </a:solidFill>
                <a:latin typeface="Tahoma" charset="0"/>
              </a:rPr>
              <a:t>signal</a:t>
            </a:r>
          </a:p>
        </p:txBody>
      </p:sp>
      <p:pic>
        <p:nvPicPr>
          <p:cNvPr id="196616" name="Picture 12" descr="gene-sequence-diagram"/>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976469">
            <a:off x="2773853" y="4072209"/>
            <a:ext cx="62103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7" name="Text Box 14"/>
          <p:cNvSpPr txBox="1">
            <a:spLocks noChangeArrowheads="1"/>
          </p:cNvSpPr>
          <p:nvPr/>
        </p:nvSpPr>
        <p:spPr bwMode="auto">
          <a:xfrm>
            <a:off x="6506660" y="3923353"/>
            <a:ext cx="2933700" cy="6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ct val="70000"/>
              </a:lnSpc>
            </a:pPr>
            <a:r>
              <a:rPr lang="en-GB" sz="2500" i="1" dirty="0">
                <a:solidFill>
                  <a:srgbClr val="0A0580"/>
                </a:solidFill>
                <a:latin typeface="Tahoma" charset="0"/>
              </a:rPr>
              <a:t>e.g. </a:t>
            </a:r>
            <a:r>
              <a:rPr lang="en-GB" sz="2500" i="1" dirty="0" err="1">
                <a:solidFill>
                  <a:srgbClr val="0A0580"/>
                </a:solidFill>
                <a:latin typeface="Tahoma" charset="0"/>
              </a:rPr>
              <a:t>Bt</a:t>
            </a:r>
            <a:r>
              <a:rPr lang="en-GB" sz="2500" i="1" dirty="0">
                <a:solidFill>
                  <a:srgbClr val="0A0580"/>
                </a:solidFill>
                <a:latin typeface="Tahoma" charset="0"/>
              </a:rPr>
              <a:t> toxin gene from soil bacterium</a:t>
            </a:r>
            <a:endParaRPr lang="en-US" sz="2500" i="1" dirty="0">
              <a:solidFill>
                <a:srgbClr val="0A0580"/>
              </a:solidFill>
              <a:latin typeface="Tahoma" charset="0"/>
            </a:endParaRPr>
          </a:p>
        </p:txBody>
      </p:sp>
      <p:sp>
        <p:nvSpPr>
          <p:cNvPr id="196618" name="Text Box 15"/>
          <p:cNvSpPr txBox="1">
            <a:spLocks noChangeArrowheads="1"/>
          </p:cNvSpPr>
          <p:nvPr/>
        </p:nvSpPr>
        <p:spPr bwMode="auto">
          <a:xfrm>
            <a:off x="5909977" y="2735482"/>
            <a:ext cx="28289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GB" sz="2500" i="1" dirty="0">
                <a:solidFill>
                  <a:srgbClr val="003366"/>
                </a:solidFill>
                <a:latin typeface="Tahoma" charset="0"/>
              </a:rPr>
              <a:t>often </a:t>
            </a:r>
            <a:r>
              <a:rPr lang="en-GB" sz="2500" i="1" dirty="0" err="1">
                <a:solidFill>
                  <a:srgbClr val="003366"/>
                </a:solidFill>
                <a:latin typeface="Tahoma" charset="0"/>
              </a:rPr>
              <a:t>CaMV</a:t>
            </a:r>
            <a:r>
              <a:rPr lang="en-GB" sz="2500" i="1" dirty="0">
                <a:solidFill>
                  <a:srgbClr val="003366"/>
                </a:solidFill>
                <a:latin typeface="Tahoma" charset="0"/>
              </a:rPr>
              <a:t> (virus)</a:t>
            </a:r>
            <a:endParaRPr lang="en-US" sz="2500" i="1" dirty="0">
              <a:solidFill>
                <a:srgbClr val="003366"/>
              </a:solidFill>
              <a:latin typeface="Tahoma" charset="0"/>
            </a:endParaRPr>
          </a:p>
        </p:txBody>
      </p:sp>
      <p:sp>
        <p:nvSpPr>
          <p:cNvPr id="196619" name="Text Box 16"/>
          <p:cNvSpPr txBox="1">
            <a:spLocks noChangeArrowheads="1"/>
          </p:cNvSpPr>
          <p:nvPr/>
        </p:nvSpPr>
        <p:spPr bwMode="auto">
          <a:xfrm>
            <a:off x="7215751" y="5304208"/>
            <a:ext cx="2079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spcBef>
                <a:spcPct val="50000"/>
              </a:spcBef>
            </a:pPr>
            <a:r>
              <a:rPr lang="en-GB" sz="2500" i="1" dirty="0">
                <a:solidFill>
                  <a:srgbClr val="9A2500"/>
                </a:solidFill>
                <a:latin typeface="Tahoma" charset="0"/>
              </a:rPr>
              <a:t>e.g. from pea</a:t>
            </a:r>
            <a:endParaRPr lang="en-US" sz="2500" i="1" dirty="0">
              <a:solidFill>
                <a:srgbClr val="9A2500"/>
              </a:solidFill>
              <a:latin typeface="Tahoma" charset="0"/>
            </a:endParaRPr>
          </a:p>
        </p:txBody>
      </p:sp>
      <p:sp>
        <p:nvSpPr>
          <p:cNvPr id="196620" name="TextBox 1"/>
          <p:cNvSpPr txBox="1">
            <a:spLocks noChangeArrowheads="1"/>
          </p:cNvSpPr>
          <p:nvPr/>
        </p:nvSpPr>
        <p:spPr bwMode="auto">
          <a:xfrm>
            <a:off x="512850" y="6138991"/>
            <a:ext cx="507945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400" b="1" i="1" u="sng" dirty="0">
                <a:solidFill>
                  <a:srgbClr val="800000"/>
                </a:solidFill>
              </a:rPr>
              <a:t>FOR PLANTS, CONSTRUCT INCLUDES ANTIBIOTIC RESISTANT GENE!!!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n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604" y="694595"/>
            <a:ext cx="6514011" cy="4885508"/>
          </a:xfrm>
          <a:prstGeom prst="rect">
            <a:avLst/>
          </a:prstGeom>
        </p:spPr>
      </p:pic>
      <p:sp>
        <p:nvSpPr>
          <p:cNvPr id="3" name="TextBox 2"/>
          <p:cNvSpPr txBox="1"/>
          <p:nvPr/>
        </p:nvSpPr>
        <p:spPr>
          <a:xfrm>
            <a:off x="1609344" y="6043831"/>
            <a:ext cx="6338844" cy="846386"/>
          </a:xfrm>
          <a:prstGeom prst="rect">
            <a:avLst/>
          </a:prstGeom>
          <a:noFill/>
        </p:spPr>
        <p:txBody>
          <a:bodyPr wrap="square" rtlCol="0">
            <a:spAutoFit/>
          </a:bodyPr>
          <a:lstStyle/>
          <a:p>
            <a:r>
              <a:rPr lang="en-US" dirty="0" smtClean="0">
                <a:solidFill>
                  <a:srgbClr val="9A2500"/>
                </a:solidFill>
              </a:rPr>
              <a:t>Microinjection Station</a:t>
            </a:r>
            <a:endParaRPr lang="en-US" dirty="0">
              <a:solidFill>
                <a:srgbClr val="9A2500"/>
              </a:solidFill>
            </a:endParaRPr>
          </a:p>
        </p:txBody>
      </p:sp>
    </p:spTree>
    <p:extLst>
      <p:ext uri="{BB962C8B-B14F-4D97-AF65-F5344CB8AC3E}">
        <p14:creationId xmlns:p14="http://schemas.microsoft.com/office/powerpoint/2010/main" val="226004541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TextBox 2"/>
          <p:cNvSpPr txBox="1">
            <a:spLocks noChangeArrowheads="1"/>
          </p:cNvSpPr>
          <p:nvPr/>
        </p:nvSpPr>
        <p:spPr bwMode="auto">
          <a:xfrm>
            <a:off x="2387416" y="5794391"/>
            <a:ext cx="63177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Microinjection </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Eggs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eaLnBrk="1" hangingPunct="1"/>
            <a:endParaRPr lang="en-US" sz="3600" dirty="0"/>
          </a:p>
        </p:txBody>
      </p:sp>
      <p:pic>
        <p:nvPicPr>
          <p:cNvPr id="2" name="Picture 1" descr="MicroinjectionOf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936" y="652505"/>
            <a:ext cx="6928689" cy="490644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549" y="6315075"/>
            <a:ext cx="3707771" cy="1038225"/>
          </a:xfrm>
        </p:spPr>
        <p:txBody>
          <a:bodyPr/>
          <a:lstStyle/>
          <a:p>
            <a:pPr algn="l" defTabSz="1019175">
              <a:defRPr/>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Dr. Kent Blacklidge</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0227" name="TextBox 3"/>
          <p:cNvSpPr txBox="1">
            <a:spLocks noChangeArrowheads="1"/>
          </p:cNvSpPr>
          <p:nvPr/>
        </p:nvSpPr>
        <p:spPr bwMode="auto">
          <a:xfrm>
            <a:off x="376882" y="1160057"/>
            <a:ext cx="9396412"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000" i="1" dirty="0">
                <a:solidFill>
                  <a:schemeClr val="tx1">
                    <a:lumMod val="95000"/>
                    <a:lumOff val="5000"/>
                  </a:schemeClr>
                </a:solidFill>
              </a:rPr>
              <a:t>20 years in management at The Kokomo Tribune; 4 as </a:t>
            </a:r>
            <a:r>
              <a:rPr lang="en-US" sz="2000" i="1" dirty="0" smtClean="0">
                <a:solidFill>
                  <a:schemeClr val="tx1">
                    <a:lumMod val="95000"/>
                    <a:lumOff val="5000"/>
                  </a:schemeClr>
                </a:solidFill>
              </a:rPr>
              <a:t>Publisher</a:t>
            </a:r>
          </a:p>
          <a:p>
            <a:pPr eaLnBrk="1" hangingPunct="1"/>
            <a:r>
              <a:rPr lang="en-US" sz="2000" i="1" dirty="0">
                <a:solidFill>
                  <a:schemeClr val="tx1">
                    <a:lumMod val="95000"/>
                    <a:lumOff val="5000"/>
                  </a:schemeClr>
                </a:solidFill>
              </a:rPr>
              <a:t>	</a:t>
            </a:r>
            <a:r>
              <a:rPr lang="en-US" sz="2000" i="1" dirty="0" smtClean="0">
                <a:solidFill>
                  <a:schemeClr val="tx1">
                    <a:lumMod val="95000"/>
                    <a:lumOff val="5000"/>
                  </a:schemeClr>
                </a:solidFill>
              </a:rPr>
              <a:t>	(a 34,000 daily newspaper)</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Vice </a:t>
            </a:r>
            <a:r>
              <a:rPr lang="en-US" sz="2000" i="1" dirty="0" smtClean="0">
                <a:solidFill>
                  <a:schemeClr val="tx1">
                    <a:lumMod val="95000"/>
                    <a:lumOff val="5000"/>
                  </a:schemeClr>
                </a:solidFill>
              </a:rPr>
              <a:t>Chancellor/External </a:t>
            </a:r>
            <a:r>
              <a:rPr lang="en-US" sz="2000" i="1" dirty="0">
                <a:solidFill>
                  <a:schemeClr val="tx1">
                    <a:lumMod val="95000"/>
                    <a:lumOff val="5000"/>
                  </a:schemeClr>
                </a:solidFill>
              </a:rPr>
              <a:t>Relations at Indiana University </a:t>
            </a:r>
            <a:r>
              <a:rPr lang="en-US" sz="2000" i="1" dirty="0" smtClean="0">
                <a:solidFill>
                  <a:schemeClr val="tx1">
                    <a:lumMod val="95000"/>
                    <a:lumOff val="5000"/>
                  </a:schemeClr>
                </a:solidFill>
              </a:rPr>
              <a:t>Kokomo</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Taught biology, environmental science, and mathematics at the university level</a:t>
            </a:r>
          </a:p>
          <a:p>
            <a:pPr eaLnBrk="1" hangingPunct="1"/>
            <a:endParaRPr lang="en-US" sz="2000" i="1" dirty="0">
              <a:solidFill>
                <a:schemeClr val="tx1">
                  <a:lumMod val="95000"/>
                  <a:lumOff val="5000"/>
                </a:schemeClr>
              </a:solidFill>
            </a:endParaRPr>
          </a:p>
          <a:p>
            <a:pPr eaLnBrk="1" hangingPunct="1"/>
            <a:r>
              <a:rPr lang="en-US" sz="2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Purdue </a:t>
            </a:r>
            <a:r>
              <a:rPr lang="en-US" sz="2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University:</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B.S. Industrial Management, </a:t>
            </a:r>
            <a:r>
              <a:rPr lang="en-US" sz="2000" i="1" dirty="0" err="1">
                <a:solidFill>
                  <a:schemeClr val="tx1">
                    <a:lumMod val="95000"/>
                    <a:lumOff val="5000"/>
                  </a:schemeClr>
                </a:solidFill>
              </a:rPr>
              <a:t>Krannert</a:t>
            </a:r>
            <a:r>
              <a:rPr lang="en-US" sz="2000" i="1" dirty="0">
                <a:solidFill>
                  <a:schemeClr val="tx1">
                    <a:lumMod val="95000"/>
                    <a:lumOff val="5000"/>
                  </a:schemeClr>
                </a:solidFill>
              </a:rPr>
              <a:t> School of </a:t>
            </a:r>
            <a:r>
              <a:rPr lang="en-US" sz="2000" i="1" dirty="0" smtClean="0">
                <a:solidFill>
                  <a:schemeClr val="tx1">
                    <a:lumMod val="95000"/>
                    <a:lumOff val="5000"/>
                  </a:schemeClr>
                </a:solidFill>
              </a:rPr>
              <a:t>Management</a:t>
            </a:r>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M.S. in Conservation of Natural Resources, FNR</a:t>
            </a:r>
          </a:p>
          <a:p>
            <a:pPr eaLnBrk="1" hangingPunct="1"/>
            <a:r>
              <a:rPr lang="en-US" sz="2000" i="1" dirty="0">
                <a:solidFill>
                  <a:schemeClr val="tx1">
                    <a:lumMod val="95000"/>
                    <a:lumOff val="5000"/>
                  </a:schemeClr>
                </a:solidFill>
              </a:rPr>
              <a:t>M.S. in Aquatic Toxicology and Fish Biology, FNR</a:t>
            </a:r>
          </a:p>
          <a:p>
            <a:pPr eaLnBrk="1" hangingPunct="1"/>
            <a:r>
              <a:rPr lang="en-US" sz="2000" i="1" dirty="0">
                <a:solidFill>
                  <a:schemeClr val="tx1">
                    <a:lumMod val="95000"/>
                    <a:lumOff val="5000"/>
                  </a:schemeClr>
                </a:solidFill>
              </a:rPr>
              <a:t>Ph.D. in Genetics, AS</a:t>
            </a:r>
          </a:p>
          <a:p>
            <a:pPr eaLnBrk="1" hangingPunct="1"/>
            <a:endParaRPr lang="en-US" sz="2000" i="1" dirty="0">
              <a:solidFill>
                <a:schemeClr val="tx1">
                  <a:lumMod val="95000"/>
                  <a:lumOff val="5000"/>
                </a:schemeClr>
              </a:solidFill>
            </a:endParaRPr>
          </a:p>
          <a:p>
            <a:pPr eaLnBrk="1" hangingPunct="1"/>
            <a:r>
              <a:rPr lang="en-US" sz="2000" i="1" dirty="0">
                <a:solidFill>
                  <a:schemeClr val="tx1">
                    <a:lumMod val="95000"/>
                    <a:lumOff val="5000"/>
                  </a:schemeClr>
                </a:solidFill>
              </a:rPr>
              <a:t>Associate Fisheries Scientist/American Fisheries Society</a:t>
            </a:r>
          </a:p>
          <a:p>
            <a:pPr eaLnBrk="1" hangingPunct="1"/>
            <a:endParaRPr lang="en-US" sz="2200" dirty="0">
              <a:solidFill>
                <a:schemeClr val="bg1"/>
              </a:solidFill>
            </a:endParaRPr>
          </a:p>
        </p:txBody>
      </p:sp>
      <p:sp>
        <p:nvSpPr>
          <p:cNvPr id="5" name="TextBox 4"/>
          <p:cNvSpPr txBox="1"/>
          <p:nvPr/>
        </p:nvSpPr>
        <p:spPr>
          <a:xfrm>
            <a:off x="3022600" y="355600"/>
            <a:ext cx="2870200" cy="584776"/>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Background</a:t>
            </a:r>
          </a:p>
        </p:txBody>
      </p:sp>
      <p:pic>
        <p:nvPicPr>
          <p:cNvPr id="6" name="Picture 5"/>
          <p:cNvPicPr>
            <a:picLocks noChangeAspect="1"/>
          </p:cNvPicPr>
          <p:nvPr/>
        </p:nvPicPr>
        <p:blipFill>
          <a:blip r:embed="rId3"/>
          <a:stretch>
            <a:fillRect/>
          </a:stretch>
        </p:blipFill>
        <p:spPr>
          <a:xfrm>
            <a:off x="7759619" y="3934151"/>
            <a:ext cx="1785554" cy="292831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427038"/>
            <a:ext cx="782161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TextBox 2"/>
          <p:cNvSpPr txBox="1">
            <a:spLocks noChangeArrowheads="1"/>
          </p:cNvSpPr>
          <p:nvPr/>
        </p:nvSpPr>
        <p:spPr bwMode="auto">
          <a:xfrm>
            <a:off x="1651000" y="5473700"/>
            <a:ext cx="7188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b="1" dirty="0" smtClean="0">
                <a:solidFill>
                  <a:srgbClr val="800000"/>
                </a:solidFill>
              </a:rPr>
              <a:t>Gene </a:t>
            </a:r>
            <a:r>
              <a:rPr lang="en-US" sz="4400" b="1" dirty="0">
                <a:solidFill>
                  <a:srgbClr val="800000"/>
                </a:solidFill>
              </a:rPr>
              <a:t>Gun with Plant Cells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6"/>
          <p:cNvSpPr>
            <a:spLocks noChangeShapeType="1"/>
          </p:cNvSpPr>
          <p:nvPr/>
        </p:nvSpPr>
        <p:spPr bwMode="auto">
          <a:xfrm>
            <a:off x="0" y="2244725"/>
            <a:ext cx="100584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aphicFrame>
        <p:nvGraphicFramePr>
          <p:cNvPr id="199683" name="Object 4"/>
          <p:cNvGraphicFramePr>
            <a:graphicFrameLocks noGrp="1" noChangeAspect="1"/>
          </p:cNvGraphicFramePr>
          <p:nvPr>
            <p:ph sz="half" idx="2"/>
          </p:nvPr>
        </p:nvGraphicFramePr>
        <p:xfrm>
          <a:off x="1601788" y="4841875"/>
          <a:ext cx="2309812" cy="1512888"/>
        </p:xfrm>
        <a:graphic>
          <a:graphicData uri="http://schemas.openxmlformats.org/presentationml/2006/ole">
            <mc:AlternateContent xmlns:mc="http://schemas.openxmlformats.org/markup-compatibility/2006">
              <mc:Choice xmlns:v="urn:schemas-microsoft-com:vml" Requires="v">
                <p:oleObj spid="_x0000_s200145" name="Drawing" r:id="rId4" imgW="3200400" imgH="2095560" progId="WPDraw30.Drawing">
                  <p:embed/>
                </p:oleObj>
              </mc:Choice>
              <mc:Fallback>
                <p:oleObj name="Drawing" r:id="rId4" imgW="3200400" imgH="209556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788" y="4841875"/>
                        <a:ext cx="2309812"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2" name="AutoShape 8"/>
          <p:cNvSpPr>
            <a:spLocks noChangeArrowheads="1"/>
          </p:cNvSpPr>
          <p:nvPr/>
        </p:nvSpPr>
        <p:spPr bwMode="auto">
          <a:xfrm rot="-941980">
            <a:off x="2682875" y="3713163"/>
            <a:ext cx="534988" cy="690562"/>
          </a:xfrm>
          <a:prstGeom prst="downArrow">
            <a:avLst>
              <a:gd name="adj1" fmla="val 50000"/>
              <a:gd name="adj2" fmla="val 3227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17413" name="Rectangle 3"/>
          <p:cNvSpPr>
            <a:spLocks noGrp="1" noChangeArrowheads="1"/>
          </p:cNvSpPr>
          <p:nvPr>
            <p:ph type="body" sz="half" idx="1"/>
          </p:nvPr>
        </p:nvSpPr>
        <p:spPr>
          <a:xfrm>
            <a:off x="250825" y="604838"/>
            <a:ext cx="10896600" cy="1639887"/>
          </a:xfrm>
        </p:spPr>
        <p:txBody>
          <a:bodyPr/>
          <a:lstStyle/>
          <a:p>
            <a:pPr defTabSz="1019175" eaLnBrk="1" hangingPunct="1">
              <a:lnSpc>
                <a:spcPts val="5575"/>
              </a:lnSpc>
              <a:buFontTx/>
              <a:buNone/>
              <a:defRPr/>
            </a:pPr>
            <a:r>
              <a:rPr lang="en-US" sz="6700" b="1" dirty="0">
                <a:solidFill>
                  <a:srgbClr val="007370"/>
                </a:solidFill>
                <a:latin typeface="Gill Sans MT" charset="0"/>
                <a:cs typeface="+mn-cs"/>
              </a:rPr>
              <a:t>  </a:t>
            </a:r>
            <a:r>
              <a:rPr lang="en-US" sz="5400" b="1" dirty="0">
                <a:solidFill>
                  <a:srgbClr val="007370"/>
                </a:solidFill>
                <a:latin typeface="Tahoma" charset="0"/>
                <a:cs typeface="+mn-cs"/>
              </a:rPr>
              <a:t>Identify </a:t>
            </a:r>
            <a:r>
              <a:rPr lang="en-US" sz="5400" b="1" dirty="0" smtClean="0">
                <a:solidFill>
                  <a:srgbClr val="007370"/>
                </a:solidFill>
                <a:latin typeface="Tahoma" charset="0"/>
                <a:cs typeface="+mn-cs"/>
              </a:rPr>
              <a:t>plant cells </a:t>
            </a:r>
            <a:r>
              <a:rPr lang="en-US" sz="5400" b="1" dirty="0">
                <a:solidFill>
                  <a:srgbClr val="007370"/>
                </a:solidFill>
                <a:latin typeface="Tahoma" charset="0"/>
                <a:cs typeface="+mn-cs"/>
              </a:rPr>
              <a:t>with</a:t>
            </a:r>
            <a:r>
              <a:rPr lang="en-US" sz="5400" b="1" dirty="0">
                <a:solidFill>
                  <a:srgbClr val="007370"/>
                </a:solidFill>
                <a:latin typeface="Gill Sans MT" charset="0"/>
                <a:cs typeface="+mn-cs"/>
              </a:rPr>
              <a:t> </a:t>
            </a:r>
            <a:r>
              <a:rPr lang="en-US" sz="5400" b="1" dirty="0">
                <a:solidFill>
                  <a:srgbClr val="007370"/>
                </a:solidFill>
                <a:latin typeface="Tahoma" charset="0"/>
                <a:cs typeface="+mn-cs"/>
              </a:rPr>
              <a:t>incorporated genes</a:t>
            </a:r>
          </a:p>
        </p:txBody>
      </p:sp>
      <p:graphicFrame>
        <p:nvGraphicFramePr>
          <p:cNvPr id="199686" name="Object 24"/>
          <p:cNvGraphicFramePr>
            <a:graphicFrameLocks noChangeAspect="1"/>
          </p:cNvGraphicFramePr>
          <p:nvPr/>
        </p:nvGraphicFramePr>
        <p:xfrm>
          <a:off x="4435475" y="4318000"/>
          <a:ext cx="6134100" cy="4016375"/>
        </p:xfrm>
        <a:graphic>
          <a:graphicData uri="http://schemas.openxmlformats.org/presentationml/2006/ole">
            <mc:AlternateContent xmlns:mc="http://schemas.openxmlformats.org/markup-compatibility/2006">
              <mc:Choice xmlns:v="urn:schemas-microsoft-com:vml" Requires="v">
                <p:oleObj spid="_x0000_s200146" name="Drawing" r:id="rId6" imgW="3200400" imgH="2095560" progId="WPDraw30.Drawing">
                  <p:embed/>
                </p:oleObj>
              </mc:Choice>
              <mc:Fallback>
                <p:oleObj name="Drawing" r:id="rId6" imgW="3200400" imgH="2095560" progId="WPDraw30.Drawing">
                  <p:embed/>
                  <p:pic>
                    <p:nvPicPr>
                      <p:cNvPr id="0" name="Object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5475" y="4318000"/>
                        <a:ext cx="6134100"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15" name="Text Box 25"/>
          <p:cNvSpPr txBox="1">
            <a:spLocks noChangeArrowheads="1"/>
          </p:cNvSpPr>
          <p:nvPr/>
        </p:nvSpPr>
        <p:spPr bwMode="auto">
          <a:xfrm>
            <a:off x="5067300" y="4098925"/>
            <a:ext cx="4403725" cy="125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lnSpc>
                <a:spcPts val="1788"/>
              </a:lnSpc>
              <a:spcBef>
                <a:spcPct val="50000"/>
              </a:spcBef>
              <a:defRPr/>
            </a:pPr>
            <a:r>
              <a:rPr lang="en-US" sz="3600" b="1" i="1" dirty="0" smtClean="0">
                <a:solidFill>
                  <a:srgbClr val="800000"/>
                </a:solidFill>
                <a:cs typeface="+mn-cs"/>
              </a:rPr>
              <a:t>Only transformed </a:t>
            </a:r>
          </a:p>
          <a:p>
            <a:pPr algn="ctr">
              <a:lnSpc>
                <a:spcPts val="1788"/>
              </a:lnSpc>
              <a:spcBef>
                <a:spcPct val="50000"/>
              </a:spcBef>
              <a:defRPr/>
            </a:pPr>
            <a:r>
              <a:rPr lang="en-US" sz="3600" b="1" i="1" dirty="0" smtClean="0">
                <a:solidFill>
                  <a:srgbClr val="800000"/>
                </a:solidFill>
                <a:cs typeface="+mn-cs"/>
              </a:rPr>
              <a:t>cells</a:t>
            </a:r>
            <a:r>
              <a:rPr lang="en-US" sz="3600" b="1" i="1" dirty="0" smtClean="0">
                <a:solidFill>
                  <a:srgbClr val="800000"/>
                </a:solidFill>
                <a:latin typeface="Tahoma" charset="0"/>
                <a:cs typeface="+mn-cs"/>
              </a:rPr>
              <a:t> </a:t>
            </a:r>
            <a:r>
              <a:rPr lang="en-US" sz="3600" b="1" i="1" dirty="0" smtClean="0">
                <a:solidFill>
                  <a:srgbClr val="800000"/>
                </a:solidFill>
                <a:cs typeface="+mn-cs"/>
              </a:rPr>
              <a:t>survive</a:t>
            </a:r>
          </a:p>
          <a:p>
            <a:pPr algn="ctr" eaLnBrk="1" hangingPunct="1">
              <a:defRPr/>
            </a:pPr>
            <a:endParaRPr lang="en-US" sz="2700" dirty="0" smtClean="0">
              <a:latin typeface="Gill Sans MT" charset="0"/>
              <a:cs typeface="+mn-cs"/>
            </a:endParaRPr>
          </a:p>
        </p:txBody>
      </p:sp>
      <p:sp>
        <p:nvSpPr>
          <p:cNvPr id="17416" name="Text Box 7"/>
          <p:cNvSpPr txBox="1">
            <a:spLocks noChangeArrowheads="1"/>
          </p:cNvSpPr>
          <p:nvPr/>
        </p:nvSpPr>
        <p:spPr bwMode="auto">
          <a:xfrm>
            <a:off x="474663" y="2592388"/>
            <a:ext cx="5448300" cy="162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3600" b="1" i="1" dirty="0" smtClean="0">
                <a:solidFill>
                  <a:srgbClr val="800000"/>
                </a:solidFill>
                <a:cs typeface="+mn-cs"/>
              </a:rPr>
              <a:t>Test for markers</a:t>
            </a:r>
          </a:p>
          <a:p>
            <a:pPr eaLnBrk="1" hangingPunct="1">
              <a:defRPr/>
            </a:pPr>
            <a:r>
              <a:rPr lang="en-US" sz="3600" b="1" i="1" dirty="0" smtClean="0">
                <a:solidFill>
                  <a:srgbClr val="800000"/>
                </a:solidFill>
                <a:cs typeface="+mn-cs"/>
              </a:rPr>
              <a:t>         Add antibiotic</a:t>
            </a:r>
            <a:endParaRPr lang="en-US" sz="3600" b="1" i="1" dirty="0" smtClean="0">
              <a:solidFill>
                <a:srgbClr val="800000"/>
              </a:solidFill>
              <a:latin typeface="Tahoma" charset="0"/>
              <a:cs typeface="+mn-cs"/>
            </a:endParaRPr>
          </a:p>
          <a:p>
            <a:pPr algn="ctr" eaLnBrk="1" hangingPunct="1">
              <a:defRPr/>
            </a:pPr>
            <a:endParaRPr lang="en-US" sz="2700" dirty="0" smtClean="0">
              <a:latin typeface="Gill Sans MT"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06" name="Object 8"/>
          <p:cNvGraphicFramePr>
            <a:graphicFrameLocks noChangeAspect="1"/>
          </p:cNvGraphicFramePr>
          <p:nvPr>
            <p:extLst>
              <p:ext uri="{D42A27DB-BD31-4B8C-83A1-F6EECF244321}">
                <p14:modId xmlns:p14="http://schemas.microsoft.com/office/powerpoint/2010/main" val="3214812370"/>
              </p:ext>
            </p:extLst>
          </p:nvPr>
        </p:nvGraphicFramePr>
        <p:xfrm>
          <a:off x="-873125" y="3195638"/>
          <a:ext cx="8116888" cy="4475162"/>
        </p:xfrm>
        <a:graphic>
          <a:graphicData uri="http://schemas.openxmlformats.org/presentationml/2006/ole">
            <mc:AlternateContent xmlns:mc="http://schemas.openxmlformats.org/markup-compatibility/2006">
              <mc:Choice xmlns:v="urn:schemas-microsoft-com:vml" Requires="v">
                <p:oleObj spid="_x0000_s200963" name="Drawing" r:id="rId4" imgW="3200400" imgH="2095560" progId="WPDraw30.Drawing">
                  <p:embed/>
                </p:oleObj>
              </mc:Choice>
              <mc:Fallback>
                <p:oleObj name="Drawing" r:id="rId4" imgW="3200400" imgH="2095560" progId="WPDraw30.Drawing">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25" y="3195638"/>
                        <a:ext cx="8116888" cy="4475162"/>
                      </a:xfrm>
                      <a:prstGeom prst="rect">
                        <a:avLst/>
                      </a:prstGeom>
                      <a:noFill/>
                      <a:ln>
                        <a:noFill/>
                      </a:ln>
                      <a:effectLst/>
                      <a:extLst/>
                    </p:spPr>
                  </p:pic>
                </p:oleObj>
              </mc:Fallback>
            </mc:AlternateContent>
          </a:graphicData>
        </a:graphic>
      </p:graphicFrame>
      <p:sp>
        <p:nvSpPr>
          <p:cNvPr id="18435" name="Text Box 11"/>
          <p:cNvSpPr txBox="1">
            <a:spLocks noChangeArrowheads="1"/>
          </p:cNvSpPr>
          <p:nvPr/>
        </p:nvSpPr>
        <p:spPr bwMode="auto">
          <a:xfrm>
            <a:off x="334963" y="746125"/>
            <a:ext cx="7124700" cy="27924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238"/>
              </a:lnSpc>
              <a:defRPr/>
            </a:pPr>
            <a:r>
              <a:rPr lang="en-US" sz="4500" b="1" i="1" dirty="0" smtClean="0">
                <a:solidFill>
                  <a:srgbClr val="006633"/>
                </a:solidFill>
                <a:latin typeface="Tahoma" charset="0"/>
                <a:cs typeface="+mn-cs"/>
              </a:rPr>
              <a:t>Grow transformed GM cells </a:t>
            </a:r>
            <a:br>
              <a:rPr lang="en-US" sz="4500" b="1" i="1" dirty="0" smtClean="0">
                <a:solidFill>
                  <a:srgbClr val="006633"/>
                </a:solidFill>
                <a:latin typeface="Tahoma" charset="0"/>
                <a:cs typeface="+mn-cs"/>
              </a:rPr>
            </a:br>
            <a:r>
              <a:rPr lang="en-US" sz="4500" b="1" i="1" dirty="0" smtClean="0">
                <a:solidFill>
                  <a:srgbClr val="006633"/>
                </a:solidFill>
                <a:latin typeface="Tahoma" charset="0"/>
                <a:cs typeface="+mn-cs"/>
              </a:rPr>
              <a:t>via cloning</a:t>
            </a:r>
            <a:r>
              <a:rPr lang="en-US" sz="4000" b="1" i="1" dirty="0" smtClean="0">
                <a:solidFill>
                  <a:srgbClr val="006633"/>
                </a:solidFill>
                <a:latin typeface="Gill Sans MT" charset="0"/>
                <a:cs typeface="+mn-cs"/>
              </a:rPr>
              <a:t>    </a:t>
            </a:r>
            <a:r>
              <a:rPr lang="en-US" sz="2700" b="1" i="1" dirty="0" smtClean="0">
                <a:solidFill>
                  <a:srgbClr val="006633"/>
                </a:solidFill>
                <a:latin typeface="Tahoma" charset="0"/>
                <a:cs typeface="+mn-cs"/>
              </a:rPr>
              <a:t>(tissue culture</a:t>
            </a:r>
            <a:r>
              <a:rPr lang="en-US" sz="2700" b="1" i="1" dirty="0" smtClean="0">
                <a:solidFill>
                  <a:srgbClr val="006664"/>
                </a:solidFill>
                <a:latin typeface="Tahoma" charset="0"/>
                <a:cs typeface="+mn-cs"/>
              </a:rPr>
              <a:t>)</a:t>
            </a:r>
          </a:p>
          <a:p>
            <a:pPr eaLnBrk="1" hangingPunct="1">
              <a:lnSpc>
                <a:spcPts val="4238"/>
              </a:lnSpc>
              <a:defRPr/>
            </a:pPr>
            <a:endParaRPr lang="en-US" sz="4000" b="1" i="1" dirty="0" smtClean="0">
              <a:solidFill>
                <a:srgbClr val="006664"/>
              </a:solidFill>
              <a:latin typeface="Gill Sans MT" charset="0"/>
              <a:cs typeface="+mn-cs"/>
            </a:endParaRPr>
          </a:p>
          <a:p>
            <a:pPr eaLnBrk="1" hangingPunct="1">
              <a:lnSpc>
                <a:spcPts val="4238"/>
              </a:lnSpc>
              <a:defRPr/>
            </a:pPr>
            <a:r>
              <a:rPr lang="en-US" sz="3100" b="1" i="1" dirty="0" smtClean="0">
                <a:solidFill>
                  <a:srgbClr val="006664"/>
                </a:solidFill>
                <a:latin typeface="Gill Sans MT" charset="0"/>
                <a:cs typeface="+mn-cs"/>
              </a:rPr>
              <a:t>      </a:t>
            </a:r>
          </a:p>
        </p:txBody>
      </p:sp>
      <p:sp>
        <p:nvSpPr>
          <p:cNvPr id="18436" name="Line 15"/>
          <p:cNvSpPr>
            <a:spLocks noChangeShapeType="1"/>
          </p:cNvSpPr>
          <p:nvPr/>
        </p:nvSpPr>
        <p:spPr bwMode="auto">
          <a:xfrm>
            <a:off x="-53975" y="2763838"/>
            <a:ext cx="7712075"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8437" name="Line 16"/>
          <p:cNvSpPr>
            <a:spLocks noChangeShapeType="1"/>
          </p:cNvSpPr>
          <p:nvPr/>
        </p:nvSpPr>
        <p:spPr bwMode="auto">
          <a:xfrm>
            <a:off x="9848850" y="2763838"/>
            <a:ext cx="250825"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6"/>
          <a:stretch>
            <a:fillRect/>
          </a:stretch>
        </p:blipFill>
        <p:spPr>
          <a:xfrm>
            <a:off x="6515100" y="4991100"/>
            <a:ext cx="2946400" cy="19685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55600" y="787400"/>
            <a:ext cx="9556750" cy="1555750"/>
          </a:xfrm>
        </p:spPr>
        <p:txBody>
          <a:bodyPr/>
          <a:lstStyle/>
          <a:p>
            <a:pPr algn="l" eaLnBrk="1" hangingPunct="1"/>
            <a:r>
              <a:rPr lang="en-US" sz="4800" b="1" dirty="0">
                <a:ln w="1905"/>
                <a:solidFill>
                  <a:srgbClr val="9A2500"/>
                </a:solidFill>
                <a:effectLst>
                  <a:innerShdw blurRad="69850" dist="43180" dir="5400000">
                    <a:srgbClr val="000000">
                      <a:alpha val="65000"/>
                    </a:srgbClr>
                  </a:innerShdw>
                </a:effectLst>
                <a:latin typeface="Tahoma" charset="0"/>
              </a:rPr>
              <a:t>Antibiotic Resistant Genes</a:t>
            </a:r>
          </a:p>
        </p:txBody>
      </p:sp>
      <p:sp>
        <p:nvSpPr>
          <p:cNvPr id="199683" name="Rectangle 3"/>
          <p:cNvSpPr>
            <a:spLocks noGrp="1" noChangeArrowheads="1"/>
          </p:cNvSpPr>
          <p:nvPr>
            <p:ph type="body" idx="1"/>
          </p:nvPr>
        </p:nvSpPr>
        <p:spPr>
          <a:xfrm>
            <a:off x="523875" y="2397125"/>
            <a:ext cx="8256588" cy="4900613"/>
          </a:xfrm>
        </p:spPr>
        <p:txBody>
          <a:bodyPr/>
          <a:lstStyle/>
          <a:p>
            <a:pPr marL="1588" indent="4763" eaLnBrk="1" hangingPunct="1">
              <a:buFont typeface="Wingdings" charset="0"/>
              <a:buNone/>
            </a:pPr>
            <a:r>
              <a:rPr lang="ja-JP" altLang="en-US" sz="3200" b="1" i="1" dirty="0">
                <a:solidFill>
                  <a:srgbClr val="000000"/>
                </a:solidFill>
                <a:effectLst/>
                <a:latin typeface="Tahoma" charset="0"/>
              </a:rPr>
              <a:t>“</a:t>
            </a:r>
            <a:r>
              <a:rPr lang="en-US" altLang="ja-JP" sz="3200" b="1" i="1" dirty="0">
                <a:solidFill>
                  <a:srgbClr val="000000"/>
                </a:solidFill>
                <a:effectLst/>
                <a:latin typeface="Tahoma" charset="0"/>
              </a:rPr>
              <a:t>IT WOULD BE A SERIOUS HEALTH HAZARD TO INTRODUCE A GENE THAT CODES FOR ANTIBIOTIC RESISTANCE INTO THE NORMAL FLORA OF THE GENERAL POPULATION.</a:t>
            </a:r>
            <a:r>
              <a:rPr lang="ja-JP" altLang="en-US" sz="3200" b="1" i="1" dirty="0">
                <a:solidFill>
                  <a:srgbClr val="000000"/>
                </a:solidFill>
                <a:effectLst/>
                <a:latin typeface="Tahoma" charset="0"/>
              </a:rPr>
              <a:t>”</a:t>
            </a:r>
            <a:r>
              <a:rPr lang="en-US" altLang="ja-JP" sz="3200" i="1" dirty="0">
                <a:effectLst/>
                <a:latin typeface="Tahoma" charset="0"/>
              </a:rPr>
              <a:t> </a:t>
            </a:r>
          </a:p>
          <a:p>
            <a:pPr marL="1588" indent="4763" eaLnBrk="1" hangingPunct="1">
              <a:buFont typeface="Wingdings" charset="0"/>
              <a:buNone/>
            </a:pPr>
            <a:endParaRPr lang="en-US" dirty="0">
              <a:latin typeface="Tahoma" charset="0"/>
            </a:endParaRPr>
          </a:p>
          <a:p>
            <a:pPr marL="1588" indent="4763" eaLnBrk="1" hangingPunct="1">
              <a:buFont typeface="Wingdings" charset="0"/>
              <a:buNone/>
            </a:pPr>
            <a:r>
              <a:rPr lang="en-US" sz="2800" dirty="0">
                <a:solidFill>
                  <a:srgbClr val="9A2500"/>
                </a:solidFill>
                <a:latin typeface="Tahoma" charset="0"/>
              </a:rPr>
              <a:t>Director, Division of Anti-infective Drug Products</a:t>
            </a:r>
          </a:p>
        </p:txBody>
      </p:sp>
      <p:sp>
        <p:nvSpPr>
          <p:cNvPr id="19460" name="Line 4"/>
          <p:cNvSpPr>
            <a:spLocks noChangeShapeType="1"/>
          </p:cNvSpPr>
          <p:nvPr/>
        </p:nvSpPr>
        <p:spPr bwMode="auto">
          <a:xfrm>
            <a:off x="0" y="2147888"/>
            <a:ext cx="100584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descr="confidentialfold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9961834">
            <a:off x="7822717" y="3955268"/>
            <a:ext cx="1575878" cy="117829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idx="4294967295"/>
          </p:nvPr>
        </p:nvSpPr>
        <p:spPr>
          <a:xfrm>
            <a:off x="434975" y="1889125"/>
            <a:ext cx="6954838" cy="5270500"/>
          </a:xfrm>
        </p:spPr>
        <p:txBody>
          <a:bodyPr lIns="101597" tIns="50800" rIns="101597" bIns="50800"/>
          <a:lstStyle/>
          <a:p>
            <a:pPr algn="r" eaLnBrk="1" hangingPunct="1">
              <a:lnSpc>
                <a:spcPct val="60000"/>
              </a:lnSpc>
            </a:pPr>
            <a:r>
              <a:rPr lang="en-US" sz="6700" dirty="0">
                <a:solidFill>
                  <a:srgbClr val="962400"/>
                </a:solidFill>
                <a:latin typeface="Gill Sans MT Ext Condensed Bold" charset="0"/>
              </a:rPr>
              <a:t/>
            </a:r>
            <a:br>
              <a:rPr lang="en-US" sz="6700" dirty="0">
                <a:solidFill>
                  <a:srgbClr val="962400"/>
                </a:solidFill>
                <a:latin typeface="Gill Sans MT Ext Condensed Bold" charset="0"/>
              </a:rPr>
            </a:br>
            <a:r>
              <a:rPr lang="en-US" sz="6700" dirty="0">
                <a:solidFill>
                  <a:srgbClr val="962400"/>
                </a:solidFill>
                <a:latin typeface="Gill Sans MT Ext Condensed Bold" charset="0"/>
              </a:rPr>
              <a:t>                           </a:t>
            </a:r>
            <a:r>
              <a:rPr lang="en-US" sz="4000" b="1" i="1" dirty="0">
                <a:solidFill>
                  <a:srgbClr val="962400"/>
                </a:solidFill>
                <a:latin typeface="Tahoma" charset="0"/>
              </a:rPr>
              <a:t>Allergens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                                 Toxins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New diseases</a:t>
            </a:r>
            <a:br>
              <a:rPr lang="en-US" sz="4000" b="1" i="1" dirty="0">
                <a:solidFill>
                  <a:srgbClr val="962400"/>
                </a:solidFill>
                <a:latin typeface="Tahoma" charset="0"/>
              </a:rPr>
            </a:br>
            <a:r>
              <a:rPr lang="en-US" sz="4000" b="1" i="1" dirty="0">
                <a:solidFill>
                  <a:srgbClr val="962400"/>
                </a:solidFill>
                <a:latin typeface="Tahoma" charset="0"/>
              </a:rPr>
              <a:t>                </a:t>
            </a:r>
            <a:br>
              <a:rPr lang="en-US" sz="4000" b="1" i="1" dirty="0">
                <a:solidFill>
                  <a:srgbClr val="962400"/>
                </a:solidFill>
                <a:latin typeface="Tahoma" charset="0"/>
              </a:rPr>
            </a:br>
            <a:r>
              <a:rPr lang="en-US" sz="4000" b="1" i="1" dirty="0">
                <a:solidFill>
                  <a:srgbClr val="962400"/>
                </a:solidFill>
                <a:latin typeface="Tahoma" charset="0"/>
              </a:rPr>
              <a:t>Nutritional problems</a:t>
            </a:r>
            <a:r>
              <a:rPr lang="en-US" sz="6700" dirty="0">
                <a:solidFill>
                  <a:schemeClr val="tx1"/>
                </a:solidFill>
                <a:latin typeface="Gill Sans MT Ext Condensed Bold" charset="0"/>
              </a:rPr>
              <a:t> </a:t>
            </a:r>
            <a:br>
              <a:rPr lang="en-US" sz="6700" dirty="0">
                <a:solidFill>
                  <a:schemeClr val="tx1"/>
                </a:solidFill>
                <a:latin typeface="Gill Sans MT Ext Condensed Bold" charset="0"/>
              </a:rPr>
            </a:br>
            <a:endParaRPr lang="en-US" sz="6700" dirty="0">
              <a:solidFill>
                <a:schemeClr val="tx1"/>
              </a:solidFill>
              <a:latin typeface="Gill Sans MT Ext Condensed Bold" charset="0"/>
            </a:endParaRPr>
          </a:p>
        </p:txBody>
      </p:sp>
      <p:pic>
        <p:nvPicPr>
          <p:cNvPr id="202755" name="Picture 3" descr="exclamation-point-DICE-o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4896537">
            <a:off x="7491412" y="3897313"/>
            <a:ext cx="6397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4" descr="exclamation-point-DICE-on-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463730">
            <a:off x="7470775" y="3052763"/>
            <a:ext cx="6191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5" descr="exclamation-point-DICE-on-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631813">
            <a:off x="7540429" y="4669209"/>
            <a:ext cx="620712"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6" descr="exclamation-point-DICE-on-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020091">
            <a:off x="7592011" y="5624513"/>
            <a:ext cx="6191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7"/>
          <p:cNvSpPr txBox="1">
            <a:spLocks noChangeArrowheads="1"/>
          </p:cNvSpPr>
          <p:nvPr/>
        </p:nvSpPr>
        <p:spPr bwMode="auto">
          <a:xfrm>
            <a:off x="935038" y="1439863"/>
            <a:ext cx="7250112" cy="151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5" tIns="50794" rIns="101585" bIns="50794">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ct val="80000"/>
              </a:lnSpc>
            </a:pPr>
            <a:r>
              <a:rPr lang="en-US" sz="5600" b="1" i="1" dirty="0">
                <a:solidFill>
                  <a:schemeClr val="tx1"/>
                </a:solidFill>
                <a:latin typeface="Tahoma" charset="0"/>
              </a:rPr>
              <a:t>Agency scientists </a:t>
            </a:r>
          </a:p>
          <a:p>
            <a:pPr algn="r" eaLnBrk="1" hangingPunct="1">
              <a:lnSpc>
                <a:spcPct val="80000"/>
              </a:lnSpc>
            </a:pPr>
            <a:r>
              <a:rPr lang="en-US" sz="5600" b="1" i="1" dirty="0">
                <a:solidFill>
                  <a:schemeClr val="tx1"/>
                </a:solidFill>
                <a:latin typeface="Tahoma" charset="0"/>
              </a:rPr>
              <a:t>              warned of:</a:t>
            </a:r>
          </a:p>
        </p:txBody>
      </p:sp>
      <p:pic>
        <p:nvPicPr>
          <p:cNvPr id="8" name="Picture 7" descr="confidentialfolder.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9974301">
            <a:off x="1379877" y="3237595"/>
            <a:ext cx="1921407" cy="1436648"/>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0" y="508257"/>
            <a:ext cx="10058400" cy="1554163"/>
          </a:xfrm>
        </p:spPr>
        <p:txBody>
          <a:bodyPr/>
          <a:lstStyle/>
          <a:p>
            <a:pPr eaLnBrk="1" hangingPunct="1"/>
            <a:r>
              <a:rPr lang="en-US" sz="6000" dirty="0">
                <a:solidFill>
                  <a:srgbClr val="9A2500"/>
                </a:solidFill>
                <a:latin typeface="Tahoma" charset="0"/>
              </a:rPr>
              <a:t>What was said within FDA</a:t>
            </a:r>
          </a:p>
        </p:txBody>
      </p:sp>
      <p:sp>
        <p:nvSpPr>
          <p:cNvPr id="205827" name="Rectangle 3"/>
          <p:cNvSpPr>
            <a:spLocks noGrp="1" noChangeArrowheads="1"/>
          </p:cNvSpPr>
          <p:nvPr>
            <p:ph type="body" idx="1"/>
          </p:nvPr>
        </p:nvSpPr>
        <p:spPr>
          <a:xfrm>
            <a:off x="598488" y="2120630"/>
            <a:ext cx="9050337" cy="3423747"/>
          </a:xfrm>
        </p:spPr>
        <p:txBody>
          <a:bodyPr/>
          <a:lstStyle/>
          <a:p>
            <a:pPr eaLnBrk="1" hangingPunct="1">
              <a:buFont typeface="Wingdings" charset="0"/>
              <a:buNone/>
            </a:pPr>
            <a:r>
              <a:rPr lang="ja-JP" altLang="en-US" sz="4000" dirty="0">
                <a:solidFill>
                  <a:schemeClr val="bg1">
                    <a:lumMod val="75000"/>
                  </a:schemeClr>
                </a:solidFill>
                <a:latin typeface="Tahoma" charset="0"/>
              </a:rPr>
              <a:t>“</a:t>
            </a:r>
            <a:r>
              <a:rPr lang="en-US" altLang="ja-JP" sz="4000" dirty="0">
                <a:solidFill>
                  <a:schemeClr val="bg1">
                    <a:lumMod val="75000"/>
                  </a:schemeClr>
                </a:solidFill>
                <a:latin typeface="Tahoma" charset="0"/>
              </a:rPr>
              <a:t>The processes of genetic engineering and traditional breeding are different, and according to the technical experts in the agency, they lead to different risks.</a:t>
            </a:r>
            <a:r>
              <a:rPr lang="ja-JP" altLang="en-US" sz="4000" dirty="0">
                <a:solidFill>
                  <a:schemeClr val="bg1">
                    <a:lumMod val="75000"/>
                  </a:schemeClr>
                </a:solidFill>
                <a:latin typeface="Tahoma" charset="0"/>
              </a:rPr>
              <a:t>”</a:t>
            </a:r>
            <a:endParaRPr lang="en-US" altLang="ja-JP" sz="4000" dirty="0">
              <a:solidFill>
                <a:schemeClr val="bg1">
                  <a:lumMod val="75000"/>
                </a:schemeClr>
              </a:solidFill>
              <a:latin typeface="Tahoma" charset="0"/>
            </a:endParaRPr>
          </a:p>
          <a:p>
            <a:pPr algn="ctr" eaLnBrk="1" hangingPunct="1">
              <a:buFont typeface="Wingdings" charset="0"/>
              <a:buNone/>
            </a:pPr>
            <a:endParaRPr lang="en-US" dirty="0">
              <a:solidFill>
                <a:srgbClr val="FF3300"/>
              </a:solidFill>
              <a:latin typeface="Tahoma" charset="0"/>
            </a:endParaRPr>
          </a:p>
          <a:p>
            <a:pPr eaLnBrk="1" hangingPunct="1">
              <a:buFont typeface="Wingdings" charset="0"/>
              <a:buNone/>
            </a:pPr>
            <a:r>
              <a:rPr lang="en-US" sz="2700" dirty="0">
                <a:solidFill>
                  <a:srgbClr val="CC3300"/>
                </a:solidFill>
                <a:latin typeface="Gill Sans MT" charset="0"/>
              </a:rPr>
              <a:t>                  </a:t>
            </a:r>
            <a:r>
              <a:rPr lang="en-US" sz="2000" dirty="0">
                <a:solidFill>
                  <a:srgbClr val="CC3300"/>
                </a:solidFill>
                <a:latin typeface="Gill Sans MT" charset="0"/>
              </a:rPr>
              <a:t> </a:t>
            </a:r>
            <a:r>
              <a:rPr lang="en-US" sz="2800" b="1" i="1" dirty="0">
                <a:solidFill>
                  <a:srgbClr val="9A2500"/>
                </a:solidFill>
                <a:latin typeface="Tahoma" charset="0"/>
              </a:rPr>
              <a:t>Linda </a:t>
            </a:r>
            <a:r>
              <a:rPr lang="en-US" sz="2800" b="1" i="1" dirty="0" err="1">
                <a:solidFill>
                  <a:srgbClr val="9A2500"/>
                </a:solidFill>
                <a:latin typeface="Tahoma" charset="0"/>
              </a:rPr>
              <a:t>Kahl</a:t>
            </a:r>
            <a:r>
              <a:rPr lang="en-US" sz="2800" b="1" i="1" dirty="0">
                <a:solidFill>
                  <a:srgbClr val="9A2500"/>
                </a:solidFill>
                <a:latin typeface="Tahoma" charset="0"/>
              </a:rPr>
              <a:t>, FDA compliance officer</a:t>
            </a:r>
            <a:r>
              <a:rPr lang="en-US" sz="2800" b="1" dirty="0">
                <a:solidFill>
                  <a:srgbClr val="9A2500"/>
                </a:solidFill>
                <a:latin typeface="Gill Sans MT" charset="0"/>
              </a:rPr>
              <a:t>    </a:t>
            </a:r>
          </a:p>
          <a:p>
            <a:pPr eaLnBrk="1" hangingPunct="1"/>
            <a:endParaRPr lang="en-US" sz="2000" dirty="0">
              <a:solidFill>
                <a:srgbClr val="9A2500"/>
              </a:solidFill>
              <a:latin typeface="Gill Sans MT" charset="0"/>
            </a:endParaRPr>
          </a:p>
        </p:txBody>
      </p:sp>
      <p:pic>
        <p:nvPicPr>
          <p:cNvPr id="4" name="Picture 3" descr="confidentialfold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076393">
            <a:off x="568134" y="5884940"/>
            <a:ext cx="1375171" cy="102822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body" idx="1"/>
          </p:nvPr>
        </p:nvSpPr>
        <p:spPr>
          <a:xfrm>
            <a:off x="989901" y="526006"/>
            <a:ext cx="5386202" cy="5470639"/>
          </a:xfrm>
        </p:spPr>
        <p:txBody>
          <a:bodyPr/>
          <a:lstStyle/>
          <a:p>
            <a:pPr marL="55563" indent="4763" eaLnBrk="1" hangingPunct="1">
              <a:lnSpc>
                <a:spcPts val="4500"/>
              </a:lnSpc>
              <a:buFont typeface="Wingdings" charset="0"/>
              <a:buNone/>
            </a:pPr>
            <a:r>
              <a:rPr lang="en-US" sz="2800" dirty="0">
                <a:solidFill>
                  <a:schemeClr val="bg1"/>
                </a:solidFill>
                <a:latin typeface="Tahoma" charset="0"/>
              </a:rPr>
              <a:t>By </a:t>
            </a:r>
            <a:r>
              <a:rPr lang="ja-JP" altLang="en-US" sz="2800" dirty="0">
                <a:solidFill>
                  <a:schemeClr val="bg1"/>
                </a:solidFill>
                <a:latin typeface="Tahoma" charset="0"/>
              </a:rPr>
              <a:t>“</a:t>
            </a:r>
            <a:r>
              <a:rPr lang="en-US" altLang="ja-JP" sz="2800" dirty="0">
                <a:solidFill>
                  <a:srgbClr val="9A2500"/>
                </a:solidFill>
                <a:latin typeface="Tahoma" charset="0"/>
              </a:rPr>
              <a:t>trying to force an ultimate conclusion</a:t>
            </a:r>
            <a:r>
              <a:rPr lang="en-US" altLang="ja-JP" sz="2800" dirty="0">
                <a:solidFill>
                  <a:schemeClr val="bg1"/>
                </a:solidFill>
                <a:latin typeface="Tahoma" charset="0"/>
              </a:rPr>
              <a:t> that there is </a:t>
            </a:r>
            <a:r>
              <a:rPr lang="en-US" altLang="ja-JP" sz="2800" u="sng" dirty="0">
                <a:solidFill>
                  <a:srgbClr val="9A2500"/>
                </a:solidFill>
                <a:latin typeface="Tahoma" charset="0"/>
              </a:rPr>
              <a:t>no difference</a:t>
            </a:r>
            <a:r>
              <a:rPr lang="en-US" altLang="ja-JP" sz="2800" dirty="0">
                <a:solidFill>
                  <a:srgbClr val="9A2500"/>
                </a:solidFill>
                <a:latin typeface="Tahoma" charset="0"/>
              </a:rPr>
              <a:t> </a:t>
            </a:r>
            <a:r>
              <a:rPr lang="en-US" altLang="ja-JP" sz="2800" dirty="0">
                <a:solidFill>
                  <a:schemeClr val="bg1"/>
                </a:solidFill>
                <a:latin typeface="Tahoma" charset="0"/>
              </a:rPr>
              <a:t>between foods modified by genetic engineering and foods modified by traditional breeding practices,</a:t>
            </a:r>
            <a:r>
              <a:rPr lang="ja-JP" altLang="en-US" sz="2800" dirty="0">
                <a:solidFill>
                  <a:schemeClr val="bg1"/>
                </a:solidFill>
                <a:latin typeface="Tahoma" charset="0"/>
              </a:rPr>
              <a:t>”</a:t>
            </a:r>
            <a:r>
              <a:rPr lang="en-US" altLang="ja-JP" sz="2800" dirty="0">
                <a:solidFill>
                  <a:schemeClr val="bg1"/>
                </a:solidFill>
                <a:latin typeface="Tahoma" charset="0"/>
              </a:rPr>
              <a:t> the agency was </a:t>
            </a:r>
            <a:r>
              <a:rPr lang="ja-JP" altLang="en-US" sz="2800" u="sng" dirty="0">
                <a:solidFill>
                  <a:srgbClr val="9A2500"/>
                </a:solidFill>
                <a:latin typeface="Tahoma" charset="0"/>
              </a:rPr>
              <a:t>“</a:t>
            </a:r>
            <a:r>
              <a:rPr lang="en-US" altLang="ja-JP" sz="2800" u="sng" dirty="0">
                <a:solidFill>
                  <a:srgbClr val="9A2500"/>
                </a:solidFill>
                <a:latin typeface="Tahoma" charset="0"/>
              </a:rPr>
              <a:t>trying to fit a square peg into a round hole.</a:t>
            </a:r>
            <a:r>
              <a:rPr lang="ja-JP" altLang="en-US" sz="2800" u="sng" dirty="0">
                <a:solidFill>
                  <a:srgbClr val="9A2500"/>
                </a:solidFill>
                <a:latin typeface="Tahoma" charset="0"/>
              </a:rPr>
              <a:t>”</a:t>
            </a:r>
            <a:endParaRPr lang="en-US" altLang="ja-JP" sz="2800" u="sng" dirty="0">
              <a:solidFill>
                <a:srgbClr val="9A2500"/>
              </a:solidFill>
              <a:latin typeface="Tahoma" charset="0"/>
            </a:endParaRPr>
          </a:p>
          <a:p>
            <a:pPr marL="55563" indent="4763" eaLnBrk="1" hangingPunct="1">
              <a:buFont typeface="Wingdings" charset="0"/>
              <a:buNone/>
            </a:pPr>
            <a:endParaRPr lang="en-US" sz="2800" dirty="0">
              <a:solidFill>
                <a:schemeClr val="bg1"/>
              </a:solidFill>
              <a:latin typeface="Tahoma" charset="0"/>
            </a:endParaRPr>
          </a:p>
          <a:p>
            <a:pPr marL="55563" indent="4763" eaLnBrk="1" hangingPunct="1">
              <a:buFont typeface="Wingdings" charset="0"/>
              <a:buNone/>
            </a:pPr>
            <a:r>
              <a:rPr lang="en-US" sz="2800" b="1" i="1" dirty="0">
                <a:solidFill>
                  <a:srgbClr val="9A2500"/>
                </a:solidFill>
                <a:latin typeface="Tahoma" charset="0"/>
              </a:rPr>
              <a:t>Linda </a:t>
            </a:r>
            <a:r>
              <a:rPr lang="en-US" sz="2800" b="1" i="1" dirty="0" err="1">
                <a:solidFill>
                  <a:srgbClr val="9A2500"/>
                </a:solidFill>
                <a:latin typeface="Tahoma" charset="0"/>
              </a:rPr>
              <a:t>Kahl</a:t>
            </a:r>
            <a:r>
              <a:rPr lang="en-US" sz="2800" b="1" i="1" dirty="0">
                <a:solidFill>
                  <a:srgbClr val="9A2500"/>
                </a:solidFill>
                <a:latin typeface="Tahoma" charset="0"/>
              </a:rPr>
              <a:t>, FDA compliance officer</a:t>
            </a:r>
          </a:p>
        </p:txBody>
      </p:sp>
      <p:pic>
        <p:nvPicPr>
          <p:cNvPr id="3" name="Picture 2" descr="squarep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499" y="1437698"/>
            <a:ext cx="3590993" cy="4153061"/>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body" idx="1"/>
          </p:nvPr>
        </p:nvSpPr>
        <p:spPr>
          <a:xfrm>
            <a:off x="1682050" y="634305"/>
            <a:ext cx="6767512" cy="3620958"/>
          </a:xfrm>
        </p:spPr>
        <p:txBody>
          <a:bodyPr/>
          <a:lstStyle/>
          <a:p>
            <a:pPr marL="0" indent="0" eaLnBrk="1" hangingPunct="1">
              <a:lnSpc>
                <a:spcPts val="3800"/>
              </a:lnSpc>
              <a:buFont typeface="Wingdings" charset="0"/>
              <a:buNone/>
            </a:pPr>
            <a:r>
              <a:rPr lang="ja-JP" altLang="en-US" sz="4000" dirty="0">
                <a:solidFill>
                  <a:schemeClr val="bg1"/>
                </a:solidFill>
                <a:latin typeface="Tahoma" charset="0"/>
              </a:rPr>
              <a:t>“</a:t>
            </a:r>
            <a:r>
              <a:rPr lang="en-US" altLang="ja-JP" sz="4000" dirty="0">
                <a:solidFill>
                  <a:schemeClr val="bg1"/>
                </a:solidFill>
                <a:latin typeface="Tahoma" charset="0"/>
              </a:rPr>
              <a:t>Animal feeds derived from genetically modified plants present unique animal and food safety concerns.</a:t>
            </a:r>
            <a:r>
              <a:rPr lang="ja-JP" altLang="en-US" sz="4000" dirty="0">
                <a:solidFill>
                  <a:schemeClr val="bg1"/>
                </a:solidFill>
                <a:latin typeface="Tahoma" charset="0"/>
              </a:rPr>
              <a:t>”</a:t>
            </a:r>
            <a:r>
              <a:rPr lang="en-US" altLang="ja-JP" sz="4000" dirty="0">
                <a:solidFill>
                  <a:schemeClr val="bg1"/>
                </a:solidFill>
                <a:latin typeface="Tahoma" charset="0"/>
              </a:rPr>
              <a:t> </a:t>
            </a:r>
          </a:p>
          <a:p>
            <a:pPr marL="0" indent="0" eaLnBrk="1" hangingPunct="1">
              <a:buFont typeface="Wingdings" charset="0"/>
              <a:buNone/>
            </a:pPr>
            <a:endParaRPr lang="en-US" sz="3200" dirty="0">
              <a:latin typeface="Tahoma" charset="0"/>
            </a:endParaRPr>
          </a:p>
          <a:p>
            <a:pPr marL="0" indent="0" algn="r" eaLnBrk="1" hangingPunct="1">
              <a:buFont typeface="Wingdings" charset="0"/>
              <a:buNone/>
            </a:pPr>
            <a:r>
              <a:rPr lang="en-US" sz="2300" b="1" i="1" dirty="0">
                <a:solidFill>
                  <a:srgbClr val="9A2500"/>
                </a:solidFill>
                <a:latin typeface="Tahoma" charset="0"/>
              </a:rPr>
              <a:t>Gerald Guest, Director, FDA</a:t>
            </a:r>
            <a:r>
              <a:rPr lang="ja-JP" altLang="en-US" sz="2300" b="1" i="1" dirty="0">
                <a:solidFill>
                  <a:srgbClr val="9A2500"/>
                </a:solidFill>
                <a:latin typeface="Tahoma" charset="0"/>
              </a:rPr>
              <a:t>’</a:t>
            </a:r>
            <a:r>
              <a:rPr lang="en-US" altLang="ja-JP" sz="2300" b="1" i="1" dirty="0">
                <a:solidFill>
                  <a:srgbClr val="9A2500"/>
                </a:solidFill>
                <a:latin typeface="Tahoma" charset="0"/>
              </a:rPr>
              <a:t>s</a:t>
            </a:r>
            <a:br>
              <a:rPr lang="en-US" altLang="ja-JP" sz="2300" b="1" i="1" dirty="0">
                <a:solidFill>
                  <a:srgbClr val="9A2500"/>
                </a:solidFill>
                <a:latin typeface="Tahoma" charset="0"/>
              </a:rPr>
            </a:br>
            <a:r>
              <a:rPr lang="en-US" altLang="ja-JP" sz="2300" b="1" i="1" dirty="0">
                <a:solidFill>
                  <a:srgbClr val="9A2500"/>
                </a:solidFill>
                <a:latin typeface="Tahoma" charset="0"/>
              </a:rPr>
              <a:t>Center for Veterinary Medicine (CVM)</a:t>
            </a:r>
          </a:p>
          <a:p>
            <a:pPr marL="0" indent="0" eaLnBrk="1" hangingPunct="1"/>
            <a:endParaRPr lang="en-US" sz="2700" dirty="0">
              <a:solidFill>
                <a:srgbClr val="FFFF66"/>
              </a:solidFill>
              <a:latin typeface="Tahoma" charset="0"/>
            </a:endParaRPr>
          </a:p>
        </p:txBody>
      </p:sp>
      <p:pic>
        <p:nvPicPr>
          <p:cNvPr id="2" name="Picture 1"/>
          <p:cNvPicPr>
            <a:picLocks noChangeAspect="1"/>
          </p:cNvPicPr>
          <p:nvPr/>
        </p:nvPicPr>
        <p:blipFill>
          <a:blip r:embed="rId3"/>
          <a:stretch>
            <a:fillRect/>
          </a:stretch>
        </p:blipFill>
        <p:spPr>
          <a:xfrm>
            <a:off x="1456727" y="4694467"/>
            <a:ext cx="3505200" cy="23114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idx="1"/>
          </p:nvPr>
        </p:nvSpPr>
        <p:spPr>
          <a:xfrm>
            <a:off x="935038" y="633413"/>
            <a:ext cx="8435975" cy="5926137"/>
          </a:xfrm>
        </p:spPr>
        <p:txBody>
          <a:bodyPr/>
          <a:lstStyle/>
          <a:p>
            <a:pPr marL="61913" indent="0" eaLnBrk="1" hangingPunct="1">
              <a:lnSpc>
                <a:spcPts val="3800"/>
              </a:lnSpc>
              <a:buFont typeface="Wingdings" charset="0"/>
              <a:buNone/>
            </a:pPr>
            <a:r>
              <a:rPr lang="ja-JP" altLang="en-US" sz="2500" dirty="0">
                <a:solidFill>
                  <a:schemeClr val="bg2"/>
                </a:solidFill>
                <a:latin typeface="Tahoma" charset="0"/>
              </a:rPr>
              <a:t>“</a:t>
            </a:r>
            <a:r>
              <a:rPr lang="en-US" altLang="ja-JP" sz="2500" dirty="0">
                <a:solidFill>
                  <a:srgbClr val="9A2500"/>
                </a:solidFill>
                <a:latin typeface="Tahoma" charset="0"/>
              </a:rPr>
              <a:t>There is a </a:t>
            </a:r>
            <a:r>
              <a:rPr lang="en-US" altLang="ja-JP" sz="2500" u="sng" dirty="0">
                <a:solidFill>
                  <a:srgbClr val="9A2500"/>
                </a:solidFill>
                <a:latin typeface="Tahoma" charset="0"/>
              </a:rPr>
              <a:t>profound difference </a:t>
            </a:r>
            <a:r>
              <a:rPr lang="en-US" altLang="ja-JP" sz="2500" dirty="0">
                <a:solidFill>
                  <a:srgbClr val="9A2500"/>
                </a:solidFill>
                <a:latin typeface="Tahoma" charset="0"/>
              </a:rPr>
              <a:t>between the types of unexpected effects from traditional breeding and genetic engineering,</a:t>
            </a:r>
            <a:r>
              <a:rPr lang="ja-JP" altLang="en-US" sz="2500" dirty="0">
                <a:solidFill>
                  <a:schemeClr val="bg2"/>
                </a:solidFill>
                <a:latin typeface="Tahoma" charset="0"/>
              </a:rPr>
              <a:t>”</a:t>
            </a:r>
            <a:r>
              <a:rPr lang="en-US" altLang="ja-JP" sz="2500" dirty="0">
                <a:solidFill>
                  <a:schemeClr val="bg2"/>
                </a:solidFill>
                <a:latin typeface="Tahoma" charset="0"/>
              </a:rPr>
              <a:t> </a:t>
            </a:r>
          </a:p>
          <a:p>
            <a:pPr marL="61913" indent="0" eaLnBrk="1" hangingPunct="1">
              <a:lnSpc>
                <a:spcPts val="3800"/>
              </a:lnSpc>
              <a:buFont typeface="Wingdings" charset="0"/>
              <a:buNone/>
            </a:pPr>
            <a:r>
              <a:rPr lang="en-US" sz="2500" dirty="0" smtClean="0">
                <a:solidFill>
                  <a:schemeClr val="bg2"/>
                </a:solidFill>
                <a:latin typeface="Tahoma" charset="0"/>
              </a:rPr>
              <a:t> </a:t>
            </a:r>
            <a:r>
              <a:rPr lang="ja-JP" altLang="en-US" sz="2500" dirty="0">
                <a:solidFill>
                  <a:schemeClr val="bg2"/>
                </a:solidFill>
                <a:latin typeface="Tahoma" charset="0"/>
              </a:rPr>
              <a:t>“</a:t>
            </a:r>
            <a:r>
              <a:rPr lang="en-US" altLang="ja-JP" sz="2500" dirty="0">
                <a:solidFill>
                  <a:schemeClr val="bg2"/>
                </a:solidFill>
                <a:latin typeface="Tahoma" charset="0"/>
              </a:rPr>
              <a:t>There </a:t>
            </a:r>
            <a:r>
              <a:rPr lang="en-US" altLang="ja-JP" sz="2500" dirty="0">
                <a:solidFill>
                  <a:srgbClr val="9A2500"/>
                </a:solidFill>
                <a:latin typeface="Tahoma" charset="0"/>
              </a:rPr>
              <a:t>is no certainty </a:t>
            </a:r>
            <a:r>
              <a:rPr lang="en-US" altLang="ja-JP" sz="2500" dirty="0">
                <a:solidFill>
                  <a:schemeClr val="bg2"/>
                </a:solidFill>
                <a:latin typeface="Tahoma" charset="0"/>
              </a:rPr>
              <a:t>that [breeders] will be able to pick up effects that might not be obvious.</a:t>
            </a:r>
            <a:r>
              <a:rPr lang="ja-JP" altLang="en-US" sz="2500" dirty="0">
                <a:solidFill>
                  <a:schemeClr val="bg2"/>
                </a:solidFill>
                <a:latin typeface="Tahoma" charset="0"/>
              </a:rPr>
              <a:t>”</a:t>
            </a:r>
            <a:endParaRPr lang="en-US" altLang="ja-JP" sz="2500" dirty="0">
              <a:solidFill>
                <a:schemeClr val="bg2"/>
              </a:solidFill>
              <a:latin typeface="Tahoma" charset="0"/>
            </a:endParaRPr>
          </a:p>
          <a:p>
            <a:pPr marL="61913" indent="0" eaLnBrk="1" hangingPunct="1">
              <a:lnSpc>
                <a:spcPts val="3800"/>
              </a:lnSpc>
              <a:buFont typeface="Wingdings" charset="0"/>
              <a:buNone/>
            </a:pPr>
            <a:endParaRPr lang="en-US" sz="2500" dirty="0">
              <a:solidFill>
                <a:schemeClr val="bg2"/>
              </a:solidFill>
              <a:latin typeface="Tahoma" charset="0"/>
            </a:endParaRPr>
          </a:p>
          <a:p>
            <a:pPr marL="61913" indent="0" eaLnBrk="1" hangingPunct="1">
              <a:lnSpc>
                <a:spcPts val="3800"/>
              </a:lnSpc>
              <a:buFont typeface="Wingdings" charset="0"/>
              <a:buNone/>
            </a:pPr>
            <a:r>
              <a:rPr lang="ja-JP" altLang="en-US" sz="2500" dirty="0">
                <a:solidFill>
                  <a:schemeClr val="bg2"/>
                </a:solidFill>
                <a:latin typeface="Tahoma" charset="0"/>
              </a:rPr>
              <a:t>“</a:t>
            </a:r>
            <a:r>
              <a:rPr lang="en-US" altLang="ja-JP" sz="2500" dirty="0">
                <a:solidFill>
                  <a:schemeClr val="bg2"/>
                </a:solidFill>
                <a:latin typeface="Tahoma" charset="0"/>
              </a:rPr>
              <a:t>This is the </a:t>
            </a:r>
            <a:r>
              <a:rPr lang="en-US" altLang="ja-JP" sz="2500" dirty="0">
                <a:solidFill>
                  <a:srgbClr val="9A2500"/>
                </a:solidFill>
                <a:latin typeface="Tahoma" charset="0"/>
              </a:rPr>
              <a:t>industry</a:t>
            </a:r>
            <a:r>
              <a:rPr lang="ja-JP" altLang="en-US" sz="2500" dirty="0">
                <a:solidFill>
                  <a:srgbClr val="9A2500"/>
                </a:solidFill>
                <a:latin typeface="Tahoma" charset="0"/>
              </a:rPr>
              <a:t>’</a:t>
            </a:r>
            <a:r>
              <a:rPr lang="en-US" altLang="ja-JP" sz="2500" dirty="0">
                <a:solidFill>
                  <a:srgbClr val="9A2500"/>
                </a:solidFill>
                <a:latin typeface="Tahoma" charset="0"/>
              </a:rPr>
              <a:t>s pet idea, namely that there are no unintended effects </a:t>
            </a:r>
            <a:r>
              <a:rPr lang="en-US" altLang="ja-JP" sz="2500" dirty="0">
                <a:solidFill>
                  <a:schemeClr val="bg2"/>
                </a:solidFill>
                <a:latin typeface="Tahoma" charset="0"/>
              </a:rPr>
              <a:t>that will raise the FDA</a:t>
            </a:r>
            <a:r>
              <a:rPr lang="ja-JP" altLang="en-US" sz="2500" dirty="0">
                <a:solidFill>
                  <a:schemeClr val="bg2"/>
                </a:solidFill>
                <a:latin typeface="Tahoma" charset="0"/>
              </a:rPr>
              <a:t>’</a:t>
            </a:r>
            <a:r>
              <a:rPr lang="en-US" altLang="ja-JP" sz="2500" dirty="0">
                <a:solidFill>
                  <a:schemeClr val="bg2"/>
                </a:solidFill>
                <a:latin typeface="Tahoma" charset="0"/>
              </a:rPr>
              <a:t>s level of concern. But time and time again, there is </a:t>
            </a:r>
            <a:r>
              <a:rPr lang="en-US" altLang="ja-JP" sz="2500" u="sng" dirty="0">
                <a:solidFill>
                  <a:srgbClr val="9A2500"/>
                </a:solidFill>
                <a:latin typeface="Tahoma" charset="0"/>
              </a:rPr>
              <a:t>no data </a:t>
            </a:r>
            <a:r>
              <a:rPr lang="en-US" altLang="ja-JP" sz="2500" dirty="0">
                <a:solidFill>
                  <a:srgbClr val="9A2500"/>
                </a:solidFill>
                <a:latin typeface="Tahoma" charset="0"/>
              </a:rPr>
              <a:t>to back up their contention.</a:t>
            </a:r>
            <a:r>
              <a:rPr lang="ja-JP" altLang="en-US" sz="2500" dirty="0">
                <a:solidFill>
                  <a:srgbClr val="9A2500"/>
                </a:solidFill>
                <a:latin typeface="Tahoma" charset="0"/>
              </a:rPr>
              <a:t>”</a:t>
            </a:r>
            <a:endParaRPr lang="en-US" altLang="ja-JP" sz="2500" dirty="0">
              <a:solidFill>
                <a:srgbClr val="9A2500"/>
              </a:solidFill>
              <a:latin typeface="Tahoma" charset="0"/>
            </a:endParaRPr>
          </a:p>
          <a:p>
            <a:pPr marL="61913" indent="0" algn="ctr" eaLnBrk="1" hangingPunct="1">
              <a:lnSpc>
                <a:spcPct val="80000"/>
              </a:lnSpc>
              <a:buFont typeface="Wingdings" charset="0"/>
              <a:buNone/>
            </a:pPr>
            <a:endParaRPr lang="en-US" sz="2500" i="1" dirty="0">
              <a:solidFill>
                <a:schemeClr val="bg2"/>
              </a:solidFill>
              <a:latin typeface="Tahoma" charset="0"/>
            </a:endParaRPr>
          </a:p>
          <a:p>
            <a:pPr marL="61913" indent="0" algn="r" eaLnBrk="1" hangingPunct="1">
              <a:lnSpc>
                <a:spcPct val="80000"/>
              </a:lnSpc>
              <a:buFont typeface="Wingdings" charset="0"/>
              <a:buNone/>
            </a:pPr>
            <a:r>
              <a:rPr lang="en-US" sz="2500" b="1" i="1" dirty="0">
                <a:solidFill>
                  <a:srgbClr val="9A2500"/>
                </a:solidFill>
                <a:latin typeface="Tahoma" charset="0"/>
              </a:rPr>
              <a:t>FDA microbiologist Louis </a:t>
            </a:r>
            <a:r>
              <a:rPr lang="en-US" sz="2500" b="1" i="1" dirty="0" err="1">
                <a:solidFill>
                  <a:srgbClr val="9A2500"/>
                </a:solidFill>
                <a:latin typeface="Tahoma" charset="0"/>
              </a:rPr>
              <a:t>Pribyl</a:t>
            </a:r>
            <a:endParaRPr lang="en-US" sz="2500" b="1" i="1" dirty="0">
              <a:solidFill>
                <a:srgbClr val="9A2500"/>
              </a:solidFill>
              <a:latin typeface="Tahoma" charset="0"/>
            </a:endParaRPr>
          </a:p>
        </p:txBody>
      </p:sp>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15408" y="6233553"/>
            <a:ext cx="1984393" cy="95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body" idx="1"/>
          </p:nvPr>
        </p:nvSpPr>
        <p:spPr>
          <a:xfrm>
            <a:off x="2112484" y="2097678"/>
            <a:ext cx="7300913" cy="3179478"/>
          </a:xfrm>
        </p:spPr>
        <p:txBody>
          <a:bodyPr/>
          <a:lstStyle/>
          <a:p>
            <a:pPr marL="0" indent="0" algn="r" eaLnBrk="1" hangingPunct="1">
              <a:lnSpc>
                <a:spcPct val="90000"/>
              </a:lnSpc>
              <a:buFont typeface="Wingdings" charset="0"/>
              <a:buNone/>
            </a:pPr>
            <a:r>
              <a:rPr lang="ja-JP" altLang="en-US" sz="4300" dirty="0">
                <a:solidFill>
                  <a:srgbClr val="9A2500"/>
                </a:solidFill>
                <a:latin typeface="Tahoma" charset="0"/>
              </a:rPr>
              <a:t>“</a:t>
            </a:r>
            <a:r>
              <a:rPr lang="en-US" sz="4300" dirty="0">
                <a:solidFill>
                  <a:srgbClr val="9A2500"/>
                </a:solidFill>
                <a:latin typeface="Tahoma" charset="0"/>
              </a:rPr>
              <a:t>Residues of </a:t>
            </a:r>
            <a:r>
              <a:rPr lang="en-US" sz="4300" u="sng" dirty="0">
                <a:solidFill>
                  <a:srgbClr val="9A2500"/>
                </a:solidFill>
                <a:latin typeface="Tahoma" charset="0"/>
              </a:rPr>
              <a:t>plant constituents or toxicants </a:t>
            </a:r>
            <a:r>
              <a:rPr lang="en-US" sz="4300" dirty="0">
                <a:solidFill>
                  <a:srgbClr val="9A2500"/>
                </a:solidFill>
                <a:latin typeface="Tahoma" charset="0"/>
              </a:rPr>
              <a:t>in meat and milk products may pose human food safety concerns.</a:t>
            </a:r>
            <a:r>
              <a:rPr lang="ja-JP" altLang="en-US" sz="4300" dirty="0">
                <a:solidFill>
                  <a:srgbClr val="9A2500"/>
                </a:solidFill>
                <a:latin typeface="Tahoma" charset="0"/>
              </a:rPr>
              <a:t>”</a:t>
            </a:r>
            <a:endParaRPr lang="en-US" sz="4300" dirty="0">
              <a:solidFill>
                <a:srgbClr val="9A2500"/>
              </a:solidFill>
              <a:latin typeface="Tahoma" charset="0"/>
            </a:endParaRPr>
          </a:p>
        </p:txBody>
      </p:sp>
      <p:sp>
        <p:nvSpPr>
          <p:cNvPr id="203780" name="Rectangle 4"/>
          <p:cNvSpPr>
            <a:spLocks noChangeArrowheads="1"/>
          </p:cNvSpPr>
          <p:nvPr/>
        </p:nvSpPr>
        <p:spPr bwMode="auto">
          <a:xfrm>
            <a:off x="3578225" y="5870575"/>
            <a:ext cx="5856288"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p>
            <a:pPr algn="r" defTabSz="1017588"/>
            <a:r>
              <a:rPr lang="en-US" sz="2700" i="1">
                <a:solidFill>
                  <a:srgbClr val="2B5481"/>
                </a:solidFill>
                <a:effectLst>
                  <a:outerShdw blurRad="38100" dist="38100" dir="2700000" algn="tl">
                    <a:srgbClr val="000000"/>
                  </a:outerShdw>
                </a:effectLst>
                <a:latin typeface="Tahoma" charset="0"/>
              </a:rPr>
              <a:t>Gerald Guest, Director, FDA</a:t>
            </a:r>
            <a:r>
              <a:rPr lang="ja-JP" altLang="en-US" sz="2700" i="1">
                <a:solidFill>
                  <a:srgbClr val="2B5481"/>
                </a:solidFill>
                <a:effectLst>
                  <a:outerShdw blurRad="38100" dist="38100" dir="2700000" algn="tl">
                    <a:srgbClr val="000000"/>
                  </a:outerShdw>
                </a:effectLst>
                <a:latin typeface="Tahoma" charset="0"/>
              </a:rPr>
              <a:t>’</a:t>
            </a:r>
            <a:r>
              <a:rPr lang="en-US" sz="2700" i="1">
                <a:solidFill>
                  <a:srgbClr val="2B5481"/>
                </a:solidFill>
                <a:effectLst>
                  <a:outerShdw blurRad="38100" dist="38100" dir="2700000" algn="tl">
                    <a:srgbClr val="000000"/>
                  </a:outerShdw>
                </a:effectLst>
                <a:latin typeface="Tahoma" charset="0"/>
              </a:rPr>
              <a:t>s</a:t>
            </a:r>
            <a:br>
              <a:rPr lang="en-US" sz="2700" i="1">
                <a:solidFill>
                  <a:srgbClr val="2B5481"/>
                </a:solidFill>
                <a:effectLst>
                  <a:outerShdw blurRad="38100" dist="38100" dir="2700000" algn="tl">
                    <a:srgbClr val="000000"/>
                  </a:outerShdw>
                </a:effectLst>
                <a:latin typeface="Tahoma" charset="0"/>
              </a:rPr>
            </a:br>
            <a:r>
              <a:rPr lang="en-US" sz="2700" i="1">
                <a:solidFill>
                  <a:srgbClr val="2B5481"/>
                </a:solidFill>
                <a:effectLst>
                  <a:outerShdw blurRad="38100" dist="38100" dir="2700000" algn="tl">
                    <a:srgbClr val="000000"/>
                  </a:outerShdw>
                </a:effectLst>
                <a:latin typeface="Tahoma" charset="0"/>
              </a:rPr>
              <a:t>Center for Veterinary Medicine (CVM)</a:t>
            </a:r>
          </a:p>
        </p:txBody>
      </p:sp>
      <p:pic>
        <p:nvPicPr>
          <p:cNvPr id="2" name="Picture 1"/>
          <p:cNvPicPr>
            <a:picLocks noChangeAspect="1"/>
          </p:cNvPicPr>
          <p:nvPr/>
        </p:nvPicPr>
        <p:blipFill>
          <a:blip r:embed="rId3"/>
          <a:stretch>
            <a:fillRect/>
          </a:stretch>
        </p:blipFill>
        <p:spPr>
          <a:xfrm>
            <a:off x="559621" y="2744907"/>
            <a:ext cx="1113432" cy="2039056"/>
          </a:xfrm>
          <a:prstGeom prst="rect">
            <a:avLst/>
          </a:prstGeom>
        </p:spPr>
      </p:pic>
      <p:pic>
        <p:nvPicPr>
          <p:cNvPr id="3" name="Picture 2"/>
          <p:cNvPicPr>
            <a:picLocks noChangeAspect="1"/>
          </p:cNvPicPr>
          <p:nvPr/>
        </p:nvPicPr>
        <p:blipFill>
          <a:blip r:embed="rId4"/>
          <a:stretch>
            <a:fillRect/>
          </a:stretch>
        </p:blipFill>
        <p:spPr>
          <a:xfrm>
            <a:off x="456219" y="225525"/>
            <a:ext cx="3008581" cy="1995998"/>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92" y="325427"/>
            <a:ext cx="9051925" cy="1295400"/>
          </a:xfrm>
        </p:spPr>
        <p:txBody>
          <a:bodyPr/>
          <a:lstStyle/>
          <a:p>
            <a:pPr defTabSz="1019175">
              <a:defRPr/>
            </a:pP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UP FRONT</a:t>
            </a:r>
            <a:endParaRPr lang="en-US" sz="8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539750" y="1797741"/>
            <a:ext cx="9051925" cy="4093848"/>
          </a:xfrm>
        </p:spPr>
        <p:txBody>
          <a:bodyPr/>
          <a:lstStyle/>
          <a:p>
            <a:r>
              <a:rPr lang="en-US" dirty="0">
                <a:latin typeface="Arial" charset="0"/>
              </a:rPr>
              <a:t>Public </a:t>
            </a:r>
            <a:r>
              <a:rPr lang="en-US" u="sng" dirty="0" smtClean="0">
                <a:solidFill>
                  <a:srgbClr val="9A2500"/>
                </a:solidFill>
                <a:effectLst>
                  <a:outerShdw blurRad="38100" dist="38100" dir="2700000" algn="tl">
                    <a:srgbClr val="000000">
                      <a:alpha val="43137"/>
                    </a:srgbClr>
                  </a:outerShdw>
                </a:effectLst>
                <a:latin typeface="Arial" charset="0"/>
              </a:rPr>
              <a:t>“</a:t>
            </a:r>
            <a:r>
              <a:rPr lang="en-US" i="1" u="sng" dirty="0" smtClean="0">
                <a:solidFill>
                  <a:srgbClr val="9A2500"/>
                </a:solidFill>
                <a:effectLst>
                  <a:outerShdw blurRad="38100" dist="38100" dir="2700000" algn="tl">
                    <a:srgbClr val="000000">
                      <a:alpha val="43137"/>
                    </a:srgbClr>
                  </a:outerShdw>
                </a:effectLst>
                <a:latin typeface="Arial" charset="0"/>
              </a:rPr>
              <a:t>Right </a:t>
            </a:r>
            <a:r>
              <a:rPr lang="en-US" i="1" u="sng" dirty="0">
                <a:solidFill>
                  <a:srgbClr val="9A2500"/>
                </a:solidFill>
                <a:effectLst>
                  <a:outerShdw blurRad="38100" dist="38100" dir="2700000" algn="tl">
                    <a:srgbClr val="000000">
                      <a:alpha val="43137"/>
                    </a:srgbClr>
                  </a:outerShdw>
                </a:effectLst>
                <a:latin typeface="Arial" charset="0"/>
              </a:rPr>
              <a:t>to </a:t>
            </a:r>
            <a:r>
              <a:rPr lang="en-US" i="1" u="sng" dirty="0" smtClean="0">
                <a:solidFill>
                  <a:srgbClr val="9A2500"/>
                </a:solidFill>
                <a:effectLst>
                  <a:outerShdw blurRad="38100" dist="38100" dir="2700000" algn="tl">
                    <a:srgbClr val="000000">
                      <a:alpha val="43137"/>
                    </a:srgbClr>
                  </a:outerShdw>
                </a:effectLst>
                <a:latin typeface="Arial" charset="0"/>
              </a:rPr>
              <a:t>Know</a:t>
            </a:r>
            <a:r>
              <a:rPr lang="en-US" i="1" dirty="0" smtClean="0">
                <a:solidFill>
                  <a:srgbClr val="9A2500"/>
                </a:solidFill>
                <a:effectLst>
                  <a:outerShdw blurRad="38100" dist="38100" dir="2700000" algn="tl">
                    <a:srgbClr val="000000">
                      <a:alpha val="43137"/>
                    </a:srgbClr>
                  </a:outerShdw>
                </a:effectLst>
                <a:latin typeface="Arial" charset="0"/>
              </a:rPr>
              <a:t>”</a:t>
            </a:r>
            <a:r>
              <a:rPr lang="en-US" i="1" dirty="0" smtClean="0">
                <a:effectLst>
                  <a:outerShdw blurRad="38100" dist="38100" dir="2700000" algn="tl">
                    <a:srgbClr val="000000">
                      <a:alpha val="43137"/>
                    </a:srgbClr>
                  </a:outerShdw>
                </a:effectLst>
                <a:latin typeface="Arial" charset="0"/>
              </a:rPr>
              <a:t> </a:t>
            </a:r>
            <a:r>
              <a:rPr lang="en-US" dirty="0">
                <a:latin typeface="Arial" charset="0"/>
              </a:rPr>
              <a:t>is Absolute</a:t>
            </a:r>
            <a:r>
              <a:rPr lang="en-US" dirty="0" smtClean="0">
                <a:latin typeface="Arial" charset="0"/>
              </a:rPr>
              <a:t>…</a:t>
            </a:r>
            <a:endParaRPr lang="en-US" dirty="0">
              <a:latin typeface="Arial" charset="0"/>
            </a:endParaRPr>
          </a:p>
          <a:p>
            <a:r>
              <a:rPr lang="en-US" dirty="0">
                <a:latin typeface="Arial" charset="0"/>
              </a:rPr>
              <a:t>Biotechnology may or may not be </a:t>
            </a:r>
            <a:r>
              <a:rPr lang="en-US" dirty="0" smtClean="0">
                <a:latin typeface="Arial" charset="0"/>
              </a:rPr>
              <a:t>safe </a:t>
            </a:r>
            <a:r>
              <a:rPr lang="en-US" dirty="0">
                <a:latin typeface="Arial" charset="0"/>
              </a:rPr>
              <a:t>as currently applied in </a:t>
            </a:r>
            <a:r>
              <a:rPr lang="en-US" dirty="0" smtClean="0">
                <a:latin typeface="Arial" charset="0"/>
              </a:rPr>
              <a:t>agriculture, BUT </a:t>
            </a:r>
            <a:r>
              <a:rPr lang="en-US" dirty="0">
                <a:latin typeface="Arial" charset="0"/>
              </a:rPr>
              <a:t>People are not </a:t>
            </a:r>
            <a:r>
              <a:rPr lang="ja-JP" altLang="en-US" dirty="0">
                <a:solidFill>
                  <a:srgbClr val="9A2500"/>
                </a:solidFill>
                <a:effectLst>
                  <a:outerShdw blurRad="38100" dist="38100" dir="2700000" algn="tl">
                    <a:srgbClr val="000000">
                      <a:alpha val="43137"/>
                    </a:srgbClr>
                  </a:outerShdw>
                </a:effectLst>
                <a:latin typeface="Arial" charset="0"/>
              </a:rPr>
              <a:t>“</a:t>
            </a:r>
            <a:r>
              <a:rPr lang="en-US" i="1" dirty="0">
                <a:solidFill>
                  <a:srgbClr val="9A2500"/>
                </a:solidFill>
                <a:effectLst>
                  <a:outerShdw blurRad="38100" dist="38100" dir="2700000" algn="tl">
                    <a:srgbClr val="000000">
                      <a:alpha val="43137"/>
                    </a:srgbClr>
                  </a:outerShdw>
                </a:effectLst>
                <a:latin typeface="Arial" charset="0"/>
              </a:rPr>
              <a:t>lab rats</a:t>
            </a:r>
            <a:r>
              <a:rPr lang="ja-JP" altLang="en-US" dirty="0">
                <a:solidFill>
                  <a:srgbClr val="9A2500"/>
                </a:solidFill>
                <a:effectLst>
                  <a:outerShdw blurRad="38100" dist="38100" dir="2700000" algn="tl">
                    <a:srgbClr val="000000">
                      <a:alpha val="43137"/>
                    </a:srgbClr>
                  </a:outerShdw>
                </a:effectLst>
                <a:latin typeface="Arial" charset="0"/>
              </a:rPr>
              <a:t>”</a:t>
            </a:r>
            <a:r>
              <a:rPr lang="en-US" dirty="0">
                <a:solidFill>
                  <a:srgbClr val="9A2500"/>
                </a:solidFill>
                <a:effectLst>
                  <a:outerShdw blurRad="38100" dist="38100" dir="2700000" algn="tl">
                    <a:srgbClr val="000000">
                      <a:alpha val="43137"/>
                    </a:srgbClr>
                  </a:outerShdw>
                </a:effectLst>
                <a:latin typeface="Arial" charset="0"/>
              </a:rPr>
              <a:t> </a:t>
            </a:r>
            <a:r>
              <a:rPr lang="en-US" dirty="0">
                <a:latin typeface="Arial" charset="0"/>
              </a:rPr>
              <a:t>to be experimented </a:t>
            </a:r>
            <a:r>
              <a:rPr lang="en-US" dirty="0" smtClean="0">
                <a:latin typeface="Arial" charset="0"/>
              </a:rPr>
              <a:t>upon </a:t>
            </a:r>
            <a:r>
              <a:rPr lang="en-US" dirty="0">
                <a:latin typeface="Arial" charset="0"/>
              </a:rPr>
              <a:t>without </a:t>
            </a:r>
            <a:r>
              <a:rPr lang="en-US" i="1" u="sng" dirty="0">
                <a:solidFill>
                  <a:srgbClr val="9A2500"/>
                </a:solidFill>
                <a:effectLst>
                  <a:outerShdw blurRad="38100" dist="38100" dir="2700000" algn="tl">
                    <a:srgbClr val="000000">
                      <a:alpha val="43137"/>
                    </a:srgbClr>
                  </a:outerShdw>
                </a:effectLst>
                <a:latin typeface="Arial" charset="0"/>
              </a:rPr>
              <a:t>informed </a:t>
            </a:r>
            <a:r>
              <a:rPr lang="en-US" i="1" u="sng" dirty="0" smtClean="0">
                <a:solidFill>
                  <a:srgbClr val="9A2500"/>
                </a:solidFill>
                <a:effectLst>
                  <a:outerShdw blurRad="38100" dist="38100" dir="2700000" algn="tl">
                    <a:srgbClr val="000000">
                      <a:alpha val="43137"/>
                    </a:srgbClr>
                  </a:outerShdw>
                </a:effectLst>
                <a:latin typeface="Arial" charset="0"/>
              </a:rPr>
              <a:t>consent</a:t>
            </a:r>
            <a:r>
              <a:rPr lang="en-US" i="1" dirty="0" smtClean="0">
                <a:solidFill>
                  <a:srgbClr val="9A2500"/>
                </a:solidFill>
                <a:effectLst>
                  <a:outerShdw blurRad="38100" dist="38100" dir="2700000" algn="tl">
                    <a:srgbClr val="000000">
                      <a:alpha val="43137"/>
                    </a:srgbClr>
                  </a:outerShdw>
                </a:effectLst>
                <a:latin typeface="Arial" charset="0"/>
              </a:rPr>
              <a:t>………………</a:t>
            </a:r>
            <a:endParaRPr lang="en-US" i="1" dirty="0">
              <a:solidFill>
                <a:srgbClr val="9A2500"/>
              </a:solidFill>
              <a:effectLst>
                <a:outerShdw blurRad="38100" dist="38100" dir="2700000" algn="tl">
                  <a:srgbClr val="000000">
                    <a:alpha val="43137"/>
                  </a:srgbClr>
                </a:outerShdw>
              </a:effectLst>
              <a:latin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643" y="5080930"/>
            <a:ext cx="3457664" cy="2300918"/>
          </a:xfrm>
          <a:prstGeom prst="rect">
            <a:avLst/>
          </a:prstGeom>
        </p:spPr>
      </p:pic>
    </p:spTree>
    <p:extLst>
      <p:ext uri="{BB962C8B-B14F-4D97-AF65-F5344CB8AC3E}">
        <p14:creationId xmlns:p14="http://schemas.microsoft.com/office/powerpoint/2010/main" val="2023507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idx="4294967295"/>
          </p:nvPr>
        </p:nvSpPr>
        <p:spPr>
          <a:xfrm>
            <a:off x="0" y="328343"/>
            <a:ext cx="10058400" cy="1900237"/>
          </a:xfrm>
        </p:spPr>
        <p:txBody>
          <a:bodyPr lIns="101645" tIns="50823" rIns="101645" bIns="50823"/>
          <a:lstStyle/>
          <a:p>
            <a:pPr eaLnBrk="1" hangingPunct="1"/>
            <a:r>
              <a:rPr lang="en-US" sz="3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FDA declares GMOs no different</a:t>
            </a:r>
          </a:p>
        </p:txBody>
      </p:sp>
      <p:sp>
        <p:nvSpPr>
          <p:cNvPr id="209923" name="Rectangle 3"/>
          <p:cNvSpPr>
            <a:spLocks noGrp="1" noChangeArrowheads="1"/>
          </p:cNvSpPr>
          <p:nvPr>
            <p:ph type="body" idx="4294967295"/>
          </p:nvPr>
        </p:nvSpPr>
        <p:spPr>
          <a:xfrm>
            <a:off x="1993900" y="1881188"/>
            <a:ext cx="6686550" cy="4748212"/>
          </a:xfrm>
        </p:spPr>
        <p:txBody>
          <a:bodyPr lIns="101645" tIns="50823" rIns="101645" bIns="50823"/>
          <a:lstStyle/>
          <a:p>
            <a:pPr algn="r" eaLnBrk="1" hangingPunct="1">
              <a:buFontTx/>
              <a:buNone/>
            </a:pPr>
            <a:r>
              <a:rPr lang="en-US" b="1">
                <a:latin typeface="Arial" charset="0"/>
              </a:rPr>
              <a:t>  </a:t>
            </a:r>
            <a:r>
              <a:rPr lang="ja-JP" altLang="en-US" sz="3200" b="1">
                <a:latin typeface="Arial" charset="0"/>
              </a:rPr>
              <a:t>“</a:t>
            </a:r>
            <a:r>
              <a:rPr lang="en-US" altLang="ja-JP" sz="3200" b="1">
                <a:latin typeface="Tahoma" charset="0"/>
              </a:rPr>
              <a:t>The agency is not aware of any information   showing that foods derived by these new methods differ from other foods in any meaningful or uniform way.</a:t>
            </a:r>
            <a:r>
              <a:rPr lang="ja-JP" altLang="en-US" sz="3200" b="1">
                <a:latin typeface="Tahoma" charset="0"/>
              </a:rPr>
              <a:t>”</a:t>
            </a:r>
            <a:r>
              <a:rPr lang="en-US" altLang="ja-JP" sz="3500">
                <a:latin typeface="Tahoma" charset="0"/>
              </a:rPr>
              <a:t> </a:t>
            </a:r>
            <a:r>
              <a:rPr lang="en-US" altLang="ja-JP">
                <a:latin typeface="Tahoma" charset="0"/>
              </a:rPr>
              <a:t/>
            </a:r>
            <a:br>
              <a:rPr lang="en-US" altLang="ja-JP">
                <a:latin typeface="Tahoma" charset="0"/>
              </a:rPr>
            </a:br>
            <a:endParaRPr lang="en-US" altLang="ja-JP">
              <a:solidFill>
                <a:srgbClr val="FF3300"/>
              </a:solidFill>
              <a:latin typeface="Tahoma" charset="0"/>
            </a:endParaRPr>
          </a:p>
          <a:p>
            <a:pPr eaLnBrk="1" hangingPunct="1"/>
            <a:endParaRPr lang="en-US">
              <a:latin typeface="Tahoma" charset="0"/>
            </a:endParaRP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26" y="5407456"/>
            <a:ext cx="3084250" cy="148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p:cNvSpPr txBox="1">
            <a:spLocks noChangeArrowheads="1"/>
          </p:cNvSpPr>
          <p:nvPr/>
        </p:nvSpPr>
        <p:spPr bwMode="auto">
          <a:xfrm>
            <a:off x="1374775" y="6829425"/>
            <a:ext cx="3715451" cy="70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spcBef>
                <a:spcPct val="50000"/>
              </a:spcBef>
            </a:pPr>
            <a:r>
              <a:rPr lang="en-US" sz="1900" b="1" dirty="0">
                <a:solidFill>
                  <a:srgbClr val="9A2500"/>
                </a:solidFill>
              </a:rPr>
              <a:t>Food and Drug Administration</a:t>
            </a:r>
          </a:p>
          <a:p>
            <a:pPr eaLnBrk="1" hangingPunct="1"/>
            <a:endParaRPr lang="en-US" sz="2000" dirty="0">
              <a:solidFill>
                <a:schemeClr val="tx1"/>
              </a:solidFill>
            </a:endParaRPr>
          </a:p>
        </p:txBody>
      </p:sp>
      <p:sp>
        <p:nvSpPr>
          <p:cNvPr id="209926" name="Text Box 6"/>
          <p:cNvSpPr txBox="1">
            <a:spLocks noChangeArrowheads="1"/>
          </p:cNvSpPr>
          <p:nvPr/>
        </p:nvSpPr>
        <p:spPr bwMode="auto">
          <a:xfrm>
            <a:off x="4397375" y="4978400"/>
            <a:ext cx="4248150" cy="9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r>
              <a:rPr lang="ja-JP" altLang="en-US" sz="2700" dirty="0">
                <a:solidFill>
                  <a:srgbClr val="9A2500"/>
                </a:solidFill>
                <a:latin typeface="Tahoma" charset="0"/>
              </a:rPr>
              <a:t>“</a:t>
            </a:r>
            <a:r>
              <a:rPr lang="en-US" altLang="ja-JP" sz="2700" dirty="0">
                <a:solidFill>
                  <a:srgbClr val="9A2500"/>
                </a:solidFill>
                <a:latin typeface="Tahoma" charset="0"/>
              </a:rPr>
              <a:t>Statement of Policy</a:t>
            </a:r>
            <a:r>
              <a:rPr lang="ja-JP" altLang="en-US" sz="2700" dirty="0">
                <a:solidFill>
                  <a:srgbClr val="9A2500"/>
                </a:solidFill>
                <a:latin typeface="Tahoma" charset="0"/>
              </a:rPr>
              <a:t>”</a:t>
            </a:r>
            <a:r>
              <a:rPr lang="en-US" altLang="ja-JP" sz="2700" dirty="0">
                <a:solidFill>
                  <a:srgbClr val="9A2500"/>
                </a:solidFill>
                <a:latin typeface="Tahoma" charset="0"/>
              </a:rPr>
              <a:t/>
            </a:r>
            <a:br>
              <a:rPr lang="en-US" altLang="ja-JP" sz="2700" dirty="0">
                <a:solidFill>
                  <a:srgbClr val="9A2500"/>
                </a:solidFill>
                <a:latin typeface="Tahoma" charset="0"/>
              </a:rPr>
            </a:br>
            <a:r>
              <a:rPr lang="en-US" altLang="ja-JP" sz="2700" dirty="0">
                <a:solidFill>
                  <a:srgbClr val="9A2500"/>
                </a:solidFill>
                <a:latin typeface="Tahoma" charset="0"/>
              </a:rPr>
              <a:t> May 29, 1992</a:t>
            </a:r>
            <a:endParaRPr lang="en-US" sz="2700" dirty="0">
              <a:solidFill>
                <a:srgbClr val="9A2500"/>
              </a:solidFill>
              <a:latin typeface="Tahoma" charset="0"/>
            </a:endParaRPr>
          </a:p>
        </p:txBody>
      </p:sp>
      <p:sp>
        <p:nvSpPr>
          <p:cNvPr id="209927" name="Line 9"/>
          <p:cNvSpPr>
            <a:spLocks noChangeShapeType="1"/>
          </p:cNvSpPr>
          <p:nvPr/>
        </p:nvSpPr>
        <p:spPr bwMode="auto">
          <a:xfrm>
            <a:off x="0" y="1830388"/>
            <a:ext cx="10058400" cy="0"/>
          </a:xfrm>
          <a:prstGeom prst="line">
            <a:avLst/>
          </a:prstGeom>
          <a:noFill/>
          <a:ln w="508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8" name="Rectangle 2"/>
          <p:cNvSpPr>
            <a:spLocks noGrp="1" noChangeArrowheads="1"/>
          </p:cNvSpPr>
          <p:nvPr>
            <p:ph type="body" idx="1"/>
          </p:nvPr>
        </p:nvSpPr>
        <p:spPr>
          <a:xfrm>
            <a:off x="577850" y="482851"/>
            <a:ext cx="9053513" cy="5786437"/>
          </a:xfrm>
        </p:spPr>
        <p:txBody>
          <a:bodyPr/>
          <a:lstStyle/>
          <a:p>
            <a:pPr marL="61913" indent="0" eaLnBrk="1" hangingPunct="1">
              <a:lnSpc>
                <a:spcPts val="4000"/>
              </a:lnSpc>
              <a:buFont typeface="Wingdings" charset="0"/>
              <a:buNone/>
            </a:pPr>
            <a:r>
              <a:rPr lang="ja-JP" altLang="en-US" sz="2800" dirty="0">
                <a:solidFill>
                  <a:schemeClr val="bg1"/>
                </a:solidFill>
                <a:latin typeface="Tahoma" charset="0"/>
              </a:rPr>
              <a:t>“</a:t>
            </a:r>
            <a:r>
              <a:rPr lang="en-US" altLang="ja-JP" sz="2800" dirty="0">
                <a:solidFill>
                  <a:schemeClr val="bg1"/>
                </a:solidFill>
                <a:latin typeface="Tahoma" charset="0"/>
              </a:rPr>
              <a:t>What has happened to the scientific elements of this document? </a:t>
            </a:r>
            <a:r>
              <a:rPr lang="en-US" altLang="ja-JP" sz="2800" dirty="0">
                <a:solidFill>
                  <a:srgbClr val="9A2500"/>
                </a:solidFill>
                <a:latin typeface="Tahoma" charset="0"/>
              </a:rPr>
              <a:t>Without a sound scientific base</a:t>
            </a:r>
            <a:r>
              <a:rPr lang="en-US" altLang="ja-JP" sz="2800" dirty="0">
                <a:solidFill>
                  <a:schemeClr val="bg1"/>
                </a:solidFill>
                <a:latin typeface="Tahoma" charset="0"/>
              </a:rPr>
              <a:t> to rest on, this becomes a broad, general, </a:t>
            </a:r>
            <a:r>
              <a:rPr lang="ja-JP" altLang="en-US" sz="2800" dirty="0">
                <a:solidFill>
                  <a:schemeClr val="bg1"/>
                </a:solidFill>
                <a:latin typeface="Tahoma" charset="0"/>
              </a:rPr>
              <a:t>‘</a:t>
            </a:r>
            <a:r>
              <a:rPr lang="en-US" altLang="ja-JP" sz="2800" dirty="0">
                <a:solidFill>
                  <a:schemeClr val="bg1"/>
                </a:solidFill>
                <a:latin typeface="Tahoma" charset="0"/>
              </a:rPr>
              <a:t>What do I have to do to avoid trouble</a:t>
            </a:r>
            <a:r>
              <a:rPr lang="ja-JP" altLang="en-US" sz="2800" dirty="0">
                <a:solidFill>
                  <a:schemeClr val="bg1"/>
                </a:solidFill>
                <a:latin typeface="Tahoma" charset="0"/>
              </a:rPr>
              <a:t>’</a:t>
            </a:r>
            <a:r>
              <a:rPr lang="en-US" altLang="ja-JP" sz="2800" dirty="0">
                <a:solidFill>
                  <a:schemeClr val="bg1"/>
                </a:solidFill>
                <a:latin typeface="Tahoma" charset="0"/>
              </a:rPr>
              <a:t>-type document. . . . It will look like and probably be just a political document. . . . </a:t>
            </a:r>
            <a:r>
              <a:rPr lang="en-US" altLang="ja-JP" sz="2800" dirty="0">
                <a:solidFill>
                  <a:srgbClr val="9A2500"/>
                </a:solidFill>
                <a:latin typeface="Tahoma" charset="0"/>
              </a:rPr>
              <a:t>It reads very pro-industry</a:t>
            </a:r>
            <a:r>
              <a:rPr lang="en-US" altLang="ja-JP" sz="2800" dirty="0">
                <a:solidFill>
                  <a:schemeClr val="bg1"/>
                </a:solidFill>
                <a:latin typeface="Tahoma" charset="0"/>
              </a:rPr>
              <a:t>, especially in the area of </a:t>
            </a:r>
            <a:r>
              <a:rPr lang="en-US" altLang="ja-JP" sz="2800" dirty="0">
                <a:solidFill>
                  <a:srgbClr val="9A2500"/>
                </a:solidFill>
                <a:latin typeface="Tahoma" charset="0"/>
              </a:rPr>
              <a:t>unintended effects</a:t>
            </a:r>
            <a:r>
              <a:rPr lang="en-US" altLang="ja-JP" sz="2800" dirty="0">
                <a:solidFill>
                  <a:schemeClr val="bg1"/>
                </a:solidFill>
                <a:latin typeface="Tahoma" charset="0"/>
              </a:rPr>
              <a:t>.</a:t>
            </a:r>
            <a:r>
              <a:rPr lang="ja-JP" altLang="en-US" sz="2800" dirty="0">
                <a:solidFill>
                  <a:schemeClr val="bg1"/>
                </a:solidFill>
                <a:latin typeface="Tahoma" charset="0"/>
              </a:rPr>
              <a:t>”</a:t>
            </a:r>
            <a:endParaRPr lang="en-US" altLang="ja-JP" sz="2800" dirty="0">
              <a:solidFill>
                <a:schemeClr val="bg1"/>
              </a:solidFill>
              <a:latin typeface="Tahoma" charset="0"/>
            </a:endParaRPr>
          </a:p>
          <a:p>
            <a:pPr marL="61913" indent="0" algn="r" eaLnBrk="1" hangingPunct="1">
              <a:buFont typeface="Wingdings" charset="0"/>
              <a:buNone/>
            </a:pPr>
            <a:r>
              <a:rPr lang="en-US" sz="3100" b="1" i="1" dirty="0">
                <a:solidFill>
                  <a:srgbClr val="9A2500"/>
                </a:solidFill>
                <a:latin typeface="Tahoma" charset="0"/>
              </a:rPr>
              <a:t>FDA microbiologist Louis </a:t>
            </a:r>
            <a:r>
              <a:rPr lang="en-US" sz="3100" b="1" i="1" dirty="0" err="1">
                <a:solidFill>
                  <a:srgbClr val="9A2500"/>
                </a:solidFill>
                <a:latin typeface="Tahoma" charset="0"/>
              </a:rPr>
              <a:t>Pribyl</a:t>
            </a:r>
            <a:endParaRPr lang="en-US" sz="3100" b="1" i="1" dirty="0">
              <a:solidFill>
                <a:srgbClr val="9A2500"/>
              </a:solidFill>
              <a:latin typeface="Tahoma" charset="0"/>
            </a:endParaRPr>
          </a:p>
        </p:txBody>
      </p:sp>
      <p:pic>
        <p:nvPicPr>
          <p:cNvPr id="3" name="Picture 2" descr="consequenc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405" y="5074644"/>
            <a:ext cx="2474976" cy="2206752"/>
          </a:xfrm>
          <a:prstGeom prst="rect">
            <a:avLst/>
          </a:prstGeom>
        </p:spPr>
      </p:pic>
      <p:pic>
        <p:nvPicPr>
          <p:cNvPr id="4" name="Picture 3" descr="OOOp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00900" y="5359400"/>
            <a:ext cx="1756926" cy="18288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body" idx="4294967295"/>
          </p:nvPr>
        </p:nvSpPr>
        <p:spPr>
          <a:xfrm>
            <a:off x="837830" y="1857275"/>
            <a:ext cx="8318870" cy="4267200"/>
          </a:xfrm>
        </p:spPr>
        <p:txBody>
          <a:bodyPr lIns="101645" tIns="50823" rIns="101645" bIns="50823"/>
          <a:lstStyle/>
          <a:p>
            <a:pPr eaLnBrk="1" hangingPunct="1">
              <a:lnSpc>
                <a:spcPct val="60000"/>
              </a:lnSpc>
              <a:buFontTx/>
              <a:buNone/>
            </a:pPr>
            <a:endParaRPr lang="en-US" sz="7600" b="1" dirty="0">
              <a:solidFill>
                <a:srgbClr val="4D4D4D"/>
              </a:solidFill>
              <a:latin typeface="Tahoma" charset="0"/>
            </a:endParaRPr>
          </a:p>
          <a:p>
            <a:pPr algn="r" eaLnBrk="1" hangingPunct="1">
              <a:lnSpc>
                <a:spcPct val="70000"/>
              </a:lnSpc>
              <a:buFontTx/>
              <a:buNone/>
            </a:pPr>
            <a:r>
              <a:rPr lang="en-US" b="1" i="1" u="sng" dirty="0">
                <a:solidFill>
                  <a:schemeClr val="accent2"/>
                </a:solidFill>
                <a:latin typeface="Tahoma" charset="0"/>
              </a:rPr>
              <a:t>Michael Taylor</a:t>
            </a:r>
          </a:p>
          <a:p>
            <a:pPr algn="r" eaLnBrk="1" hangingPunct="1">
              <a:lnSpc>
                <a:spcPct val="70000"/>
              </a:lnSpc>
              <a:buFontTx/>
              <a:buNone/>
            </a:pPr>
            <a:endParaRPr lang="en-US" b="1" i="1" dirty="0">
              <a:solidFill>
                <a:schemeClr val="accent2"/>
              </a:solidFill>
              <a:latin typeface="Tahoma" charset="0"/>
            </a:endParaRPr>
          </a:p>
          <a:p>
            <a:pPr algn="r" eaLnBrk="1" hangingPunct="1">
              <a:lnSpc>
                <a:spcPct val="70000"/>
              </a:lnSpc>
            </a:pPr>
            <a:r>
              <a:rPr lang="en-US" sz="3200" b="1" dirty="0">
                <a:latin typeface="Tahoma" charset="0"/>
              </a:rPr>
              <a:t>In charge of FDA policy</a:t>
            </a:r>
          </a:p>
          <a:p>
            <a:pPr algn="r" eaLnBrk="1" hangingPunct="1">
              <a:lnSpc>
                <a:spcPct val="70000"/>
              </a:lnSpc>
            </a:pPr>
            <a:r>
              <a:rPr lang="en-US" sz="3200" b="1" dirty="0">
                <a:latin typeface="Tahoma" charset="0"/>
              </a:rPr>
              <a:t>Former Monsanto attorney</a:t>
            </a:r>
          </a:p>
          <a:p>
            <a:pPr algn="r" eaLnBrk="1" hangingPunct="1">
              <a:lnSpc>
                <a:spcPct val="70000"/>
              </a:lnSpc>
            </a:pPr>
            <a:r>
              <a:rPr lang="en-US" sz="3200" b="1" dirty="0">
                <a:latin typeface="Tahoma" charset="0"/>
              </a:rPr>
              <a:t>Later Monsanto vice </a:t>
            </a:r>
            <a:r>
              <a:rPr lang="en-US" sz="3200" b="1" dirty="0" smtClean="0">
                <a:latin typeface="Tahoma" charset="0"/>
              </a:rPr>
              <a:t>president</a:t>
            </a:r>
          </a:p>
          <a:p>
            <a:pPr algn="r" eaLnBrk="1" hangingPunct="1">
              <a:lnSpc>
                <a:spcPct val="70000"/>
              </a:lnSpc>
            </a:pPr>
            <a:endParaRPr lang="en-US" sz="3200" b="1" dirty="0">
              <a:latin typeface="Tahoma" charset="0"/>
            </a:endParaRPr>
          </a:p>
          <a:p>
            <a:pPr algn="r" eaLnBrk="1" hangingPunct="1">
              <a:lnSpc>
                <a:spcPct val="70000"/>
              </a:lnSpc>
            </a:pPr>
            <a:r>
              <a:rPr lang="en-US" sz="3200" b="1" dirty="0">
                <a:solidFill>
                  <a:srgbClr val="9A2500"/>
                </a:solidFill>
                <a:latin typeface="Tahoma" charset="0"/>
              </a:rPr>
              <a:t>Now President Obama’s US Food Safety Czar </a:t>
            </a:r>
          </a:p>
        </p:txBody>
      </p:sp>
      <p:sp>
        <p:nvSpPr>
          <p:cNvPr id="27651" name="Text Box 3"/>
          <p:cNvSpPr txBox="1">
            <a:spLocks noChangeArrowheads="1"/>
          </p:cNvSpPr>
          <p:nvPr/>
        </p:nvSpPr>
        <p:spPr bwMode="auto">
          <a:xfrm>
            <a:off x="1685925" y="396875"/>
            <a:ext cx="7072313" cy="151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692" tIns="50847" rIns="101692" bIns="50847">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80000"/>
              </a:lnSpc>
              <a:defRPr/>
            </a:pPr>
            <a:r>
              <a:rPr lang="en-US" sz="5600" b="1" i="1" dirty="0" smtClean="0">
                <a:solidFill>
                  <a:srgbClr val="9A2500"/>
                </a:solidFill>
                <a:latin typeface="Tahoma" charset="0"/>
                <a:cs typeface="+mn-cs"/>
              </a:rPr>
              <a:t>Who overruled</a:t>
            </a:r>
          </a:p>
          <a:p>
            <a:pPr eaLnBrk="1" hangingPunct="1">
              <a:lnSpc>
                <a:spcPct val="80000"/>
              </a:lnSpc>
              <a:defRPr/>
            </a:pPr>
            <a:r>
              <a:rPr lang="en-US" sz="5600" b="1" i="1" dirty="0" smtClean="0">
                <a:solidFill>
                  <a:srgbClr val="9A2500"/>
                </a:solidFill>
                <a:latin typeface="Tahoma" charset="0"/>
                <a:cs typeface="+mn-cs"/>
              </a:rPr>
              <a:t>the scientists?</a:t>
            </a:r>
          </a:p>
        </p:txBody>
      </p:sp>
      <p:sp>
        <p:nvSpPr>
          <p:cNvPr id="210948" name="TextBox 1"/>
          <p:cNvSpPr txBox="1">
            <a:spLocks noChangeArrowheads="1"/>
          </p:cNvSpPr>
          <p:nvPr/>
        </p:nvSpPr>
        <p:spPr bwMode="auto">
          <a:xfrm>
            <a:off x="1253125" y="6312120"/>
            <a:ext cx="7672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2000" dirty="0">
                <a:solidFill>
                  <a:schemeClr val="tx1"/>
                </a:solidFill>
              </a:rPr>
              <a:t>Actions supported by </a:t>
            </a:r>
            <a:r>
              <a:rPr lang="en-US" sz="2000" i="1" dirty="0">
                <a:solidFill>
                  <a:schemeClr val="tx1"/>
                </a:solidFill>
              </a:rPr>
              <a:t>President </a:t>
            </a:r>
            <a:r>
              <a:rPr lang="en-US" sz="2000" i="1" dirty="0" smtClean="0">
                <a:solidFill>
                  <a:schemeClr val="tx1"/>
                </a:solidFill>
              </a:rPr>
              <a:t>George H.W. </a:t>
            </a:r>
            <a:r>
              <a:rPr lang="en-US" sz="2000" i="1" dirty="0">
                <a:solidFill>
                  <a:schemeClr val="tx1"/>
                </a:solidFill>
              </a:rPr>
              <a:t>Bush</a:t>
            </a:r>
            <a:r>
              <a:rPr lang="en-US" sz="2000" dirty="0">
                <a:solidFill>
                  <a:schemeClr val="tx1"/>
                </a:solidFill>
              </a:rPr>
              <a:t> and </a:t>
            </a:r>
            <a:r>
              <a:rPr lang="en-US" sz="2000" i="1" dirty="0">
                <a:solidFill>
                  <a:schemeClr val="tx1"/>
                </a:solidFill>
              </a:rPr>
              <a:t>Vice President Dan Quayle</a:t>
            </a:r>
            <a:r>
              <a:rPr lang="en-US" sz="2000" dirty="0">
                <a:solidFill>
                  <a:schemeClr val="tx1"/>
                </a:solidFill>
              </a:rPr>
              <a:t> via the Council on Competitiveness 1992</a:t>
            </a:r>
          </a:p>
        </p:txBody>
      </p:sp>
      <p:pic>
        <p:nvPicPr>
          <p:cNvPr id="2" name="Picture 1" descr="michaeltayl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816100"/>
            <a:ext cx="2463800" cy="290419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body" idx="4294967295"/>
          </p:nvPr>
        </p:nvSpPr>
        <p:spPr>
          <a:xfrm>
            <a:off x="1023938" y="322263"/>
            <a:ext cx="7939087" cy="5989637"/>
          </a:xfrm>
        </p:spPr>
        <p:txBody>
          <a:bodyPr lIns="101645" tIns="50823" rIns="101645" bIns="50823"/>
          <a:lstStyle/>
          <a:p>
            <a:pPr marL="61913" indent="0" eaLnBrk="1" hangingPunct="1">
              <a:lnSpc>
                <a:spcPts val="3800"/>
              </a:lnSpc>
              <a:buFont typeface="Wingdings" charset="0"/>
              <a:buNone/>
            </a:pPr>
            <a:r>
              <a:rPr lang="ja-JP" altLang="en-US" sz="2400" dirty="0">
                <a:solidFill>
                  <a:srgbClr val="606060"/>
                </a:solidFill>
                <a:latin typeface="Tahoma" charset="0"/>
              </a:rPr>
              <a:t>‘</a:t>
            </a:r>
            <a:r>
              <a:rPr lang="en-US" altLang="ja-JP" sz="2400" dirty="0">
                <a:solidFill>
                  <a:srgbClr val="606060"/>
                </a:solidFill>
                <a:latin typeface="Tahoma" charset="0"/>
              </a:rPr>
              <a:t>Based on the safety and nutritional assessment you have conducted, </a:t>
            </a:r>
            <a:r>
              <a:rPr lang="en-US" altLang="ja-JP" sz="2400" dirty="0">
                <a:solidFill>
                  <a:srgbClr val="9A2500"/>
                </a:solidFill>
                <a:latin typeface="Tahoma" charset="0"/>
              </a:rPr>
              <a:t>it is our understanding that Monsanto has concluded</a:t>
            </a:r>
            <a:r>
              <a:rPr lang="en-US" altLang="ja-JP" sz="2400" dirty="0">
                <a:solidFill>
                  <a:schemeClr val="bg1"/>
                </a:solidFill>
                <a:latin typeface="Tahoma" charset="0"/>
              </a:rPr>
              <a:t> </a:t>
            </a:r>
            <a:r>
              <a:rPr lang="en-US" altLang="ja-JP" sz="2400" dirty="0">
                <a:solidFill>
                  <a:srgbClr val="606060"/>
                </a:solidFill>
                <a:latin typeface="Tahoma" charset="0"/>
              </a:rPr>
              <a:t>that corn products derived from this new variety</a:t>
            </a:r>
            <a:r>
              <a:rPr lang="en-US" altLang="ja-JP" sz="2400" dirty="0">
                <a:solidFill>
                  <a:schemeClr val="bg1"/>
                </a:solidFill>
                <a:latin typeface="Tahoma" charset="0"/>
              </a:rPr>
              <a:t> </a:t>
            </a:r>
            <a:r>
              <a:rPr lang="en-US" altLang="ja-JP" sz="2400" dirty="0">
                <a:solidFill>
                  <a:srgbClr val="9A2500"/>
                </a:solidFill>
                <a:latin typeface="Tahoma" charset="0"/>
              </a:rPr>
              <a:t>are </a:t>
            </a:r>
            <a:r>
              <a:rPr lang="en-US" altLang="ja-JP" sz="2400" u="sng" dirty="0">
                <a:solidFill>
                  <a:srgbClr val="9A2500"/>
                </a:solidFill>
                <a:latin typeface="Tahoma" charset="0"/>
              </a:rPr>
              <a:t>not </a:t>
            </a:r>
            <a:r>
              <a:rPr lang="en-US" altLang="ja-JP" sz="2400" u="sng" dirty="0" smtClean="0">
                <a:solidFill>
                  <a:srgbClr val="9A2500"/>
                </a:solidFill>
                <a:latin typeface="Tahoma" charset="0"/>
              </a:rPr>
              <a:t>materially different</a:t>
            </a:r>
            <a:r>
              <a:rPr lang="en-US" altLang="ja-JP" sz="2400" dirty="0" smtClean="0">
                <a:solidFill>
                  <a:srgbClr val="9A2500"/>
                </a:solidFill>
                <a:latin typeface="Tahoma" charset="0"/>
              </a:rPr>
              <a:t> </a:t>
            </a:r>
            <a:r>
              <a:rPr lang="en-US" altLang="ja-JP" sz="2400" dirty="0">
                <a:solidFill>
                  <a:srgbClr val="606060"/>
                </a:solidFill>
                <a:latin typeface="Tahoma" charset="0"/>
              </a:rPr>
              <a:t>in composition, safety, and </a:t>
            </a:r>
            <a:r>
              <a:rPr lang="en-US" altLang="ja-JP" sz="2400" dirty="0" smtClean="0">
                <a:solidFill>
                  <a:srgbClr val="606060"/>
                </a:solidFill>
                <a:latin typeface="Tahoma" charset="0"/>
              </a:rPr>
              <a:t>other </a:t>
            </a:r>
            <a:r>
              <a:rPr lang="en-US" altLang="ja-JP" sz="2400" dirty="0">
                <a:solidFill>
                  <a:srgbClr val="606060"/>
                </a:solidFill>
                <a:latin typeface="Tahoma" charset="0"/>
              </a:rPr>
              <a:t>relevant parameters from corn currently on the market, and that the genetically modified corn does not raise issues that would require premarket review or approval by FDA. . . . as you are aware, </a:t>
            </a:r>
            <a:r>
              <a:rPr lang="en-US" altLang="ja-JP" sz="2400" dirty="0">
                <a:solidFill>
                  <a:srgbClr val="9A2500"/>
                </a:solidFill>
                <a:latin typeface="Tahoma" charset="0"/>
              </a:rPr>
              <a:t>it is </a:t>
            </a:r>
            <a:r>
              <a:rPr lang="en-US" altLang="ja-JP" sz="2400" u="sng" dirty="0">
                <a:solidFill>
                  <a:srgbClr val="9A2500"/>
                </a:solidFill>
                <a:latin typeface="Tahoma" charset="0"/>
              </a:rPr>
              <a:t>Monsanto</a:t>
            </a:r>
            <a:r>
              <a:rPr lang="ja-JP" altLang="en-US" sz="2400" u="sng" dirty="0">
                <a:solidFill>
                  <a:srgbClr val="9A2500"/>
                </a:solidFill>
                <a:latin typeface="Tahoma" charset="0"/>
              </a:rPr>
              <a:t>’</a:t>
            </a:r>
            <a:r>
              <a:rPr lang="en-US" altLang="ja-JP" sz="2400" u="sng" dirty="0">
                <a:solidFill>
                  <a:srgbClr val="9A2500"/>
                </a:solidFill>
                <a:latin typeface="Tahoma" charset="0"/>
              </a:rPr>
              <a:t>s responsibility </a:t>
            </a:r>
            <a:r>
              <a:rPr lang="en-US" altLang="ja-JP" sz="2400" dirty="0">
                <a:solidFill>
                  <a:srgbClr val="9A2500"/>
                </a:solidFill>
                <a:latin typeface="Tahoma" charset="0"/>
              </a:rPr>
              <a:t>to ensure that foods marketed by the firm are safe...</a:t>
            </a:r>
            <a:r>
              <a:rPr lang="ja-JP" altLang="en-US" sz="2400" dirty="0" smtClean="0">
                <a:solidFill>
                  <a:srgbClr val="9A2500"/>
                </a:solidFill>
                <a:latin typeface="Tahoma" charset="0"/>
              </a:rPr>
              <a:t>’“</a:t>
            </a:r>
            <a:endParaRPr lang="en-US" altLang="ja-JP" sz="2400" dirty="0">
              <a:solidFill>
                <a:srgbClr val="9A2500"/>
              </a:solidFill>
              <a:latin typeface="Tahoma" charset="0"/>
            </a:endParaRPr>
          </a:p>
          <a:p>
            <a:pPr marL="61913" indent="0" eaLnBrk="1" hangingPunct="1">
              <a:lnSpc>
                <a:spcPts val="3800"/>
              </a:lnSpc>
              <a:buFont typeface="Wingdings" charset="0"/>
              <a:buNone/>
            </a:pPr>
            <a:endParaRPr lang="en-US" dirty="0">
              <a:solidFill>
                <a:schemeClr val="bg1"/>
              </a:solidFill>
              <a:latin typeface="Tahoma" charset="0"/>
            </a:endParaRPr>
          </a:p>
          <a:p>
            <a:pPr marL="61913" indent="0" algn="r" eaLnBrk="1" hangingPunct="1">
              <a:lnSpc>
                <a:spcPct val="80000"/>
              </a:lnSpc>
              <a:buFont typeface="Wingdings" charset="0"/>
              <a:buNone/>
            </a:pPr>
            <a:r>
              <a:rPr lang="en-US" b="1" i="1" dirty="0">
                <a:solidFill>
                  <a:srgbClr val="9A2500"/>
                </a:solidFill>
                <a:latin typeface="Tahoma" charset="0"/>
              </a:rPr>
              <a:t>FDA Letter to Monsanto, 1996</a:t>
            </a:r>
          </a:p>
        </p:txBody>
      </p:sp>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78026" y="6563156"/>
            <a:ext cx="1457536" cy="70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Monsanto.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62599" y="6604002"/>
            <a:ext cx="1727201" cy="709386"/>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solidFill>
                  <a:srgbClr val="9A2500"/>
                </a:solidFill>
              </a:rPr>
              <a:t>Food Safety?</a:t>
            </a:r>
            <a:endParaRPr lang="en-US" sz="7200" dirty="0">
              <a:solidFill>
                <a:srgbClr val="9A2500"/>
              </a:solidFill>
            </a:endParaRPr>
          </a:p>
        </p:txBody>
      </p:sp>
      <p:sp>
        <p:nvSpPr>
          <p:cNvPr id="3" name="Content Placeholder 2"/>
          <p:cNvSpPr>
            <a:spLocks noGrp="1"/>
          </p:cNvSpPr>
          <p:nvPr>
            <p:ph idx="1"/>
          </p:nvPr>
        </p:nvSpPr>
        <p:spPr/>
        <p:txBody>
          <a:bodyPr/>
          <a:lstStyle/>
          <a:p>
            <a:r>
              <a:rPr lang="en-US" sz="2400" dirty="0" smtClean="0"/>
              <a:t>“Monsanto should </a:t>
            </a:r>
            <a:r>
              <a:rPr lang="en-US" sz="2400" u="sng" dirty="0" smtClean="0">
                <a:solidFill>
                  <a:srgbClr val="9A2500"/>
                </a:solidFill>
                <a:effectLst/>
              </a:rPr>
              <a:t>not</a:t>
            </a:r>
            <a:r>
              <a:rPr lang="en-US" sz="2400" dirty="0" smtClean="0"/>
              <a:t> have to vouchsafe the safety of biotech food. Our interest is in selling as much of it as possible. </a:t>
            </a:r>
            <a:r>
              <a:rPr lang="en-US" sz="2400" dirty="0" smtClean="0">
                <a:solidFill>
                  <a:srgbClr val="9A2500"/>
                </a:solidFill>
                <a:effectLst/>
              </a:rPr>
              <a:t>Assuring its safety is the FDA’s job</a:t>
            </a:r>
            <a:r>
              <a:rPr lang="en-US" sz="2400" dirty="0" smtClean="0"/>
              <a:t>.” – Philip Angell, Monsanto Director of Communications</a:t>
            </a:r>
          </a:p>
          <a:p>
            <a:endParaRPr lang="en-US" sz="2400" dirty="0" smtClean="0"/>
          </a:p>
          <a:p>
            <a:r>
              <a:rPr lang="en-US" sz="2400" dirty="0" smtClean="0"/>
              <a:t>“Ultimately, </a:t>
            </a:r>
            <a:r>
              <a:rPr lang="en-US" sz="2400" dirty="0" smtClean="0">
                <a:solidFill>
                  <a:srgbClr val="9A2500"/>
                </a:solidFill>
                <a:effectLst/>
              </a:rPr>
              <a:t>it is the food producer who is responsible for assuring safety</a:t>
            </a:r>
            <a:r>
              <a:rPr lang="en-US" sz="2400" dirty="0" smtClean="0"/>
              <a:t>.” – US FDA</a:t>
            </a:r>
          </a:p>
          <a:p>
            <a:pPr marL="0" indent="0">
              <a:buNone/>
            </a:pPr>
            <a:endParaRPr lang="en-US" sz="2400" dirty="0" smtClean="0"/>
          </a:p>
          <a:p>
            <a:r>
              <a:rPr lang="en-US" sz="2400" dirty="0" smtClean="0"/>
              <a:t>“It is </a:t>
            </a:r>
            <a:r>
              <a:rPr lang="en-US" sz="2400" dirty="0" smtClean="0">
                <a:solidFill>
                  <a:srgbClr val="9A2500"/>
                </a:solidFill>
                <a:effectLst/>
              </a:rPr>
              <a:t>not foreseen that EFSA carry out such (safety) studies as the onus is on the (GM industry) applicant to demonstrate the safety</a:t>
            </a:r>
            <a:r>
              <a:rPr lang="en-US" sz="2400" dirty="0" smtClean="0">
                <a:effectLst/>
              </a:rPr>
              <a:t> </a:t>
            </a:r>
            <a:r>
              <a:rPr lang="en-US" sz="2400" dirty="0" smtClean="0"/>
              <a:t>of the GM product in question.” – European Food Safety Authority (EFSA</a:t>
            </a:r>
            <a:r>
              <a:rPr lang="en-US" sz="2800" dirty="0" smtClean="0"/>
              <a:t>)</a:t>
            </a:r>
            <a:endParaRPr lang="en-US" sz="2800" dirty="0"/>
          </a:p>
        </p:txBody>
      </p:sp>
    </p:spTree>
    <p:extLst>
      <p:ext uri="{BB962C8B-B14F-4D97-AF65-F5344CB8AC3E}">
        <p14:creationId xmlns:p14="http://schemas.microsoft.com/office/powerpoint/2010/main" val="16571639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IsResponsibleForTest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270000"/>
            <a:ext cx="7035800" cy="5219700"/>
          </a:xfrm>
          <a:prstGeom prst="rect">
            <a:avLst/>
          </a:prstGeom>
        </p:spPr>
      </p:pic>
    </p:spTree>
    <p:extLst>
      <p:ext uri="{BB962C8B-B14F-4D97-AF65-F5344CB8AC3E}">
        <p14:creationId xmlns:p14="http://schemas.microsoft.com/office/powerpoint/2010/main" val="13143391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385888" y="1077913"/>
            <a:ext cx="6883400"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11500" i="1" dirty="0">
                <a:solidFill>
                  <a:srgbClr val="9A2500"/>
                </a:solidFill>
                <a:latin typeface="Tahoma" charset="0"/>
              </a:rPr>
              <a:t>P</a:t>
            </a:r>
            <a:r>
              <a:rPr lang="en-US" sz="11500" i="1" dirty="0" smtClean="0">
                <a:solidFill>
                  <a:srgbClr val="9A2500"/>
                </a:solidFill>
                <a:latin typeface="Tahoma" charset="0"/>
              </a:rPr>
              <a:t>roblems</a:t>
            </a:r>
          </a:p>
        </p:txBody>
      </p:sp>
      <p:sp>
        <p:nvSpPr>
          <p:cNvPr id="212995" name="TextBox 1"/>
          <p:cNvSpPr txBox="1">
            <a:spLocks noChangeArrowheads="1"/>
          </p:cNvSpPr>
          <p:nvPr/>
        </p:nvSpPr>
        <p:spPr bwMode="auto">
          <a:xfrm>
            <a:off x="620713" y="3781425"/>
            <a:ext cx="3189287"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a:solidFill>
                  <a:srgbClr val="3366FF"/>
                </a:solidFill>
              </a:rPr>
              <a:t>A look at 5 possible</a:t>
            </a:r>
            <a:r>
              <a:rPr lang="en-US">
                <a:solidFill>
                  <a:srgbClr val="000000"/>
                </a:solidFill>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69888" y="766763"/>
            <a:ext cx="4359275" cy="218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4500" dirty="0" smtClean="0">
                <a:solidFill>
                  <a:srgbClr val="9A2500"/>
                </a:solidFill>
                <a:effectLst>
                  <a:outerShdw blurRad="38100" dist="38100" dir="2700000" algn="tl">
                    <a:srgbClr val="000000">
                      <a:alpha val="43137"/>
                    </a:srgbClr>
                  </a:outerShdw>
                </a:effectLst>
                <a:latin typeface="Tahoma" charset="0"/>
              </a:rPr>
              <a:t>First possible cause of problems</a:t>
            </a:r>
          </a:p>
        </p:txBody>
      </p:sp>
      <p:sp>
        <p:nvSpPr>
          <p:cNvPr id="36867" name="Text Box 3"/>
          <p:cNvSpPr txBox="1">
            <a:spLocks noChangeArrowheads="1"/>
          </p:cNvSpPr>
          <p:nvPr/>
        </p:nvSpPr>
        <p:spPr bwMode="auto">
          <a:xfrm>
            <a:off x="393700" y="3176588"/>
            <a:ext cx="4284663" cy="3426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600" dirty="0">
                <a:solidFill>
                  <a:srgbClr val="006C69"/>
                </a:solidFill>
                <a:effectLst>
                  <a:outerShdw blurRad="38100" dist="38100" dir="2700000" algn="tl">
                    <a:srgbClr val="DDDDDD"/>
                  </a:outerShdw>
                </a:effectLst>
                <a:latin typeface="Tahoma" charset="0"/>
              </a:rPr>
              <a:t>The process of creating a GM crop creates unpredicted changes in DNA and </a:t>
            </a:r>
            <a:r>
              <a:rPr lang="en-US" sz="3600" dirty="0" smtClean="0">
                <a:solidFill>
                  <a:srgbClr val="006C69"/>
                </a:solidFill>
                <a:effectLst>
                  <a:outerShdw blurRad="38100" dist="38100" dir="2700000" algn="tl">
                    <a:srgbClr val="DDDDDD"/>
                  </a:outerShdw>
                </a:effectLst>
                <a:latin typeface="Tahoma" charset="0"/>
              </a:rPr>
              <a:t>recipient plant </a:t>
            </a:r>
            <a:r>
              <a:rPr lang="en-US" sz="3600" dirty="0">
                <a:solidFill>
                  <a:srgbClr val="006C69"/>
                </a:solidFill>
                <a:effectLst>
                  <a:outerShdw blurRad="38100" dist="38100" dir="2700000" algn="tl">
                    <a:srgbClr val="DDDDDD"/>
                  </a:outerShdw>
                </a:effectLst>
                <a:latin typeface="Tahoma" charset="0"/>
              </a:rPr>
              <a:t>composition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34963" y="388938"/>
            <a:ext cx="54483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a:defRPr>
                <a:solidFill>
                  <a:schemeClr val="tx1"/>
                </a:solidFill>
                <a:latin typeface="Arial" charset="0"/>
              </a:defRPr>
            </a:lvl1pPr>
            <a:lvl2pPr marL="509588" defTabSz="1019175">
              <a:defRPr>
                <a:solidFill>
                  <a:schemeClr val="tx1"/>
                </a:solidFill>
                <a:latin typeface="Arial" charset="0"/>
              </a:defRPr>
            </a:lvl2pPr>
            <a:lvl3pPr marL="1019175" defTabSz="1019175">
              <a:defRPr>
                <a:solidFill>
                  <a:schemeClr val="tx1"/>
                </a:solidFill>
                <a:latin typeface="Arial" charset="0"/>
              </a:defRPr>
            </a:lvl3pPr>
            <a:lvl4pPr marL="1528763" defTabSz="1019175">
              <a:defRPr>
                <a:solidFill>
                  <a:schemeClr val="tx1"/>
                </a:solidFill>
                <a:latin typeface="Arial" charset="0"/>
              </a:defRPr>
            </a:lvl4pPr>
            <a:lvl5pPr marL="2038350"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Unexpected </a:t>
            </a:r>
          </a:p>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changes </a:t>
            </a:r>
          </a:p>
          <a:p>
            <a:pPr>
              <a:defRPr/>
            </a:pPr>
            <a:r>
              <a:rPr lang="en-US" b="1" dirty="0" smtClean="0">
                <a:solidFill>
                  <a:srgbClr val="9A25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in the DNA</a:t>
            </a:r>
          </a:p>
        </p:txBody>
      </p:sp>
      <p:sp>
        <p:nvSpPr>
          <p:cNvPr id="52227" name="Text Box 3"/>
          <p:cNvSpPr txBox="1">
            <a:spLocks noChangeArrowheads="1"/>
          </p:cNvSpPr>
          <p:nvPr/>
        </p:nvSpPr>
        <p:spPr bwMode="auto">
          <a:xfrm>
            <a:off x="339725" y="3067050"/>
            <a:ext cx="4259263"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Char char="•"/>
            </a:pPr>
            <a:r>
              <a:rPr lang="en-US" sz="2700">
                <a:solidFill>
                  <a:srgbClr val="000000"/>
                </a:solidFill>
                <a:effectLst>
                  <a:outerShdw blurRad="38100" dist="38100" dir="2700000" algn="tl">
                    <a:srgbClr val="DDDDDD"/>
                  </a:outerShdw>
                </a:effectLst>
                <a:latin typeface="Tahoma" charset="0"/>
              </a:rPr>
              <a:t>Mutations (2-4% of DNA)</a:t>
            </a:r>
          </a:p>
          <a:p>
            <a:pPr eaLnBrk="1" hangingPunct="1">
              <a:buFontTx/>
              <a:buChar char="•"/>
            </a:pPr>
            <a:r>
              <a:rPr lang="en-US" sz="2700">
                <a:solidFill>
                  <a:srgbClr val="000000"/>
                </a:solidFill>
                <a:effectLst>
                  <a:outerShdw blurRad="38100" dist="38100" dir="2700000" algn="tl">
                    <a:srgbClr val="DDDDDD"/>
                  </a:outerShdw>
                </a:effectLst>
                <a:latin typeface="Tahoma" charset="0"/>
              </a:rPr>
              <a:t>Deletion of genes</a:t>
            </a:r>
          </a:p>
          <a:p>
            <a:pPr eaLnBrk="1" hangingPunct="1">
              <a:buFontTx/>
              <a:buChar char="•"/>
            </a:pPr>
            <a:r>
              <a:rPr lang="en-US" sz="2700">
                <a:solidFill>
                  <a:srgbClr val="000000"/>
                </a:solidFill>
                <a:effectLst>
                  <a:outerShdw blurRad="38100" dist="38100" dir="2700000" algn="tl">
                    <a:srgbClr val="DDDDDD"/>
                  </a:outerShdw>
                </a:effectLst>
                <a:latin typeface="Tahoma" charset="0"/>
              </a:rPr>
              <a:t>Permanently on or off</a:t>
            </a:r>
          </a:p>
          <a:p>
            <a:pPr eaLnBrk="1" hangingPunct="1">
              <a:buFontTx/>
              <a:buChar char="•"/>
            </a:pPr>
            <a:r>
              <a:rPr lang="en-US" sz="2700">
                <a:solidFill>
                  <a:srgbClr val="000000"/>
                </a:solidFill>
                <a:effectLst>
                  <a:outerShdw blurRad="38100" dist="38100" dir="2700000" algn="tl">
                    <a:srgbClr val="DDDDDD"/>
                  </a:outerShdw>
                </a:effectLst>
                <a:latin typeface="Tahoma" charset="0"/>
              </a:rPr>
              <a:t>Altered gene expression: up or down regulation up to (up to 5%)</a:t>
            </a:r>
            <a:r>
              <a:rPr lang="en-US" sz="2700">
                <a:solidFill>
                  <a:srgbClr val="000000"/>
                </a:solidFill>
                <a:effectLst>
                  <a:outerShdw blurRad="38100" dist="38100" dir="2700000" algn="tl">
                    <a:srgbClr val="DDDDDD"/>
                  </a:outerShdw>
                </a:effectLst>
                <a:latin typeface="Gill Sans MT" charset="0"/>
              </a:rPr>
              <a:t>     </a:t>
            </a:r>
          </a:p>
        </p:txBody>
      </p:sp>
      <p:sp>
        <p:nvSpPr>
          <p:cNvPr id="30724" name="Line 4"/>
          <p:cNvSpPr>
            <a:spLocks noChangeShapeType="1"/>
          </p:cNvSpPr>
          <p:nvPr/>
        </p:nvSpPr>
        <p:spPr bwMode="auto">
          <a:xfrm flipH="1">
            <a:off x="3603625" y="25400"/>
            <a:ext cx="1090613" cy="777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30725" name="Line 5"/>
          <p:cNvSpPr>
            <a:spLocks noChangeShapeType="1"/>
          </p:cNvSpPr>
          <p:nvPr/>
        </p:nvSpPr>
        <p:spPr bwMode="auto">
          <a:xfrm>
            <a:off x="6956425" y="0"/>
            <a:ext cx="0" cy="777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215046" name="TextBox 1"/>
          <p:cNvSpPr txBox="1">
            <a:spLocks noChangeArrowheads="1"/>
          </p:cNvSpPr>
          <p:nvPr/>
        </p:nvSpPr>
        <p:spPr bwMode="auto">
          <a:xfrm>
            <a:off x="620712" y="5856288"/>
            <a:ext cx="78882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200" b="1" dirty="0">
                <a:solidFill>
                  <a:srgbClr val="9A2500"/>
                </a:solidFill>
              </a:rPr>
              <a:t>DNA changes can alter RNA and ultimately the resulting proteins. </a:t>
            </a:r>
          </a:p>
        </p:txBody>
      </p:sp>
      <p:pic>
        <p:nvPicPr>
          <p:cNvPr id="7" name="Picture 6" descr="WierdCor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06867" y="395904"/>
            <a:ext cx="2359152" cy="5321808"/>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41325" y="1809750"/>
            <a:ext cx="9617075" cy="1019175"/>
          </a:xfrm>
        </p:spPr>
        <p:txBody>
          <a:bodyPr/>
          <a:lstStyle/>
          <a:p>
            <a:pPr algn="l" eaLnBrk="1" hangingPunct="1"/>
            <a:r>
              <a:rPr lang="en-US" sz="4800" b="1" dirty="0">
                <a:solidFill>
                  <a:srgbClr val="9A2500"/>
                </a:solidFill>
                <a:latin typeface="Tahoma" charset="0"/>
              </a:rPr>
              <a:t>Disruption of gene networks</a:t>
            </a:r>
          </a:p>
        </p:txBody>
      </p:sp>
      <p:sp>
        <p:nvSpPr>
          <p:cNvPr id="216067" name="Rectangle 3"/>
          <p:cNvSpPr>
            <a:spLocks noGrp="1" noChangeArrowheads="1"/>
          </p:cNvSpPr>
          <p:nvPr>
            <p:ph type="body" idx="1"/>
          </p:nvPr>
        </p:nvSpPr>
        <p:spPr>
          <a:xfrm>
            <a:off x="461962" y="2892119"/>
            <a:ext cx="9132887" cy="4587875"/>
          </a:xfrm>
        </p:spPr>
        <p:txBody>
          <a:bodyPr/>
          <a:lstStyle/>
          <a:p>
            <a:pPr eaLnBrk="1" hangingPunct="1">
              <a:buFont typeface="Wingdings" charset="0"/>
              <a:buNone/>
            </a:pPr>
            <a:r>
              <a:rPr lang="en-US" sz="2700" i="1" dirty="0">
                <a:solidFill>
                  <a:srgbClr val="9A2500"/>
                </a:solidFill>
                <a:latin typeface="Tahoma" charset="0"/>
              </a:rPr>
              <a:t>July 1, 2007, New York Times</a:t>
            </a:r>
            <a:r>
              <a:rPr lang="en-US" sz="2700" i="1" dirty="0" smtClean="0">
                <a:solidFill>
                  <a:srgbClr val="9A2500"/>
                </a:solidFill>
                <a:latin typeface="Tahoma" charset="0"/>
              </a:rPr>
              <a:t>:</a:t>
            </a:r>
          </a:p>
          <a:p>
            <a:pPr eaLnBrk="1" hangingPunct="1">
              <a:buFont typeface="Wingdings" charset="0"/>
              <a:buNone/>
            </a:pPr>
            <a:endParaRPr lang="en-US" sz="2700" i="1" dirty="0">
              <a:solidFill>
                <a:srgbClr val="9A2500"/>
              </a:solidFill>
              <a:latin typeface="Tahoma" charset="0"/>
            </a:endParaRPr>
          </a:p>
          <a:p>
            <a:pPr eaLnBrk="1" hangingPunct="1">
              <a:buClr>
                <a:srgbClr val="CC3300"/>
              </a:buClr>
            </a:pPr>
            <a:r>
              <a:rPr lang="en-US" sz="2400" dirty="0"/>
              <a:t>The presumption that genes operate independently has been institutionalized. . . . It is the economic and regulatory foundation on which the entire biotechnology industry is built.</a:t>
            </a:r>
          </a:p>
          <a:p>
            <a:pPr eaLnBrk="1" hangingPunct="1">
              <a:buClr>
                <a:srgbClr val="CC3300"/>
              </a:buClr>
            </a:pPr>
            <a:r>
              <a:rPr lang="en-US" sz="2400" dirty="0"/>
              <a:t>Evidence of a networked genome shatters the scientific basis for virtually every official risk assessment of today</a:t>
            </a:r>
            <a:r>
              <a:rPr lang="ja-JP" altLang="en-US" sz="2400" dirty="0"/>
              <a:t>’</a:t>
            </a:r>
            <a:r>
              <a:rPr lang="en-US" sz="2400" dirty="0"/>
              <a:t>s commercial biotech products.</a:t>
            </a:r>
          </a:p>
          <a:p>
            <a:pPr eaLnBrk="1" hangingPunct="1">
              <a:buClr>
                <a:srgbClr val="CC3300"/>
              </a:buClr>
            </a:pPr>
            <a:r>
              <a:rPr lang="en-US" sz="2400" dirty="0"/>
              <a:t>Yet to date, every attempt to challenge safety claims for biotech products has been categorically dismissed, or derided as unscientific. </a:t>
            </a:r>
          </a:p>
        </p:txBody>
      </p:sp>
      <p:pic>
        <p:nvPicPr>
          <p:cNvPr id="216068" name="Picture 4" descr="nytlogo379x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25425"/>
            <a:ext cx="9593262"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Line 5"/>
          <p:cNvSpPr>
            <a:spLocks noChangeShapeType="1"/>
          </p:cNvSpPr>
          <p:nvPr/>
        </p:nvSpPr>
        <p:spPr bwMode="auto">
          <a:xfrm>
            <a:off x="0" y="1978025"/>
            <a:ext cx="100584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E5FFFF"/>
              </a:solidFill>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a:t>
            </a:r>
            <a:r>
              <a:rPr lang="en-US" sz="8000" b="1" i="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t>
            </a:r>
            <a:r>
              <a:rPr lang="en-US" sz="8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Century</a:t>
            </a:r>
            <a:endParaRPr lang="en-US" sz="8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914655" y="1857404"/>
            <a:ext cx="8833193" cy="5130800"/>
          </a:xfrm>
        </p:spPr>
        <p:txBody>
          <a:bodyPr/>
          <a:lstStyle/>
          <a:p>
            <a:r>
              <a:rPr lang="en-US" sz="2800" dirty="0">
                <a:solidFill>
                  <a:srgbClr val="9A2500"/>
                </a:solidFill>
                <a:effectLst>
                  <a:outerShdw blurRad="38100" dist="38100" dir="2700000" algn="tl">
                    <a:srgbClr val="000000">
                      <a:alpha val="43137"/>
                    </a:srgbClr>
                  </a:outerShdw>
                </a:effectLst>
                <a:latin typeface="Arial" charset="0"/>
              </a:rPr>
              <a:t>Small family farms</a:t>
            </a:r>
          </a:p>
          <a:p>
            <a:r>
              <a:rPr lang="en-US" sz="2800" dirty="0" smtClean="0">
                <a:solidFill>
                  <a:srgbClr val="9A2500"/>
                </a:solidFill>
                <a:effectLst>
                  <a:outerShdw blurRad="38100" dist="38100" dir="2700000" algn="tl">
                    <a:srgbClr val="000000">
                      <a:alpha val="43137"/>
                    </a:srgbClr>
                  </a:outerShdw>
                </a:effectLst>
                <a:latin typeface="Arial" charset="0"/>
              </a:rPr>
              <a:t>Diversified </a:t>
            </a:r>
            <a:r>
              <a:rPr lang="en-US" sz="2800" dirty="0">
                <a:solidFill>
                  <a:srgbClr val="9A2500"/>
                </a:solidFill>
                <a:effectLst>
                  <a:outerShdw blurRad="38100" dist="38100" dir="2700000" algn="tl">
                    <a:srgbClr val="000000">
                      <a:alpha val="43137"/>
                    </a:srgbClr>
                  </a:outerShdw>
                </a:effectLst>
                <a:latin typeface="Arial" charset="0"/>
              </a:rPr>
              <a:t>crops and livestock</a:t>
            </a:r>
          </a:p>
          <a:p>
            <a:r>
              <a:rPr lang="en-US" sz="2800" dirty="0">
                <a:solidFill>
                  <a:srgbClr val="9A2500"/>
                </a:solidFill>
                <a:effectLst>
                  <a:outerShdw blurRad="38100" dist="38100" dir="2700000" algn="tl">
                    <a:srgbClr val="000000">
                      <a:alpha val="43137"/>
                    </a:srgbClr>
                  </a:outerShdw>
                </a:effectLst>
                <a:latin typeface="Arial" charset="0"/>
              </a:rPr>
              <a:t>Local production, processing, and markets</a:t>
            </a:r>
          </a:p>
          <a:p>
            <a:r>
              <a:rPr lang="en-US" sz="2800" dirty="0">
                <a:solidFill>
                  <a:srgbClr val="9A2500"/>
                </a:solidFill>
                <a:effectLst>
                  <a:outerShdw blurRad="38100" dist="38100" dir="2700000" algn="tl">
                    <a:srgbClr val="000000">
                      <a:alpha val="43137"/>
                    </a:srgbClr>
                  </a:outerShdw>
                </a:effectLst>
                <a:latin typeface="Arial" charset="0"/>
              </a:rPr>
              <a:t>Chemicals came mid-Century around WWII</a:t>
            </a:r>
          </a:p>
          <a:p>
            <a:r>
              <a:rPr lang="en-US" sz="2800" dirty="0">
                <a:solidFill>
                  <a:srgbClr val="9A2500"/>
                </a:solidFill>
                <a:effectLst>
                  <a:outerShdw blurRad="38100" dist="38100" dir="2700000" algn="tl">
                    <a:srgbClr val="000000">
                      <a:alpha val="43137"/>
                    </a:srgbClr>
                  </a:outerShdw>
                </a:effectLst>
                <a:latin typeface="Arial" charset="0"/>
              </a:rPr>
              <a:t>1953 – Watson/Crick and DNA structure</a:t>
            </a:r>
          </a:p>
          <a:p>
            <a:r>
              <a:rPr lang="en-US" sz="2800" dirty="0">
                <a:solidFill>
                  <a:srgbClr val="9A2500"/>
                </a:solidFill>
                <a:effectLst>
                  <a:outerShdw blurRad="38100" dist="38100" dir="2700000" algn="tl">
                    <a:srgbClr val="000000">
                      <a:alpha val="43137"/>
                    </a:srgbClr>
                  </a:outerShdw>
                </a:effectLst>
                <a:latin typeface="Arial" charset="0"/>
              </a:rPr>
              <a:t>1962 – Silent Spring; DDT banned 1972</a:t>
            </a:r>
          </a:p>
          <a:p>
            <a:r>
              <a:rPr lang="en-US" sz="2800" dirty="0">
                <a:solidFill>
                  <a:srgbClr val="9A2500"/>
                </a:solidFill>
                <a:effectLst>
                  <a:outerShdw blurRad="38100" dist="38100" dir="2700000" algn="tl">
                    <a:srgbClr val="000000">
                      <a:alpha val="43137"/>
                    </a:srgbClr>
                  </a:outerShdw>
                </a:effectLst>
                <a:latin typeface="Arial" charset="0"/>
              </a:rPr>
              <a:t>1971 – Earl </a:t>
            </a:r>
            <a:r>
              <a:rPr lang="en-US" sz="2800" dirty="0" err="1">
                <a:solidFill>
                  <a:srgbClr val="9A2500"/>
                </a:solidFill>
                <a:effectLst>
                  <a:outerShdw blurRad="38100" dist="38100" dir="2700000" algn="tl">
                    <a:srgbClr val="000000">
                      <a:alpha val="43137"/>
                    </a:srgbClr>
                  </a:outerShdw>
                </a:effectLst>
                <a:latin typeface="Arial" charset="0"/>
              </a:rPr>
              <a:t>Butz</a:t>
            </a:r>
            <a:r>
              <a:rPr lang="en-US" sz="2800" dirty="0">
                <a:solidFill>
                  <a:srgbClr val="9A2500"/>
                </a:solidFill>
                <a:effectLst>
                  <a:outerShdw blurRad="38100" dist="38100" dir="2700000" algn="tl">
                    <a:srgbClr val="000000">
                      <a:alpha val="43137"/>
                    </a:srgbClr>
                  </a:outerShdw>
                </a:effectLst>
                <a:latin typeface="Arial" charset="0"/>
              </a:rPr>
              <a:t>, Sec. of Agriculture</a:t>
            </a:r>
          </a:p>
          <a:p>
            <a:r>
              <a:rPr lang="en-US" sz="2800" dirty="0">
                <a:solidFill>
                  <a:srgbClr val="9A2500"/>
                </a:solidFill>
                <a:effectLst>
                  <a:outerShdw blurRad="38100" dist="38100" dir="2700000" algn="tl">
                    <a:srgbClr val="000000">
                      <a:alpha val="43137"/>
                    </a:srgbClr>
                  </a:outerShdw>
                </a:effectLst>
                <a:latin typeface="Arial" charset="0"/>
              </a:rPr>
              <a:t>1970s-80s – gene technology </a:t>
            </a:r>
            <a:r>
              <a:rPr lang="en-US" sz="2800" dirty="0" smtClean="0">
                <a:solidFill>
                  <a:srgbClr val="9A2500"/>
                </a:solidFill>
                <a:effectLst>
                  <a:outerShdw blurRad="38100" dist="38100" dir="2700000" algn="tl">
                    <a:srgbClr val="000000">
                      <a:alpha val="43137"/>
                    </a:srgbClr>
                  </a:outerShdw>
                </a:effectLst>
                <a:latin typeface="Arial" charset="0"/>
              </a:rPr>
              <a:t>developed</a:t>
            </a:r>
            <a:endParaRPr lang="en-US" sz="2800" dirty="0">
              <a:solidFill>
                <a:srgbClr val="9A2500"/>
              </a:solidFill>
              <a:effectLst>
                <a:outerShdw blurRad="38100" dist="38100" dir="2700000" algn="tl">
                  <a:srgbClr val="000000">
                    <a:alpha val="43137"/>
                  </a:srgbClr>
                </a:outerShdw>
              </a:effectLst>
              <a:latin typeface="Arial" charset="0"/>
            </a:endParaRPr>
          </a:p>
          <a:p>
            <a:r>
              <a:rPr lang="en-US" sz="2800" dirty="0" smtClean="0">
                <a:solidFill>
                  <a:srgbClr val="9A2500"/>
                </a:solidFill>
                <a:effectLst>
                  <a:outerShdw blurRad="38100" dist="38100" dir="2700000" algn="tl">
                    <a:srgbClr val="000000">
                      <a:alpha val="43137"/>
                    </a:srgbClr>
                  </a:outerShdw>
                </a:effectLst>
                <a:latin typeface="Arial" charset="0"/>
              </a:rPr>
              <a:t>1992 </a:t>
            </a:r>
            <a:r>
              <a:rPr lang="en-US" sz="2800" dirty="0">
                <a:solidFill>
                  <a:srgbClr val="9A2500"/>
                </a:solidFill>
                <a:effectLst>
                  <a:outerShdw blurRad="38100" dist="38100" dir="2700000" algn="tl">
                    <a:srgbClr val="000000">
                      <a:alpha val="43137"/>
                    </a:srgbClr>
                  </a:outerShdw>
                </a:effectLst>
                <a:latin typeface="Arial" charset="0"/>
              </a:rPr>
              <a:t>– </a:t>
            </a:r>
            <a:r>
              <a:rPr lang="en-US" sz="2800" dirty="0" smtClean="0">
                <a:solidFill>
                  <a:srgbClr val="9A2500"/>
                </a:solidFill>
                <a:effectLst>
                  <a:outerShdw blurRad="38100" dist="38100" dir="2700000" algn="tl">
                    <a:srgbClr val="000000">
                      <a:alpha val="43137"/>
                    </a:srgbClr>
                  </a:outerShdw>
                </a:effectLst>
                <a:latin typeface="Arial" charset="0"/>
              </a:rPr>
              <a:t>Bush/Quayle Council on Competitiveness</a:t>
            </a:r>
          </a:p>
          <a:p>
            <a:r>
              <a:rPr lang="en-US" sz="2800" dirty="0" smtClean="0">
                <a:solidFill>
                  <a:srgbClr val="9A2500"/>
                </a:solidFill>
                <a:effectLst>
                  <a:outerShdw blurRad="38100" dist="38100" dir="2700000" algn="tl">
                    <a:srgbClr val="000000">
                      <a:alpha val="43137"/>
                    </a:srgbClr>
                  </a:outerShdw>
                </a:effectLst>
                <a:latin typeface="Arial" charset="0"/>
              </a:rPr>
              <a:t>1994 – </a:t>
            </a:r>
            <a:r>
              <a:rPr lang="en-US" sz="2800" dirty="0" err="1" smtClean="0">
                <a:solidFill>
                  <a:srgbClr val="9A2500"/>
                </a:solidFill>
                <a:effectLst>
                  <a:outerShdw blurRad="38100" dist="38100" dir="2700000" algn="tl">
                    <a:srgbClr val="000000">
                      <a:alpha val="43137"/>
                    </a:srgbClr>
                  </a:outerShdw>
                </a:effectLst>
                <a:latin typeface="Arial" charset="0"/>
              </a:rPr>
              <a:t>FlavrSavr</a:t>
            </a:r>
            <a:r>
              <a:rPr lang="en-US" sz="2800" dirty="0" smtClean="0">
                <a:solidFill>
                  <a:srgbClr val="9A2500"/>
                </a:solidFill>
                <a:effectLst>
                  <a:outerShdw blurRad="38100" dist="38100" dir="2700000" algn="tl">
                    <a:srgbClr val="000000">
                      <a:alpha val="43137"/>
                    </a:srgbClr>
                  </a:outerShdw>
                </a:effectLst>
                <a:latin typeface="Arial" charset="0"/>
              </a:rPr>
              <a:t> Tomato in markets</a:t>
            </a:r>
            <a:endParaRPr lang="en-US" sz="2800" dirty="0">
              <a:solidFill>
                <a:srgbClr val="9A2500"/>
              </a:solidFill>
              <a:effectLst>
                <a:outerShdw blurRad="38100" dist="38100" dir="2700000" algn="tl">
                  <a:srgbClr val="000000">
                    <a:alpha val="43137"/>
                  </a:srgbClr>
                </a:outerShdw>
              </a:effectLst>
              <a:latin typeface="Arial" charset="0"/>
            </a:endParaRPr>
          </a:p>
          <a:p>
            <a:endParaRPr lang="en-US" dirty="0">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1" name="WordArt 3"/>
          <p:cNvSpPr>
            <a:spLocks noChangeArrowheads="1" noChangeShapeType="1" noTextEdit="1"/>
          </p:cNvSpPr>
          <p:nvPr/>
        </p:nvSpPr>
        <p:spPr bwMode="auto">
          <a:xfrm>
            <a:off x="4605338" y="4357688"/>
            <a:ext cx="1749425"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Proteins</a:t>
            </a:r>
          </a:p>
        </p:txBody>
      </p:sp>
      <p:sp>
        <p:nvSpPr>
          <p:cNvPr id="217092" name="WordArt 4"/>
          <p:cNvSpPr>
            <a:spLocks noChangeArrowheads="1" noChangeShapeType="1" noTextEdit="1"/>
          </p:cNvSpPr>
          <p:nvPr/>
        </p:nvSpPr>
        <p:spPr bwMode="auto">
          <a:xfrm>
            <a:off x="5480050" y="2960688"/>
            <a:ext cx="1798638" cy="10096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kern="10" dirty="0">
                <a:ln w="9525">
                  <a:round/>
                  <a:headEnd/>
                  <a:tailEnd/>
                </a:ln>
                <a:solidFill>
                  <a:srgbClr val="9A2500"/>
                </a:solidFill>
                <a:latin typeface="Times New Roman"/>
                <a:ea typeface="Times New Roman"/>
                <a:cs typeface="Times New Roman"/>
              </a:rPr>
              <a:t>RNA</a:t>
            </a:r>
          </a:p>
        </p:txBody>
      </p:sp>
      <p:sp>
        <p:nvSpPr>
          <p:cNvPr id="217093" name="WordArt 5"/>
          <p:cNvSpPr>
            <a:spLocks noChangeArrowheads="1" noChangeShapeType="1" noTextEdit="1"/>
          </p:cNvSpPr>
          <p:nvPr/>
        </p:nvSpPr>
        <p:spPr bwMode="auto">
          <a:xfrm>
            <a:off x="3865563" y="5310188"/>
            <a:ext cx="5029200" cy="1252537"/>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99CC00"/>
                </a:solidFill>
                <a:effectLst>
                  <a:outerShdw blurRad="63500" dist="38099" dir="2700000" algn="ctr" rotWithShape="0">
                    <a:srgbClr val="000000">
                      <a:alpha val="79999"/>
                    </a:srgbClr>
                  </a:outerShdw>
                </a:effectLst>
                <a:latin typeface="Tahoma"/>
                <a:ea typeface="Tahoma"/>
                <a:cs typeface="Tahoma"/>
              </a:rPr>
              <a:t>Natural Compounds</a:t>
            </a:r>
          </a:p>
        </p:txBody>
      </p:sp>
      <p:sp>
        <p:nvSpPr>
          <p:cNvPr id="217094" name="WordArt 6"/>
          <p:cNvSpPr>
            <a:spLocks noChangeArrowheads="1" noChangeShapeType="1" noTextEdit="1"/>
          </p:cNvSpPr>
          <p:nvPr/>
        </p:nvSpPr>
        <p:spPr bwMode="auto">
          <a:xfrm>
            <a:off x="1899129" y="674681"/>
            <a:ext cx="6308725" cy="1263650"/>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993300"/>
                </a:solidFill>
                <a:latin typeface="Tahoma"/>
                <a:ea typeface="Tahoma"/>
                <a:cs typeface="Tahoma"/>
              </a:rPr>
              <a:t>DNA changes can alter:</a:t>
            </a:r>
          </a:p>
        </p:txBody>
      </p:sp>
      <p:pic>
        <p:nvPicPr>
          <p:cNvPr id="2" name="Picture 1" descr="WierdCorn.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9890" y="1827397"/>
            <a:ext cx="2359152" cy="5321808"/>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0" y="5484841"/>
            <a:ext cx="10058400" cy="13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01645" tIns="50823" rIns="101645" bIns="5082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ct val="80000"/>
              </a:lnSpc>
            </a:pPr>
            <a:r>
              <a:rPr lang="en-US" sz="4800" i="1" dirty="0">
                <a:effectLst>
                  <a:outerShdw blurRad="38100" dist="38100" dir="2700000" algn="tl">
                    <a:srgbClr val="DDDDDD"/>
                  </a:outerShdw>
                </a:effectLst>
                <a:latin typeface="Tahoma" charset="0"/>
              </a:rPr>
              <a:t>United Kingdom </a:t>
            </a:r>
            <a:r>
              <a:rPr lang="en-US" sz="4800" i="1" dirty="0" smtClean="0">
                <a:effectLst>
                  <a:outerShdw blurRad="38100" dist="38100" dir="2700000" algn="tl">
                    <a:srgbClr val="DDDDDD"/>
                  </a:outerShdw>
                </a:effectLst>
                <a:latin typeface="Tahoma" charset="0"/>
              </a:rPr>
              <a:t>initiated</a:t>
            </a:r>
            <a:endParaRPr lang="en-US" sz="4800" i="1" dirty="0">
              <a:effectLst>
                <a:outerShdw blurRad="38100" dist="38100" dir="2700000" algn="tl">
                  <a:srgbClr val="DDDDDD"/>
                </a:outerShdw>
              </a:effectLst>
              <a:latin typeface="Tahoma" charset="0"/>
            </a:endParaRPr>
          </a:p>
          <a:p>
            <a:pPr algn="ctr" eaLnBrk="1" hangingPunct="1">
              <a:lnSpc>
                <a:spcPct val="80000"/>
              </a:lnSpc>
            </a:pPr>
            <a:r>
              <a:rPr lang="en-US" sz="4800" i="1" dirty="0">
                <a:effectLst>
                  <a:outerShdw blurRad="38100" dist="38100" dir="2700000" algn="tl">
                    <a:srgbClr val="DDDDDD"/>
                  </a:outerShdw>
                </a:effectLst>
                <a:latin typeface="Tahoma" charset="0"/>
              </a:rPr>
              <a:t>long-term safety studies</a:t>
            </a:r>
          </a:p>
        </p:txBody>
      </p:sp>
      <p:pic>
        <p:nvPicPr>
          <p:cNvPr id="2" name="Picture 1"/>
          <p:cNvPicPr>
            <a:picLocks noChangeAspect="1"/>
          </p:cNvPicPr>
          <p:nvPr/>
        </p:nvPicPr>
        <p:blipFill>
          <a:blip r:embed="rId3"/>
          <a:stretch>
            <a:fillRect/>
          </a:stretch>
        </p:blipFill>
        <p:spPr>
          <a:xfrm>
            <a:off x="2453719" y="1373984"/>
            <a:ext cx="4569139" cy="3807616"/>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488333" y="4362577"/>
            <a:ext cx="3890963" cy="277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7238"/>
              </a:lnSpc>
              <a:defRPr/>
            </a:pPr>
            <a:r>
              <a:rPr lang="en-US" sz="6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rPr>
              <a:t>Dr. Arpad </a:t>
            </a:r>
            <a:r>
              <a:rPr lang="en-US" sz="6000" b="1" i="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rPr>
              <a:t>Pusztai</a:t>
            </a:r>
            <a:endParaRPr lang="en-US" sz="60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n-cs"/>
            </a:endParaRPr>
          </a:p>
          <a:p>
            <a:pPr algn="r" eaLnBrk="1" hangingPunct="1">
              <a:lnSpc>
                <a:spcPts val="7238"/>
              </a:lnSpc>
              <a:defRPr/>
            </a:pPr>
            <a:r>
              <a:rPr lang="en-US" sz="1800" i="1" dirty="0" err="1" smtClean="0">
                <a:solidFill>
                  <a:srgbClr val="9A2500"/>
                </a:solidFill>
                <a:latin typeface="Tahoma" charset="0"/>
                <a:cs typeface="+mn-cs"/>
              </a:rPr>
              <a:t>Rowett</a:t>
            </a:r>
            <a:r>
              <a:rPr lang="en-US" sz="1800" i="1" dirty="0" smtClean="0">
                <a:solidFill>
                  <a:srgbClr val="9A2500"/>
                </a:solidFill>
                <a:latin typeface="Tahoma" charset="0"/>
                <a:cs typeface="+mn-cs"/>
              </a:rPr>
              <a:t> Research Institute, Scotland</a:t>
            </a:r>
          </a:p>
        </p:txBody>
      </p:sp>
      <p:pic>
        <p:nvPicPr>
          <p:cNvPr id="2" name="Picture 1"/>
          <p:cNvPicPr>
            <a:picLocks noChangeAspect="1"/>
          </p:cNvPicPr>
          <p:nvPr/>
        </p:nvPicPr>
        <p:blipFill>
          <a:blip r:embed="rId3"/>
          <a:stretch>
            <a:fillRect/>
          </a:stretch>
        </p:blipFill>
        <p:spPr>
          <a:xfrm>
            <a:off x="520675" y="364999"/>
            <a:ext cx="5908057" cy="3308512"/>
          </a:xfrm>
          <a:prstGeom prst="rect">
            <a:avLst/>
          </a:prstGeom>
        </p:spPr>
      </p:pic>
      <p:sp>
        <p:nvSpPr>
          <p:cNvPr id="3" name="TextBox 2"/>
          <p:cNvSpPr txBox="1"/>
          <p:nvPr/>
        </p:nvSpPr>
        <p:spPr>
          <a:xfrm>
            <a:off x="609600" y="3969958"/>
            <a:ext cx="4749800" cy="3662542"/>
          </a:xfrm>
          <a:prstGeom prst="rect">
            <a:avLst/>
          </a:prstGeom>
          <a:noFill/>
        </p:spPr>
        <p:txBody>
          <a:bodyPr wrap="square" rtlCol="0">
            <a:spAutoFit/>
          </a:bodyPr>
          <a:lstStyle/>
          <a:p>
            <a:r>
              <a:rPr lang="en-US" sz="1800" dirty="0" smtClean="0"/>
              <a:t>Fellow of the Royal Society of Edinburgh</a:t>
            </a:r>
          </a:p>
          <a:p>
            <a:endParaRPr lang="en-US" sz="1800" dirty="0" smtClean="0"/>
          </a:p>
          <a:p>
            <a:r>
              <a:rPr lang="en-US" sz="1800" dirty="0" smtClean="0"/>
              <a:t>Three books and over 270 scientific papers</a:t>
            </a:r>
          </a:p>
          <a:p>
            <a:endParaRPr lang="en-US" sz="1800" dirty="0" smtClean="0"/>
          </a:p>
          <a:p>
            <a:r>
              <a:rPr lang="en-US" sz="1800" dirty="0" smtClean="0"/>
              <a:t>Competed with 28 other research groups</a:t>
            </a:r>
          </a:p>
          <a:p>
            <a:endParaRPr lang="en-US" sz="1800" dirty="0" smtClean="0"/>
          </a:p>
          <a:p>
            <a:r>
              <a:rPr lang="en-US" sz="1800" dirty="0" smtClean="0"/>
              <a:t>Awarded the multi-million dollar, three year, multi-center research grant</a:t>
            </a:r>
          </a:p>
          <a:p>
            <a:endParaRPr lang="en-US" sz="1800" dirty="0" smtClean="0"/>
          </a:p>
          <a:p>
            <a:r>
              <a:rPr lang="en-US" sz="1800" dirty="0" smtClean="0"/>
              <a:t>Methodology approved by the Biotechnology and Biological Sciences Research Council (BBSRC)</a:t>
            </a:r>
          </a:p>
          <a:p>
            <a:endParaRPr lang="en-US" sz="16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Line 2"/>
          <p:cNvSpPr>
            <a:spLocks noChangeShapeType="1"/>
          </p:cNvSpPr>
          <p:nvPr/>
        </p:nvSpPr>
        <p:spPr bwMode="auto">
          <a:xfrm>
            <a:off x="0" y="1741488"/>
            <a:ext cx="1005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4995" name="Title 1"/>
          <p:cNvSpPr>
            <a:spLocks/>
          </p:cNvSpPr>
          <p:nvPr/>
        </p:nvSpPr>
        <p:spPr bwMode="auto">
          <a:xfrm>
            <a:off x="503239" y="311150"/>
            <a:ext cx="7599361" cy="106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92" tIns="50847" rIns="101692" bIns="50847" anchor="ctr"/>
          <a:lstStyle/>
          <a:p>
            <a:pPr algn="ctr" defTabSz="1019175">
              <a:defRPr/>
            </a:pPr>
            <a:r>
              <a:rPr lang="en-US" sz="4500" b="1" dirty="0">
                <a:solidFill>
                  <a:srgbClr val="000000"/>
                </a:solidFill>
                <a:latin typeface="Arial" pitchFamily="34" charset="0"/>
                <a:ea typeface="+mn-ea"/>
                <a:cs typeface="+mn-cs"/>
              </a:rPr>
              <a:t>Rats fed GM </a:t>
            </a:r>
            <a:r>
              <a:rPr lang="en-US" sz="4500" b="1" dirty="0" smtClean="0">
                <a:solidFill>
                  <a:srgbClr val="000000"/>
                </a:solidFill>
                <a:latin typeface="Arial" pitchFamily="34" charset="0"/>
                <a:ea typeface="+mn-ea"/>
                <a:cs typeface="+mn-cs"/>
              </a:rPr>
              <a:t>potato</a:t>
            </a:r>
          </a:p>
          <a:p>
            <a:pPr algn="ctr" defTabSz="1019175">
              <a:defRPr/>
            </a:pPr>
            <a:r>
              <a:rPr lang="en-US" sz="2000" b="1" dirty="0" smtClean="0">
                <a:solidFill>
                  <a:srgbClr val="000000"/>
                </a:solidFill>
                <a:latin typeface="Arial" pitchFamily="34" charset="0"/>
                <a:ea typeface="+mn-ea"/>
                <a:cs typeface="+mn-cs"/>
              </a:rPr>
              <a:t>(had been </a:t>
            </a:r>
            <a:r>
              <a:rPr lang="en-US" sz="2000" b="1" dirty="0" smtClean="0">
                <a:solidFill>
                  <a:srgbClr val="9A2500"/>
                </a:solidFill>
                <a:latin typeface="Arial" pitchFamily="34" charset="0"/>
                <a:ea typeface="+mn-ea"/>
                <a:cs typeface="+mn-cs"/>
              </a:rPr>
              <a:t>modified to produce a pesticide</a:t>
            </a:r>
            <a:r>
              <a:rPr lang="en-US" sz="2000" b="1" dirty="0" smtClean="0">
                <a:solidFill>
                  <a:srgbClr val="000000"/>
                </a:solidFill>
                <a:latin typeface="Arial" pitchFamily="34" charset="0"/>
                <a:ea typeface="+mn-ea"/>
                <a:cs typeface="+mn-cs"/>
              </a:rPr>
              <a:t>)</a:t>
            </a:r>
            <a:endParaRPr lang="en-US" sz="2000" b="1" dirty="0">
              <a:solidFill>
                <a:srgbClr val="000000"/>
              </a:solidFill>
              <a:latin typeface="Arial" pitchFamily="34" charset="0"/>
              <a:ea typeface="+mn-ea"/>
              <a:cs typeface="+mn-cs"/>
            </a:endParaRPr>
          </a:p>
        </p:txBody>
      </p:sp>
      <p:sp>
        <p:nvSpPr>
          <p:cNvPr id="84996" name="Content Placeholder 2"/>
          <p:cNvSpPr>
            <a:spLocks/>
          </p:cNvSpPr>
          <p:nvPr/>
        </p:nvSpPr>
        <p:spPr bwMode="auto">
          <a:xfrm>
            <a:off x="4477802" y="2158650"/>
            <a:ext cx="5005388"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92" tIns="50847" rIns="101692" bIns="50847"/>
          <a:lstStyle/>
          <a:p>
            <a:pPr lvl="1" algn="r">
              <a:spcBef>
                <a:spcPct val="20000"/>
              </a:spcBef>
              <a:buFontTx/>
              <a:buChar char="•"/>
              <a:defRPr/>
            </a:pPr>
            <a:r>
              <a:rPr lang="en-US" sz="2400" b="1" dirty="0" smtClean="0">
                <a:solidFill>
                  <a:srgbClr val="9A2500"/>
                </a:solidFill>
                <a:latin typeface="Arial" pitchFamily="34" charset="0"/>
                <a:ea typeface="+mn-ea"/>
                <a:cs typeface="+mn-cs"/>
              </a:rPr>
              <a:t>Lining of the small  intestine showed elevated white cell counts</a:t>
            </a:r>
          </a:p>
          <a:p>
            <a:pPr lvl="1" algn="r">
              <a:spcBef>
                <a:spcPct val="20000"/>
              </a:spcBef>
              <a:buFontTx/>
              <a:buChar char="•"/>
              <a:defRPr/>
            </a:pPr>
            <a:endParaRPr lang="en-US" sz="2400" b="1" dirty="0" smtClean="0">
              <a:solidFill>
                <a:srgbClr val="9A2500"/>
              </a:solidFill>
              <a:latin typeface="Arial" pitchFamily="34" charset="0"/>
              <a:ea typeface="+mn-ea"/>
              <a:cs typeface="+mn-cs"/>
            </a:endParaRPr>
          </a:p>
          <a:p>
            <a:pPr algn="r">
              <a:spcBef>
                <a:spcPct val="20000"/>
              </a:spcBef>
              <a:buFontTx/>
              <a:buChar char="•"/>
              <a:defRPr/>
            </a:pPr>
            <a:r>
              <a:rPr lang="en-US" sz="2400" b="1" dirty="0" smtClean="0">
                <a:solidFill>
                  <a:srgbClr val="9A2500"/>
                </a:solidFill>
                <a:latin typeface="Arial" pitchFamily="34" charset="0"/>
                <a:ea typeface="+mn-ea"/>
                <a:cs typeface="+mn-cs"/>
              </a:rPr>
              <a:t>Thymus </a:t>
            </a:r>
            <a:r>
              <a:rPr lang="en-US" sz="2400" b="1" dirty="0">
                <a:solidFill>
                  <a:srgbClr val="9A2500"/>
                </a:solidFill>
                <a:latin typeface="Arial" pitchFamily="34" charset="0"/>
                <a:ea typeface="+mn-ea"/>
                <a:cs typeface="+mn-cs"/>
              </a:rPr>
              <a:t>and spleen showed </a:t>
            </a:r>
            <a:r>
              <a:rPr lang="en-US" sz="2400" b="1" dirty="0" smtClean="0">
                <a:solidFill>
                  <a:srgbClr val="9A2500"/>
                </a:solidFill>
                <a:latin typeface="Arial" pitchFamily="34" charset="0"/>
                <a:ea typeface="+mn-ea"/>
                <a:cs typeface="+mn-cs"/>
              </a:rPr>
              <a:t>negative changes</a:t>
            </a:r>
          </a:p>
          <a:p>
            <a:pPr algn="r">
              <a:spcBef>
                <a:spcPct val="20000"/>
              </a:spcBef>
              <a:buFontTx/>
              <a:buChar char="•"/>
              <a:defRPr/>
            </a:pPr>
            <a:endParaRPr lang="en-US" sz="2400" b="1" dirty="0">
              <a:solidFill>
                <a:srgbClr val="9A2500"/>
              </a:solidFill>
              <a:latin typeface="Arial" pitchFamily="34" charset="0"/>
              <a:ea typeface="+mn-ea"/>
              <a:cs typeface="+mn-cs"/>
            </a:endParaRPr>
          </a:p>
          <a:p>
            <a:pPr algn="r">
              <a:spcBef>
                <a:spcPct val="20000"/>
              </a:spcBef>
              <a:buFontTx/>
              <a:buChar char="•"/>
              <a:defRPr/>
            </a:pPr>
            <a:r>
              <a:rPr lang="en-US" sz="2400" b="1" dirty="0" smtClean="0">
                <a:solidFill>
                  <a:srgbClr val="9A2500"/>
                </a:solidFill>
                <a:latin typeface="Arial" pitchFamily="34" charset="0"/>
                <a:ea typeface="+mn-ea"/>
                <a:cs typeface="+mn-cs"/>
              </a:rPr>
              <a:t>White blood cells responded more slowly</a:t>
            </a:r>
          </a:p>
          <a:p>
            <a:pPr algn="r">
              <a:spcBef>
                <a:spcPct val="20000"/>
              </a:spcBef>
              <a:buFontTx/>
              <a:buChar char="•"/>
              <a:defRPr/>
            </a:pPr>
            <a:endParaRPr lang="en-US" sz="2400" b="1" dirty="0" smtClean="0">
              <a:solidFill>
                <a:srgbClr val="9A2500"/>
              </a:solidFill>
              <a:latin typeface="Arial" pitchFamily="34" charset="0"/>
              <a:ea typeface="+mn-ea"/>
              <a:cs typeface="+mn-cs"/>
            </a:endParaRPr>
          </a:p>
          <a:p>
            <a:pPr algn="r">
              <a:spcBef>
                <a:spcPct val="20000"/>
              </a:spcBef>
              <a:defRPr/>
            </a:pPr>
            <a:r>
              <a:rPr lang="en-US" sz="2000" dirty="0" smtClean="0">
                <a:solidFill>
                  <a:srgbClr val="000090"/>
                </a:solidFill>
                <a:latin typeface="Arial" pitchFamily="34" charset="0"/>
                <a:ea typeface="+mn-ea"/>
                <a:cs typeface="+mn-cs"/>
              </a:rPr>
              <a:t>(</a:t>
            </a:r>
            <a:r>
              <a:rPr lang="en-US" sz="2000" dirty="0" err="1">
                <a:solidFill>
                  <a:srgbClr val="000090"/>
                </a:solidFill>
                <a:latin typeface="Arial" pitchFamily="34" charset="0"/>
                <a:ea typeface="+mn-ea"/>
                <a:cs typeface="+mn-cs"/>
              </a:rPr>
              <a:t>Ewen</a:t>
            </a:r>
            <a:r>
              <a:rPr lang="en-US" sz="2000" dirty="0">
                <a:solidFill>
                  <a:srgbClr val="000090"/>
                </a:solidFill>
                <a:latin typeface="Arial" pitchFamily="34" charset="0"/>
                <a:ea typeface="+mn-ea"/>
                <a:cs typeface="+mn-cs"/>
              </a:rPr>
              <a:t> and </a:t>
            </a:r>
            <a:r>
              <a:rPr lang="en-US" sz="2000" dirty="0" err="1">
                <a:solidFill>
                  <a:srgbClr val="000090"/>
                </a:solidFill>
                <a:latin typeface="Arial" pitchFamily="34" charset="0"/>
                <a:ea typeface="+mn-ea"/>
                <a:cs typeface="+mn-cs"/>
              </a:rPr>
              <a:t>Pusztai</a:t>
            </a:r>
            <a:r>
              <a:rPr lang="en-US" sz="2000" dirty="0">
                <a:solidFill>
                  <a:srgbClr val="000090"/>
                </a:solidFill>
                <a:latin typeface="Arial" pitchFamily="34" charset="0"/>
                <a:ea typeface="+mn-ea"/>
                <a:cs typeface="+mn-cs"/>
              </a:rPr>
              <a:t> )</a:t>
            </a:r>
          </a:p>
        </p:txBody>
      </p:sp>
      <p:pic>
        <p:nvPicPr>
          <p:cNvPr id="4" name="Picture 3"/>
          <p:cNvPicPr>
            <a:picLocks noChangeAspect="1"/>
          </p:cNvPicPr>
          <p:nvPr/>
        </p:nvPicPr>
        <p:blipFill>
          <a:blip r:embed="rId3"/>
          <a:stretch>
            <a:fillRect/>
          </a:stretch>
        </p:blipFill>
        <p:spPr>
          <a:xfrm>
            <a:off x="808545" y="3131572"/>
            <a:ext cx="3791449" cy="2642525"/>
          </a:xfrm>
          <a:prstGeom prst="rect">
            <a:avLst/>
          </a:prstGeom>
        </p:spPr>
      </p:pic>
      <p:pic>
        <p:nvPicPr>
          <p:cNvPr id="2" name="Picture 1" descr="POTAT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24700" y="-90176"/>
            <a:ext cx="2711196" cy="1985523"/>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4272489" y="288716"/>
            <a:ext cx="5180013" cy="18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563"/>
              </a:lnSpc>
              <a:defRPr/>
            </a:pPr>
            <a:r>
              <a:rPr lang="en-US" sz="3600" b="1" dirty="0" smtClean="0">
                <a:solidFill>
                  <a:srgbClr val="9A2500"/>
                </a:solidFill>
                <a:effectLst>
                  <a:outerShdw blurRad="38100" dist="38100" dir="2700000" algn="tl">
                    <a:srgbClr val="000000">
                      <a:alpha val="43137"/>
                    </a:srgbClr>
                  </a:outerShdw>
                </a:effectLst>
                <a:latin typeface="Tahoma" charset="0"/>
                <a:cs typeface="+mn-cs"/>
              </a:rPr>
              <a:t>GM potatoes damaged rats </a:t>
            </a:r>
            <a:br>
              <a:rPr lang="en-US" sz="3600" b="1" dirty="0" smtClean="0">
                <a:solidFill>
                  <a:srgbClr val="9A2500"/>
                </a:solidFill>
                <a:effectLst>
                  <a:outerShdw blurRad="38100" dist="38100" dir="2700000" algn="tl">
                    <a:srgbClr val="000000">
                      <a:alpha val="43137"/>
                    </a:srgbClr>
                  </a:outerShdw>
                </a:effectLst>
                <a:latin typeface="Tahoma" charset="0"/>
                <a:cs typeface="+mn-cs"/>
              </a:rPr>
            </a:br>
            <a:r>
              <a:rPr lang="en-US" sz="3600" b="1" dirty="0" smtClean="0">
                <a:solidFill>
                  <a:srgbClr val="9A2500"/>
                </a:solidFill>
                <a:effectLst>
                  <a:outerShdw blurRad="38100" dist="38100" dir="2700000" algn="tl">
                    <a:srgbClr val="000000">
                      <a:alpha val="43137"/>
                    </a:srgbClr>
                  </a:outerShdw>
                </a:effectLst>
                <a:latin typeface="Tahoma" charset="0"/>
                <a:cs typeface="+mn-cs"/>
              </a:rPr>
              <a:t>(10 or 110 days)</a:t>
            </a:r>
          </a:p>
        </p:txBody>
      </p:sp>
      <p:sp>
        <p:nvSpPr>
          <p:cNvPr id="33795" name="Text Box 5"/>
          <p:cNvSpPr txBox="1">
            <a:spLocks noChangeArrowheads="1"/>
          </p:cNvSpPr>
          <p:nvPr/>
        </p:nvSpPr>
        <p:spPr bwMode="auto">
          <a:xfrm>
            <a:off x="4345163" y="3233235"/>
            <a:ext cx="5448300" cy="339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marL="382588" indent="-382588"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200" b="1" dirty="0" smtClean="0">
                <a:solidFill>
                  <a:schemeClr val="tx1"/>
                </a:solidFill>
                <a:latin typeface="Tahoma" charset="0"/>
                <a:cs typeface="+mn-cs"/>
              </a:rPr>
              <a:t>Rats developed</a:t>
            </a:r>
          </a:p>
          <a:p>
            <a:pPr eaLnBrk="1" hangingPunct="1">
              <a:lnSpc>
                <a:spcPts val="3225"/>
              </a:lnSpc>
              <a:defRPr/>
            </a:pPr>
            <a:endParaRPr lang="en-US" sz="3200" b="1" dirty="0" smtClean="0">
              <a:solidFill>
                <a:schemeClr val="tx1"/>
              </a:solidFill>
              <a:latin typeface="Tahoma" charset="0"/>
              <a:cs typeface="+mn-cs"/>
            </a:endParaRPr>
          </a:p>
          <a:p>
            <a:pPr eaLnBrk="1" hangingPunct="1">
              <a:lnSpc>
                <a:spcPts val="3225"/>
              </a:lnSpc>
              <a:buFontTx/>
              <a:buChar char="•"/>
              <a:defRPr/>
            </a:pPr>
            <a:r>
              <a:rPr lang="en-US" sz="2200" b="1" dirty="0" smtClean="0">
                <a:solidFill>
                  <a:schemeClr val="tx1"/>
                </a:solidFill>
                <a:latin typeface="Tahoma" charset="0"/>
                <a:cs typeface="+mn-cs"/>
              </a:rPr>
              <a:t>Potentially pre-cancerous cell growth in the digestive tract</a:t>
            </a:r>
          </a:p>
          <a:p>
            <a:pPr eaLnBrk="1" hangingPunct="1">
              <a:lnSpc>
                <a:spcPts val="3225"/>
              </a:lnSpc>
              <a:buFontTx/>
              <a:buChar char="•"/>
              <a:defRPr/>
            </a:pPr>
            <a:r>
              <a:rPr lang="en-US" sz="2200" b="1" dirty="0" smtClean="0">
                <a:solidFill>
                  <a:schemeClr val="tx1"/>
                </a:solidFill>
                <a:latin typeface="Tahoma" charset="0"/>
                <a:cs typeface="+mn-cs"/>
              </a:rPr>
              <a:t>Smaller brains, livers and testicles</a:t>
            </a:r>
          </a:p>
          <a:p>
            <a:pPr eaLnBrk="1" hangingPunct="1">
              <a:lnSpc>
                <a:spcPts val="3225"/>
              </a:lnSpc>
              <a:buFontTx/>
              <a:buChar char="•"/>
              <a:defRPr/>
            </a:pPr>
            <a:r>
              <a:rPr lang="en-US" sz="2200" b="1" dirty="0" smtClean="0">
                <a:solidFill>
                  <a:schemeClr val="tx1"/>
                </a:solidFill>
                <a:latin typeface="Tahoma" charset="0"/>
                <a:cs typeface="+mn-cs"/>
              </a:rPr>
              <a:t>Partial atrophy of the liver</a:t>
            </a:r>
          </a:p>
          <a:p>
            <a:pPr eaLnBrk="1" hangingPunct="1">
              <a:lnSpc>
                <a:spcPts val="3225"/>
              </a:lnSpc>
              <a:buFontTx/>
              <a:buChar char="•"/>
              <a:defRPr/>
            </a:pPr>
            <a:r>
              <a:rPr lang="en-US" sz="2200" b="1" dirty="0" smtClean="0">
                <a:solidFill>
                  <a:schemeClr val="tx1"/>
                </a:solidFill>
                <a:latin typeface="Tahoma" charset="0"/>
                <a:cs typeface="+mn-cs"/>
              </a:rPr>
              <a:t>Immune system damage</a:t>
            </a:r>
            <a:endParaRPr lang="en-US" sz="2000" b="1" dirty="0" smtClean="0">
              <a:solidFill>
                <a:schemeClr val="tx1"/>
              </a:solidFill>
              <a:latin typeface="Tahoma" charset="0"/>
              <a:cs typeface="+mn-cs"/>
            </a:endParaRPr>
          </a:p>
          <a:p>
            <a:pPr eaLnBrk="1" hangingPunct="1">
              <a:lnSpc>
                <a:spcPts val="3225"/>
              </a:lnSpc>
              <a:defRPr/>
            </a:pPr>
            <a:r>
              <a:rPr lang="en-US" sz="2000" b="1" dirty="0" smtClean="0">
                <a:solidFill>
                  <a:srgbClr val="CC3300"/>
                </a:solidFill>
                <a:cs typeface="+mn-cs"/>
              </a:rPr>
              <a:t>                                   </a:t>
            </a:r>
            <a:r>
              <a:rPr lang="en-US" sz="2000" b="1" i="1" dirty="0" smtClean="0">
                <a:solidFill>
                  <a:srgbClr val="9A2500"/>
                </a:solidFill>
                <a:cs typeface="+mn-cs"/>
              </a:rPr>
              <a:t>Lancet, 1999 &amp; others</a:t>
            </a:r>
          </a:p>
        </p:txBody>
      </p:sp>
      <p:sp>
        <p:nvSpPr>
          <p:cNvPr id="33796" name="Line 8"/>
          <p:cNvSpPr>
            <a:spLocks noChangeShapeType="1"/>
          </p:cNvSpPr>
          <p:nvPr/>
        </p:nvSpPr>
        <p:spPr bwMode="auto">
          <a:xfrm>
            <a:off x="0" y="2590800"/>
            <a:ext cx="1005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3"/>
          <a:stretch>
            <a:fillRect/>
          </a:stretch>
        </p:blipFill>
        <p:spPr>
          <a:xfrm>
            <a:off x="389070" y="3646698"/>
            <a:ext cx="3479800" cy="2336800"/>
          </a:xfrm>
          <a:prstGeom prst="rect">
            <a:avLst/>
          </a:prstGeom>
        </p:spPr>
      </p:pic>
      <p:pic>
        <p:nvPicPr>
          <p:cNvPr id="3" name="Picture 2" descr="POTAT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6100" y="0"/>
            <a:ext cx="3537691" cy="25908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425575" y="1381125"/>
            <a:ext cx="7459663" cy="5268913"/>
          </a:xfrm>
          <a:prstGeom prst="rect">
            <a:avLst/>
          </a:prstGeom>
          <a:solidFill>
            <a:srgbClr val="555C7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cs typeface="+mn-cs"/>
            </a:endParaRPr>
          </a:p>
        </p:txBody>
      </p:sp>
      <p:sp>
        <p:nvSpPr>
          <p:cNvPr id="34819" name="Text Box 4"/>
          <p:cNvSpPr txBox="1">
            <a:spLocks noChangeArrowheads="1"/>
          </p:cNvSpPr>
          <p:nvPr/>
        </p:nvSpPr>
        <p:spPr bwMode="auto">
          <a:xfrm>
            <a:off x="1425575" y="258763"/>
            <a:ext cx="7459663"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u="sng" dirty="0" smtClean="0">
                <a:solidFill>
                  <a:srgbClr val="9A2500"/>
                </a:solidFill>
                <a:latin typeface="Tahoma" charset="0"/>
                <a:cs typeface="+mn-cs"/>
              </a:rPr>
              <a:t>Stomach lining</a:t>
            </a:r>
          </a:p>
        </p:txBody>
      </p:sp>
      <p:sp>
        <p:nvSpPr>
          <p:cNvPr id="34820" name="Text Box 5"/>
          <p:cNvSpPr txBox="1">
            <a:spLocks noChangeArrowheads="1"/>
          </p:cNvSpPr>
          <p:nvPr/>
        </p:nvSpPr>
        <p:spPr bwMode="auto">
          <a:xfrm>
            <a:off x="2122488" y="6450013"/>
            <a:ext cx="2922587"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smtClean="0">
                <a:solidFill>
                  <a:schemeClr val="tx1"/>
                </a:solidFill>
                <a:latin typeface="Tahoma" charset="0"/>
                <a:cs typeface="+mn-cs"/>
              </a:rPr>
              <a:t>Non-GM</a:t>
            </a:r>
          </a:p>
        </p:txBody>
      </p:sp>
      <p:sp>
        <p:nvSpPr>
          <p:cNvPr id="34821" name="Text Box 6"/>
          <p:cNvSpPr txBox="1">
            <a:spLocks noChangeArrowheads="1"/>
          </p:cNvSpPr>
          <p:nvPr/>
        </p:nvSpPr>
        <p:spPr bwMode="auto">
          <a:xfrm>
            <a:off x="6230938" y="6450013"/>
            <a:ext cx="12985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smtClean="0">
                <a:solidFill>
                  <a:schemeClr val="tx1"/>
                </a:solidFill>
                <a:latin typeface="Tahoma" charset="0"/>
                <a:cs typeface="+mn-cs"/>
              </a:rPr>
              <a:t>GM</a:t>
            </a:r>
          </a:p>
        </p:txBody>
      </p:sp>
      <p:pic>
        <p:nvPicPr>
          <p:cNvPr id="222214" name="Picture 7" descr="Picture 4 cropped Side by Side B &amp; W size comparison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92263" y="1497013"/>
            <a:ext cx="71247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4"/>
          <p:cNvSpPr txBox="1">
            <a:spLocks noChangeArrowheads="1"/>
          </p:cNvSpPr>
          <p:nvPr/>
        </p:nvSpPr>
        <p:spPr bwMode="auto">
          <a:xfrm>
            <a:off x="1333549" y="571684"/>
            <a:ext cx="7459663" cy="71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4000" dirty="0" smtClean="0">
                <a:solidFill>
                  <a:srgbClr val="9A2500"/>
                </a:solidFill>
                <a:latin typeface="Tahoma" charset="0"/>
                <a:cs typeface="+mn-cs"/>
              </a:rPr>
              <a:t>What Happened to Dr. </a:t>
            </a:r>
            <a:r>
              <a:rPr lang="en-US" sz="4000" dirty="0" err="1" smtClean="0">
                <a:solidFill>
                  <a:srgbClr val="9A2500"/>
                </a:solidFill>
                <a:latin typeface="Tahoma" charset="0"/>
                <a:cs typeface="+mn-cs"/>
              </a:rPr>
              <a:t>Pusztai</a:t>
            </a:r>
            <a:r>
              <a:rPr lang="en-US" sz="4000" dirty="0" smtClean="0">
                <a:solidFill>
                  <a:srgbClr val="9A2500"/>
                </a:solidFill>
                <a:latin typeface="Tahoma" charset="0"/>
                <a:cs typeface="+mn-cs"/>
              </a:rPr>
              <a:t>?</a:t>
            </a:r>
          </a:p>
        </p:txBody>
      </p:sp>
      <p:sp>
        <p:nvSpPr>
          <p:cNvPr id="2" name="TextBox 1"/>
          <p:cNvSpPr txBox="1"/>
          <p:nvPr/>
        </p:nvSpPr>
        <p:spPr>
          <a:xfrm>
            <a:off x="901850" y="1730268"/>
            <a:ext cx="9156550" cy="4524315"/>
          </a:xfrm>
          <a:prstGeom prst="rect">
            <a:avLst/>
          </a:prstGeom>
          <a:noFill/>
        </p:spPr>
        <p:txBody>
          <a:bodyPr wrap="square" rtlCol="0">
            <a:spAutoFit/>
          </a:bodyPr>
          <a:lstStyle/>
          <a:p>
            <a:pPr marL="285750" indent="-285750">
              <a:buFont typeface="Wingdings" charset="2"/>
              <a:buChar char="§"/>
            </a:pPr>
            <a:r>
              <a:rPr lang="en-US" sz="2400" dirty="0" smtClean="0"/>
              <a:t>With permission from the Director, </a:t>
            </a:r>
            <a:r>
              <a:rPr lang="en-US" sz="2400" dirty="0" err="1" smtClean="0"/>
              <a:t>Pusztai</a:t>
            </a:r>
            <a:r>
              <a:rPr lang="en-US" sz="2400" dirty="0" smtClean="0"/>
              <a:t> was interviewed on TV where he expressed concerns over the safety of GMO’s </a:t>
            </a:r>
          </a:p>
          <a:p>
            <a:pPr marL="285750" indent="-285750">
              <a:buFont typeface="Wingdings" charset="2"/>
              <a:buChar char="§"/>
            </a:pPr>
            <a:r>
              <a:rPr lang="en-US" sz="2400" dirty="0" smtClean="0"/>
              <a:t>Two days later he </a:t>
            </a:r>
            <a:r>
              <a:rPr lang="en-US" sz="2400" dirty="0" smtClean="0">
                <a:solidFill>
                  <a:srgbClr val="9A2500"/>
                </a:solidFill>
              </a:rPr>
              <a:t>was fired.</a:t>
            </a:r>
          </a:p>
          <a:p>
            <a:pPr marL="285750" indent="-285750">
              <a:buFont typeface="Wingdings" charset="2"/>
              <a:buChar char="§"/>
            </a:pPr>
            <a:r>
              <a:rPr lang="en-US" sz="2400" dirty="0" smtClean="0">
                <a:solidFill>
                  <a:srgbClr val="9A2500"/>
                </a:solidFill>
              </a:rPr>
              <a:t>He was silenced by threat of a law suit and data was seized.</a:t>
            </a:r>
          </a:p>
          <a:p>
            <a:pPr marL="285750" indent="-285750">
              <a:buFont typeface="Wingdings" charset="2"/>
              <a:buChar char="§"/>
            </a:pPr>
            <a:r>
              <a:rPr lang="en-US" sz="2400" dirty="0" smtClean="0"/>
              <a:t>His </a:t>
            </a:r>
            <a:r>
              <a:rPr lang="en-US" sz="2400" dirty="0" smtClean="0">
                <a:solidFill>
                  <a:srgbClr val="000000"/>
                </a:solidFill>
              </a:rPr>
              <a:t>20</a:t>
            </a:r>
            <a:r>
              <a:rPr lang="en-US" sz="2400" dirty="0" smtClean="0"/>
              <a:t> member research group was </a:t>
            </a:r>
            <a:r>
              <a:rPr lang="en-US" sz="2400" dirty="0" smtClean="0">
                <a:solidFill>
                  <a:srgbClr val="9A2500"/>
                </a:solidFill>
              </a:rPr>
              <a:t>disbanded</a:t>
            </a:r>
            <a:r>
              <a:rPr lang="en-US" sz="2400" dirty="0" smtClean="0"/>
              <a:t>.</a:t>
            </a:r>
          </a:p>
          <a:p>
            <a:pPr marL="285750" indent="-285750">
              <a:buFont typeface="Wingdings" charset="2"/>
              <a:buChar char="§"/>
            </a:pPr>
            <a:r>
              <a:rPr lang="en-US" sz="2400" dirty="0" smtClean="0"/>
              <a:t>The safety protocol they developed was never implemented.</a:t>
            </a:r>
          </a:p>
          <a:p>
            <a:pPr marL="285750" indent="-285750">
              <a:buFont typeface="Wingdings" charset="2"/>
              <a:buChar char="§"/>
            </a:pPr>
            <a:r>
              <a:rPr lang="en-US" sz="2400" dirty="0" smtClean="0"/>
              <a:t>Eventually, he was called to testify before Parliament where he was </a:t>
            </a:r>
            <a:r>
              <a:rPr lang="en-US" sz="2400" dirty="0" smtClean="0">
                <a:solidFill>
                  <a:srgbClr val="9A2500"/>
                </a:solidFill>
              </a:rPr>
              <a:t>vindicated.</a:t>
            </a:r>
          </a:p>
          <a:p>
            <a:pPr marL="285750" indent="-285750">
              <a:buFont typeface="Wingdings" charset="2"/>
              <a:buChar char="§"/>
            </a:pPr>
            <a:r>
              <a:rPr lang="en-US" sz="2400" dirty="0" smtClean="0"/>
              <a:t>His research results were ultimately published in </a:t>
            </a:r>
            <a:r>
              <a:rPr lang="en-US" sz="2400" i="1" dirty="0" smtClean="0">
                <a:solidFill>
                  <a:srgbClr val="9A2500"/>
                </a:solidFill>
              </a:rPr>
              <a:t>“The Lancet”</a:t>
            </a:r>
            <a:r>
              <a:rPr lang="en-US" sz="2400" dirty="0" smtClean="0"/>
              <a:t>, a well respected scientific journal.</a:t>
            </a:r>
          </a:p>
          <a:p>
            <a:pPr marL="285750" indent="-285750">
              <a:buFont typeface="Wingdings" charset="2"/>
              <a:buChar char="§"/>
            </a:pPr>
            <a:r>
              <a:rPr lang="en-US" sz="2400" dirty="0" smtClean="0"/>
              <a:t>Dr. </a:t>
            </a:r>
            <a:r>
              <a:rPr lang="en-US" sz="2400" dirty="0" err="1" smtClean="0"/>
              <a:t>Pusztai</a:t>
            </a:r>
            <a:r>
              <a:rPr lang="en-US" sz="2400" dirty="0" smtClean="0"/>
              <a:t> has since retired…..</a:t>
            </a:r>
          </a:p>
          <a:p>
            <a:pPr marL="285750" indent="-285750">
              <a:buFont typeface="Wingdings" charset="2"/>
              <a:buChar char="§"/>
            </a:pPr>
            <a:r>
              <a:rPr lang="en-US" sz="2400" dirty="0" smtClean="0"/>
              <a:t>He continues to speak out. </a:t>
            </a:r>
          </a:p>
        </p:txBody>
      </p:sp>
      <p:pic>
        <p:nvPicPr>
          <p:cNvPr id="3" name="Picture 2" descr="Arpad-Pusztai.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6799" y="5448300"/>
            <a:ext cx="3153833" cy="1892300"/>
          </a:xfrm>
          <a:prstGeom prst="rect">
            <a:avLst/>
          </a:prstGeom>
        </p:spPr>
      </p:pic>
    </p:spTree>
    <p:extLst>
      <p:ext uri="{BB962C8B-B14F-4D97-AF65-F5344CB8AC3E}">
        <p14:creationId xmlns:p14="http://schemas.microsoft.com/office/powerpoint/2010/main" val="41327419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42901" y="1441450"/>
            <a:ext cx="9717061" cy="10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dirty="0" smtClean="0">
                <a:solidFill>
                  <a:srgbClr val="FFFFFF"/>
                </a:solidFill>
                <a:effectLst>
                  <a:outerShdw blurRad="38100" dist="38100" dir="2700000" algn="tl">
                    <a:srgbClr val="000000">
                      <a:alpha val="43137"/>
                    </a:srgbClr>
                  </a:outerShdw>
                </a:effectLst>
                <a:latin typeface="Tahoma" charset="0"/>
              </a:rPr>
              <a:t>A second cause of problems</a:t>
            </a:r>
          </a:p>
        </p:txBody>
      </p:sp>
      <p:sp>
        <p:nvSpPr>
          <p:cNvPr id="35843" name="Text Box 5"/>
          <p:cNvSpPr txBox="1">
            <a:spLocks noChangeArrowheads="1"/>
          </p:cNvSpPr>
          <p:nvPr/>
        </p:nvSpPr>
        <p:spPr bwMode="auto">
          <a:xfrm>
            <a:off x="3101975" y="2816225"/>
            <a:ext cx="469265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defRPr/>
            </a:pPr>
            <a:r>
              <a:rPr lang="en-US" sz="3600" smtClean="0">
                <a:solidFill>
                  <a:srgbClr val="FFFFFF"/>
                </a:solidFill>
                <a:latin typeface="Tahoma" charset="0"/>
              </a:rPr>
              <a:t>The protein produced </a:t>
            </a:r>
          </a:p>
          <a:p>
            <a:pPr algn="r" eaLnBrk="1" hangingPunct="1">
              <a:defRPr/>
            </a:pPr>
            <a:r>
              <a:rPr lang="en-US" sz="3600" smtClean="0">
                <a:solidFill>
                  <a:srgbClr val="FFFFFF"/>
                </a:solidFill>
                <a:latin typeface="Tahoma" charset="0"/>
              </a:rPr>
              <a:t>by the inserted gene </a:t>
            </a:r>
          </a:p>
          <a:p>
            <a:pPr algn="r" eaLnBrk="1" hangingPunct="1">
              <a:defRPr/>
            </a:pPr>
            <a:r>
              <a:rPr lang="en-US" sz="3600" smtClean="0">
                <a:solidFill>
                  <a:srgbClr val="FFFFFF"/>
                </a:solidFill>
                <a:latin typeface="Tahoma" charset="0"/>
              </a:rPr>
              <a:t>may be harmful</a:t>
            </a:r>
          </a:p>
        </p:txBody>
      </p:sp>
      <p:sp>
        <p:nvSpPr>
          <p:cNvPr id="35844" name="Line 6"/>
          <p:cNvSpPr>
            <a:spLocks noChangeShapeType="1"/>
          </p:cNvSpPr>
          <p:nvPr/>
        </p:nvSpPr>
        <p:spPr bwMode="auto">
          <a:xfrm flipH="1">
            <a:off x="0" y="2505075"/>
            <a:ext cx="100584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67063" y="4032250"/>
            <a:ext cx="20669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body" idx="4294967295"/>
          </p:nvPr>
        </p:nvSpPr>
        <p:spPr>
          <a:xfrm>
            <a:off x="1444842" y="2405867"/>
            <a:ext cx="7092950" cy="4205288"/>
          </a:xfrm>
        </p:spPr>
        <p:txBody>
          <a:bodyPr lIns="101657" tIns="50829" rIns="101657" bIns="50829"/>
          <a:lstStyle/>
          <a:p>
            <a:pPr eaLnBrk="1" hangingPunct="1">
              <a:lnSpc>
                <a:spcPct val="90000"/>
              </a:lnSpc>
              <a:buSzPct val="120000"/>
              <a:buFont typeface="Wingdings" charset="0"/>
              <a:buChar char="§"/>
            </a:pPr>
            <a:r>
              <a:rPr lang="en-US" dirty="0">
                <a:solidFill>
                  <a:srgbClr val="9A2500"/>
                </a:solidFill>
                <a:effectLst>
                  <a:outerShdw blurRad="38100" dist="38100" dir="2700000" algn="tl">
                    <a:srgbClr val="000000"/>
                  </a:outerShdw>
                </a:effectLst>
                <a:latin typeface="Tahoma" charset="0"/>
              </a:rPr>
              <a:t>Herbicide tolerance </a:t>
            </a:r>
            <a:r>
              <a:rPr lang="en-US" dirty="0">
                <a:effectLst>
                  <a:outerShdw blurRad="38100" dist="38100" dir="2700000" algn="tl">
                    <a:srgbClr val="FFFFFF"/>
                  </a:outerShdw>
                </a:effectLst>
                <a:latin typeface="Tahoma" charset="0"/>
              </a:rPr>
              <a:t>(73%)</a:t>
            </a:r>
          </a:p>
          <a:p>
            <a:pPr lvl="1" eaLnBrk="1" hangingPunct="1">
              <a:lnSpc>
                <a:spcPct val="90000"/>
              </a:lnSpc>
              <a:buSzPct val="120000"/>
              <a:buFont typeface="Wingdings" charset="0"/>
              <a:buNone/>
            </a:pPr>
            <a:r>
              <a:rPr lang="en-US" sz="3600" dirty="0">
                <a:effectLst>
                  <a:outerShdw blurRad="38100" dist="38100" dir="2700000" algn="tl">
                    <a:srgbClr val="FFFFFF"/>
                  </a:outerShdw>
                </a:effectLst>
                <a:latin typeface="Tahoma" charset="0"/>
              </a:rPr>
              <a:t>Roundup Ready</a:t>
            </a:r>
          </a:p>
          <a:p>
            <a:pPr lvl="1" eaLnBrk="1" hangingPunct="1">
              <a:lnSpc>
                <a:spcPct val="90000"/>
              </a:lnSpc>
              <a:buSzPct val="120000"/>
              <a:buFont typeface="Wingdings" charset="0"/>
              <a:buNone/>
            </a:pPr>
            <a:r>
              <a:rPr lang="en-US" sz="3600" dirty="0">
                <a:effectLst>
                  <a:outerShdw blurRad="38100" dist="38100" dir="2700000" algn="tl">
                    <a:srgbClr val="FFFFFF"/>
                  </a:outerShdw>
                </a:effectLst>
                <a:latin typeface="Tahoma" charset="0"/>
              </a:rPr>
              <a:t>Liberty </a:t>
            </a:r>
            <a:r>
              <a:rPr lang="en-US" sz="3600" dirty="0" smtClean="0">
                <a:effectLst>
                  <a:outerShdw blurRad="38100" dist="38100" dir="2700000" algn="tl">
                    <a:srgbClr val="FFFFFF"/>
                  </a:outerShdw>
                </a:effectLst>
                <a:latin typeface="Tahoma" charset="0"/>
              </a:rPr>
              <a:t>Link</a:t>
            </a:r>
          </a:p>
          <a:p>
            <a:pPr lvl="1" eaLnBrk="1" hangingPunct="1">
              <a:lnSpc>
                <a:spcPct val="90000"/>
              </a:lnSpc>
              <a:buSzPct val="120000"/>
              <a:buFont typeface="Wingdings" charset="0"/>
              <a:buNone/>
            </a:pPr>
            <a:endParaRPr lang="en-US" sz="3600" dirty="0">
              <a:effectLst>
                <a:outerShdw blurRad="38100" dist="38100" dir="2700000" algn="tl">
                  <a:srgbClr val="FFFFFF"/>
                </a:outerShdw>
              </a:effectLst>
              <a:latin typeface="Tahoma" charset="0"/>
            </a:endParaRPr>
          </a:p>
          <a:p>
            <a:pPr eaLnBrk="1" hangingPunct="1">
              <a:lnSpc>
                <a:spcPct val="90000"/>
              </a:lnSpc>
              <a:buSzPct val="120000"/>
              <a:buFont typeface="Wingdings" charset="0"/>
              <a:buChar char="§"/>
            </a:pPr>
            <a:r>
              <a:rPr lang="en-US" dirty="0">
                <a:solidFill>
                  <a:srgbClr val="9A2500"/>
                </a:solidFill>
                <a:effectLst>
                  <a:outerShdw blurRad="38100" dist="38100" dir="2700000" algn="tl">
                    <a:srgbClr val="000000"/>
                  </a:outerShdw>
                </a:effectLst>
                <a:latin typeface="Tahoma" charset="0"/>
              </a:rPr>
              <a:t>Pesticide production </a:t>
            </a:r>
            <a:r>
              <a:rPr lang="en-US" dirty="0">
                <a:effectLst>
                  <a:outerShdw blurRad="38100" dist="38100" dir="2700000" algn="tl">
                    <a:srgbClr val="FFFFFF"/>
                  </a:outerShdw>
                </a:effectLst>
                <a:latin typeface="Tahoma" charset="0"/>
              </a:rPr>
              <a:t>(18%)</a:t>
            </a:r>
          </a:p>
          <a:p>
            <a:pPr lvl="1" eaLnBrk="1" hangingPunct="1">
              <a:lnSpc>
                <a:spcPct val="90000"/>
              </a:lnSpc>
              <a:buSzPct val="120000"/>
              <a:buFont typeface="Wingdings" charset="0"/>
              <a:buNone/>
            </a:pPr>
            <a:r>
              <a:rPr lang="en-US" sz="3600" dirty="0" err="1">
                <a:effectLst>
                  <a:outerShdw blurRad="38100" dist="38100" dir="2700000" algn="tl">
                    <a:srgbClr val="FFFFFF"/>
                  </a:outerShdw>
                </a:effectLst>
                <a:latin typeface="Tahoma" charset="0"/>
              </a:rPr>
              <a:t>Bt</a:t>
            </a:r>
            <a:r>
              <a:rPr lang="en-US" sz="3600" dirty="0">
                <a:effectLst>
                  <a:outerShdw blurRad="38100" dist="38100" dir="2700000" algn="tl">
                    <a:srgbClr val="FFFFFF"/>
                  </a:outerShdw>
                </a:effectLst>
                <a:latin typeface="Tahoma" charset="0"/>
              </a:rPr>
              <a:t> </a:t>
            </a:r>
            <a:r>
              <a:rPr lang="en-US" sz="3600" dirty="0" smtClean="0">
                <a:effectLst>
                  <a:outerShdw blurRad="38100" dist="38100" dir="2700000" algn="tl">
                    <a:srgbClr val="FFFFFF"/>
                  </a:outerShdw>
                </a:effectLst>
                <a:latin typeface="Tahoma" charset="0"/>
              </a:rPr>
              <a:t>toxin (</a:t>
            </a:r>
            <a:r>
              <a:rPr lang="en-US" sz="3600" dirty="0" err="1" smtClean="0">
                <a:effectLst>
                  <a:outerShdw blurRad="38100" dist="38100" dir="2700000" algn="tl">
                    <a:srgbClr val="FFFFFF"/>
                  </a:outerShdw>
                </a:effectLst>
                <a:latin typeface="Tahoma" charset="0"/>
              </a:rPr>
              <a:t>Bt</a:t>
            </a:r>
            <a:r>
              <a:rPr lang="en-US" sz="3600" dirty="0" smtClean="0">
                <a:effectLst>
                  <a:outerShdw blurRad="38100" dist="38100" dir="2700000" algn="tl">
                    <a:srgbClr val="FFFFFF"/>
                  </a:outerShdw>
                </a:effectLst>
                <a:latin typeface="Tahoma" charset="0"/>
              </a:rPr>
              <a:t> corn, cotton, </a:t>
            </a:r>
            <a:r>
              <a:rPr lang="en-US" sz="3600" dirty="0" err="1" smtClean="0">
                <a:effectLst>
                  <a:outerShdw blurRad="38100" dist="38100" dir="2700000" algn="tl">
                    <a:srgbClr val="FFFFFF"/>
                  </a:outerShdw>
                </a:effectLst>
                <a:latin typeface="Tahoma" charset="0"/>
              </a:rPr>
              <a:t>etc</a:t>
            </a:r>
            <a:r>
              <a:rPr lang="en-US" sz="3600" dirty="0" smtClean="0">
                <a:effectLst>
                  <a:outerShdw blurRad="38100" dist="38100" dir="2700000" algn="tl">
                    <a:srgbClr val="FFFFFF"/>
                  </a:outerShdw>
                </a:effectLst>
                <a:latin typeface="Tahoma" charset="0"/>
              </a:rPr>
              <a:t>) </a:t>
            </a:r>
          </a:p>
          <a:p>
            <a:pPr lvl="1" eaLnBrk="1" hangingPunct="1">
              <a:lnSpc>
                <a:spcPct val="90000"/>
              </a:lnSpc>
              <a:buSzPct val="120000"/>
              <a:buFont typeface="Wingdings" charset="0"/>
              <a:buNone/>
            </a:pPr>
            <a:endParaRPr lang="en-US" sz="3600" dirty="0">
              <a:effectLst>
                <a:outerShdw blurRad="38100" dist="38100" dir="2700000" algn="tl">
                  <a:srgbClr val="FFFFFF"/>
                </a:outerShdw>
              </a:effectLst>
              <a:latin typeface="Tahoma" charset="0"/>
            </a:endParaRPr>
          </a:p>
          <a:p>
            <a:pPr eaLnBrk="1" hangingPunct="1">
              <a:lnSpc>
                <a:spcPct val="90000"/>
              </a:lnSpc>
              <a:buSzPct val="120000"/>
              <a:buFont typeface="Wingdings" charset="0"/>
              <a:buChar char="§"/>
            </a:pPr>
            <a:r>
              <a:rPr lang="en-US" dirty="0">
                <a:effectLst>
                  <a:outerShdw blurRad="38100" dist="38100" dir="2700000" algn="tl">
                    <a:srgbClr val="FFFFFF"/>
                  </a:outerShdw>
                </a:effectLst>
                <a:latin typeface="Tahoma" charset="0"/>
              </a:rPr>
              <a:t>Crops with </a:t>
            </a:r>
            <a:r>
              <a:rPr lang="en-US" dirty="0">
                <a:solidFill>
                  <a:srgbClr val="9A2500"/>
                </a:solidFill>
                <a:effectLst>
                  <a:outerShdw blurRad="38100" dist="38100" dir="2700000" algn="tl">
                    <a:srgbClr val="000000"/>
                  </a:outerShdw>
                </a:effectLst>
                <a:latin typeface="Tahoma" charset="0"/>
              </a:rPr>
              <a:t>both</a:t>
            </a:r>
            <a:r>
              <a:rPr lang="en-US" dirty="0">
                <a:effectLst>
                  <a:outerShdw blurRad="38100" dist="38100" dir="2700000" algn="tl">
                    <a:srgbClr val="FFFFFF"/>
                  </a:outerShdw>
                </a:effectLst>
                <a:latin typeface="Tahoma" charset="0"/>
              </a:rPr>
              <a:t> traits (8%</a:t>
            </a:r>
            <a:r>
              <a:rPr lang="en-US" dirty="0" smtClean="0">
                <a:effectLst>
                  <a:outerShdw blurRad="38100" dist="38100" dir="2700000" algn="tl">
                    <a:srgbClr val="FFFFFF"/>
                  </a:outerShdw>
                </a:effectLst>
                <a:latin typeface="Tahoma" charset="0"/>
              </a:rPr>
              <a:t>)</a:t>
            </a:r>
          </a:p>
        </p:txBody>
      </p:sp>
      <p:sp>
        <p:nvSpPr>
          <p:cNvPr id="224260" name="Rectangle 2"/>
          <p:cNvSpPr>
            <a:spLocks noChangeArrowheads="1"/>
          </p:cNvSpPr>
          <p:nvPr/>
        </p:nvSpPr>
        <p:spPr bwMode="auto">
          <a:xfrm>
            <a:off x="1816100" y="558800"/>
            <a:ext cx="7950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7" tIns="50829" rIns="101657" bIns="50829" anchor="ctr"/>
          <a:lstStyle/>
          <a:p>
            <a:pPr algn="ctr" defTabSz="1017588"/>
            <a:r>
              <a:rPr lang="en-US" sz="4400" b="1" dirty="0">
                <a:solidFill>
                  <a:schemeClr val="folHlink"/>
                </a:solidFill>
                <a:latin typeface="Tahoma" charset="0"/>
              </a:rPr>
              <a:t>       </a:t>
            </a:r>
            <a:r>
              <a:rPr lang="en-US" sz="4400" b="1" dirty="0">
                <a:solidFill>
                  <a:srgbClr val="0A0580"/>
                </a:solidFill>
                <a:latin typeface="Tahoma" charset="0"/>
              </a:rPr>
              <a:t>primary traits are desired in GM crops</a:t>
            </a:r>
          </a:p>
        </p:txBody>
      </p:sp>
      <p:sp>
        <p:nvSpPr>
          <p:cNvPr id="224261" name="Line 4"/>
          <p:cNvSpPr>
            <a:spLocks noChangeShapeType="1"/>
          </p:cNvSpPr>
          <p:nvPr/>
        </p:nvSpPr>
        <p:spPr bwMode="auto">
          <a:xfrm>
            <a:off x="0" y="2171700"/>
            <a:ext cx="10058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262" name="WordArt 6"/>
          <p:cNvSpPr>
            <a:spLocks noChangeArrowheads="1" noChangeShapeType="1" noTextEdit="1"/>
          </p:cNvSpPr>
          <p:nvPr/>
        </p:nvSpPr>
        <p:spPr bwMode="auto">
          <a:xfrm rot="-621531">
            <a:off x="1196975" y="354013"/>
            <a:ext cx="1746250" cy="1149350"/>
          </a:xfrm>
          <a:prstGeom prst="rect">
            <a:avLst/>
          </a:prstGeom>
        </p:spPr>
        <p:txBody>
          <a:bodyPr wrap="none" fromWordArt="1">
            <a:prstTxWarp prst="textPlain">
              <a:avLst>
                <a:gd name="adj" fmla="val 51181"/>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9A2500">
                    <a:alpha val="98822"/>
                  </a:srgbClr>
                </a:solidFill>
                <a:latin typeface="Tahoma"/>
                <a:ea typeface="Tahoma"/>
                <a:cs typeface="Tahoma"/>
              </a:rPr>
              <a:t>Two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73364" y="1652467"/>
            <a:ext cx="5015233" cy="47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427" name="Rectangle 2"/>
          <p:cNvSpPr>
            <a:spLocks noGrp="1" noChangeArrowheads="1"/>
          </p:cNvSpPr>
          <p:nvPr>
            <p:ph type="title" idx="4294967295"/>
          </p:nvPr>
        </p:nvSpPr>
        <p:spPr>
          <a:xfrm>
            <a:off x="979488" y="425450"/>
            <a:ext cx="7962900" cy="2244725"/>
          </a:xfrm>
        </p:spPr>
        <p:txBody>
          <a:bodyPr lIns="101657" tIns="50829" rIns="101657" bIns="50829"/>
          <a:lstStyle/>
          <a:p>
            <a:pPr algn="l" eaLnBrk="1" hangingPunct="1"/>
            <a:r>
              <a:rPr lang="en-US" sz="9600" u="sng" dirty="0" err="1">
                <a:solidFill>
                  <a:srgbClr val="9A2500"/>
                </a:solidFill>
                <a:effectLst>
                  <a:outerShdw blurRad="38100" dist="38100" dir="2700000" algn="tl">
                    <a:srgbClr val="DDDDDD"/>
                  </a:outerShdw>
                </a:effectLst>
                <a:latin typeface="Tahoma" charset="0"/>
              </a:rPr>
              <a:t>Bt</a:t>
            </a:r>
            <a:r>
              <a:rPr lang="en-US" sz="9600" u="sng" dirty="0">
                <a:solidFill>
                  <a:srgbClr val="9A2500"/>
                </a:solidFill>
                <a:effectLst>
                  <a:outerShdw blurRad="38100" dist="38100" dir="2700000" algn="tl">
                    <a:srgbClr val="DDDDDD"/>
                  </a:outerShdw>
                </a:effectLst>
                <a:latin typeface="Tahoma" charset="0"/>
              </a:rPr>
              <a:t>-toxin</a:t>
            </a:r>
          </a:p>
        </p:txBody>
      </p:sp>
      <p:sp>
        <p:nvSpPr>
          <p:cNvPr id="871428" name="Rectangle 3"/>
          <p:cNvSpPr>
            <a:spLocks noGrp="1" noChangeArrowheads="1"/>
          </p:cNvSpPr>
          <p:nvPr>
            <p:ph type="body" idx="4294967295"/>
          </p:nvPr>
        </p:nvSpPr>
        <p:spPr>
          <a:xfrm>
            <a:off x="1037647" y="2380652"/>
            <a:ext cx="4862513" cy="5129212"/>
          </a:xfrm>
        </p:spPr>
        <p:txBody>
          <a:bodyPr lIns="101657" tIns="50829" rIns="101657" bIns="50829"/>
          <a:lstStyle/>
          <a:p>
            <a:pPr defTabSz="1019175" eaLnBrk="1" hangingPunct="1">
              <a:lnSpc>
                <a:spcPct val="80000"/>
              </a:lnSpc>
              <a:buFontTx/>
              <a:buNone/>
              <a:defRPr/>
            </a:pPr>
            <a:r>
              <a:rPr lang="en-US" sz="4200" i="1" dirty="0" smtClean="0">
                <a:solidFill>
                  <a:srgbClr val="FFC000"/>
                </a:solidFill>
                <a:effectLst>
                  <a:outerShdw blurRad="38100" dist="38100" dir="2700000" algn="tl">
                    <a:srgbClr val="000000">
                      <a:alpha val="43137"/>
                    </a:srgbClr>
                  </a:outerShdw>
                </a:effectLst>
                <a:latin typeface="Tahoma" pitchFamily="34" charset="0"/>
                <a:ea typeface="+mn-ea"/>
                <a:cs typeface="+mn-cs"/>
              </a:rPr>
              <a:t>Industry claims </a:t>
            </a:r>
            <a:r>
              <a:rPr lang="en-US" sz="4200" i="1" dirty="0" err="1" smtClean="0">
                <a:solidFill>
                  <a:srgbClr val="FFC000"/>
                </a:solidFill>
                <a:effectLst>
                  <a:outerShdw blurRad="38100" dist="38100" dir="2700000" algn="tl">
                    <a:srgbClr val="000000">
                      <a:alpha val="43137"/>
                    </a:srgbClr>
                  </a:outerShdw>
                </a:effectLst>
                <a:latin typeface="Tahoma" pitchFamily="34" charset="0"/>
                <a:ea typeface="+mn-ea"/>
                <a:cs typeface="+mn-cs"/>
              </a:rPr>
              <a:t>Bt</a:t>
            </a:r>
            <a:r>
              <a:rPr lang="en-US" sz="4200" i="1" dirty="0" smtClean="0">
                <a:solidFill>
                  <a:srgbClr val="FFC000"/>
                </a:solidFill>
                <a:effectLst>
                  <a:outerShdw blurRad="38100" dist="38100" dir="2700000" algn="tl">
                    <a:srgbClr val="000000">
                      <a:alpha val="43137"/>
                    </a:srgbClr>
                  </a:outerShdw>
                </a:effectLst>
                <a:latin typeface="Tahoma" pitchFamily="34" charset="0"/>
                <a:ea typeface="+mn-ea"/>
                <a:cs typeface="+mn-cs"/>
              </a:rPr>
              <a:t>:</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Has a history of safe use</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Is destroyed during digestion</a:t>
            </a:r>
          </a:p>
          <a:p>
            <a:pPr defTabSz="1019175" eaLnBrk="1" hangingPunct="1">
              <a:lnSpc>
                <a:spcPct val="80000"/>
              </a:lnSpc>
              <a:buFont typeface="Wingdings" pitchFamily="2" charset="2"/>
              <a:buChar char="§"/>
              <a:defRPr/>
            </a:pPr>
            <a:r>
              <a:rPr lang="en-US" sz="3700" b="1" dirty="0" smtClean="0">
                <a:solidFill>
                  <a:srgbClr val="284C62"/>
                </a:solidFill>
                <a:effectLst>
                  <a:outerShdw blurRad="38100" dist="38100" dir="2700000" algn="tl">
                    <a:srgbClr val="C0C0C0"/>
                  </a:outerShdw>
                </a:effectLst>
                <a:latin typeface="Tahoma" pitchFamily="34" charset="0"/>
                <a:ea typeface="+mn-ea"/>
                <a:cs typeface="+mn-cs"/>
              </a:rPr>
              <a:t>Is not active in mammals</a:t>
            </a:r>
          </a:p>
          <a:p>
            <a:pPr defTabSz="1019175" eaLnBrk="1" hangingPunct="1">
              <a:defRPr/>
            </a:pPr>
            <a:endParaRPr lang="en-US" dirty="0" smtClean="0">
              <a:solidFill>
                <a:srgbClr val="2B3D4B"/>
              </a:solidFill>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471" y="705220"/>
            <a:ext cx="6613738" cy="1295400"/>
          </a:xfrm>
        </p:spPr>
        <p:txBody>
          <a:bodyPr/>
          <a:lstStyle/>
          <a:p>
            <a:pPr defTabSz="1019175">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Secretary Earl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Butz</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2755784" y="1831707"/>
            <a:ext cx="6762643" cy="4172278"/>
          </a:xfrm>
        </p:spPr>
        <p:txBody>
          <a:bodyPr/>
          <a:lstStyle/>
          <a:p>
            <a:r>
              <a:rPr lang="en-US" sz="2400" dirty="0">
                <a:latin typeface="Arial" charset="0"/>
              </a:rPr>
              <a:t>Farming became industrialized under Secretary of </a:t>
            </a:r>
            <a:r>
              <a:rPr lang="en-US" sz="2400" dirty="0" smtClean="0">
                <a:latin typeface="Arial" charset="0"/>
              </a:rPr>
              <a:t>Agriculture (1971-76) </a:t>
            </a:r>
            <a:r>
              <a:rPr lang="en-US" sz="2400" dirty="0">
                <a:latin typeface="Arial" charset="0"/>
              </a:rPr>
              <a:t>Earl </a:t>
            </a:r>
            <a:r>
              <a:rPr lang="en-US" sz="2400" dirty="0" err="1">
                <a:latin typeface="Arial" charset="0"/>
              </a:rPr>
              <a:t>Butz</a:t>
            </a:r>
            <a:r>
              <a:rPr lang="en-US" sz="2400" dirty="0">
                <a:latin typeface="Arial" charset="0"/>
              </a:rPr>
              <a:t> in the 1970s. A Hoosier (and former Purdue School of Agriculture Dean), told farmers to </a:t>
            </a:r>
            <a:r>
              <a:rPr lang="ja-JP" altLang="en-US" sz="2400" i="1" u="sng" dirty="0">
                <a:solidFill>
                  <a:srgbClr val="9A2500"/>
                </a:solidFill>
                <a:latin typeface="Arial" charset="0"/>
              </a:rPr>
              <a:t>“</a:t>
            </a:r>
            <a:r>
              <a:rPr lang="en-US" sz="2400" i="1" u="sng" dirty="0">
                <a:solidFill>
                  <a:srgbClr val="9A2500"/>
                </a:solidFill>
                <a:latin typeface="Arial" charset="0"/>
              </a:rPr>
              <a:t>get big or get out,</a:t>
            </a:r>
            <a:r>
              <a:rPr lang="ja-JP" altLang="en-US" sz="2400" i="1" u="sng" dirty="0" smtClean="0">
                <a:solidFill>
                  <a:srgbClr val="9A2500"/>
                </a:solidFill>
                <a:latin typeface="Arial" charset="0"/>
              </a:rPr>
              <a:t>”</a:t>
            </a:r>
            <a:r>
              <a:rPr lang="en-US" sz="2400" i="1" u="sng" dirty="0" smtClean="0">
                <a:solidFill>
                  <a:srgbClr val="9A2500"/>
                </a:solidFill>
                <a:latin typeface="Arial" charset="0"/>
              </a:rPr>
              <a:t>.</a:t>
            </a:r>
            <a:r>
              <a:rPr lang="en-US" sz="2400" dirty="0" smtClean="0">
                <a:latin typeface="Arial" charset="0"/>
              </a:rPr>
              <a:t>  He advised farmers to </a:t>
            </a:r>
            <a:r>
              <a:rPr lang="en-US" sz="2400" dirty="0" smtClean="0">
                <a:solidFill>
                  <a:srgbClr val="9A2500"/>
                </a:solidFill>
                <a:latin typeface="Arial" charset="0"/>
              </a:rPr>
              <a:t>“</a:t>
            </a:r>
            <a:r>
              <a:rPr lang="en-US" sz="2400" i="1" u="sng" dirty="0" smtClean="0">
                <a:solidFill>
                  <a:srgbClr val="9A2500"/>
                </a:solidFill>
                <a:latin typeface="Arial" charset="0"/>
              </a:rPr>
              <a:t>plant single crops from fence to fence &amp; mass produce animals like cows and chickens as if they were Fords and Chevys”</a:t>
            </a:r>
            <a:r>
              <a:rPr lang="en-US" sz="2400" i="1" dirty="0" smtClean="0">
                <a:solidFill>
                  <a:srgbClr val="9A2500"/>
                </a:solidFill>
                <a:latin typeface="Arial" charset="0"/>
              </a:rPr>
              <a:t>.</a:t>
            </a:r>
          </a:p>
          <a:p>
            <a:r>
              <a:rPr lang="en-US" sz="2400" dirty="0" smtClean="0">
                <a:latin typeface="Arial" charset="0"/>
              </a:rPr>
              <a:t>This government policy led </a:t>
            </a:r>
            <a:r>
              <a:rPr lang="en-US" sz="2400" dirty="0">
                <a:latin typeface="Arial" charset="0"/>
              </a:rPr>
              <a:t>to the demise of the family farm and the take-over by </a:t>
            </a:r>
            <a:r>
              <a:rPr lang="en-US" sz="2400" dirty="0" smtClean="0">
                <a:latin typeface="Arial" charset="0"/>
              </a:rPr>
              <a:t>large agribusiness </a:t>
            </a:r>
            <a:r>
              <a:rPr lang="en-US" sz="2400" dirty="0">
                <a:latin typeface="Arial" charset="0"/>
              </a:rPr>
              <a:t>corporations</a:t>
            </a:r>
            <a:r>
              <a:rPr lang="en-US" sz="2400" dirty="0" smtClean="0">
                <a:latin typeface="Arial" charset="0"/>
              </a:rPr>
              <a:t>. It continues today. </a:t>
            </a:r>
            <a:endParaRPr lang="en-US" sz="2400" dirty="0">
              <a:latin typeface="Arial" charset="0"/>
            </a:endParaRPr>
          </a:p>
          <a:p>
            <a:r>
              <a:rPr lang="en-US" sz="2400" dirty="0">
                <a:latin typeface="Arial" charset="0"/>
              </a:rPr>
              <a:t>Most of the processed food in </a:t>
            </a:r>
            <a:r>
              <a:rPr lang="en-US" sz="2400" dirty="0" smtClean="0">
                <a:latin typeface="Arial" charset="0"/>
              </a:rPr>
              <a:t>groceries today </a:t>
            </a:r>
            <a:r>
              <a:rPr lang="en-US" sz="2400" dirty="0">
                <a:latin typeface="Arial" charset="0"/>
              </a:rPr>
              <a:t>is controlled by only </a:t>
            </a:r>
            <a:r>
              <a:rPr lang="en-US" sz="2400" u="sng" dirty="0">
                <a:solidFill>
                  <a:srgbClr val="9A2500"/>
                </a:solidFill>
                <a:latin typeface="Arial" charset="0"/>
              </a:rPr>
              <a:t>ten</a:t>
            </a:r>
            <a:r>
              <a:rPr lang="en-US" sz="2400" dirty="0">
                <a:latin typeface="Arial" charset="0"/>
              </a:rPr>
              <a:t> giant corporations</a:t>
            </a:r>
            <a:r>
              <a:rPr lang="en-US" sz="2400" dirty="0" smtClean="0">
                <a:latin typeface="Arial" charset="0"/>
              </a:rPr>
              <a:t>.</a:t>
            </a:r>
            <a:endParaRPr lang="en-US" sz="2400" dirty="0">
              <a:latin typeface="Arial" charset="0"/>
            </a:endParaRPr>
          </a:p>
        </p:txBody>
      </p:sp>
      <p:pic>
        <p:nvPicPr>
          <p:cNvPr id="4" name="Picture 3" descr="Earl_L._But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53" y="703072"/>
            <a:ext cx="1968500" cy="29083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5" name="Rectangle 2"/>
          <p:cNvSpPr>
            <a:spLocks noChangeArrowheads="1"/>
          </p:cNvSpPr>
          <p:nvPr/>
        </p:nvSpPr>
        <p:spPr bwMode="auto">
          <a:xfrm>
            <a:off x="754063" y="684213"/>
            <a:ext cx="79629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7" tIns="50829" rIns="101657" bIns="50829" anchor="ctr"/>
          <a:lstStyle/>
          <a:p>
            <a:pPr defTabSz="1017588"/>
            <a:r>
              <a:rPr lang="en-US" sz="10300" u="sng" dirty="0">
                <a:solidFill>
                  <a:srgbClr val="9A2500"/>
                </a:solidFill>
                <a:effectLst>
                  <a:outerShdw blurRad="38100" dist="38100" dir="2700000" algn="tl">
                    <a:srgbClr val="DDDDDD"/>
                  </a:outerShdw>
                </a:effectLst>
                <a:latin typeface="Tahoma" charset="0"/>
              </a:rPr>
              <a:t>In reality</a:t>
            </a:r>
          </a:p>
        </p:txBody>
      </p:sp>
      <p:sp>
        <p:nvSpPr>
          <p:cNvPr id="226308" name="WordArt 4"/>
          <p:cNvSpPr>
            <a:spLocks noChangeArrowheads="1" noChangeShapeType="1" noTextEdit="1"/>
          </p:cNvSpPr>
          <p:nvPr/>
        </p:nvSpPr>
        <p:spPr bwMode="auto">
          <a:xfrm>
            <a:off x="1660525" y="5157788"/>
            <a:ext cx="6761163" cy="922337"/>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CA4F36">
                    <a:alpha val="98822"/>
                  </a:srgbClr>
                </a:solidFill>
                <a:latin typeface="Tahoma"/>
                <a:ea typeface="Tahoma"/>
                <a:cs typeface="Tahoma"/>
              </a:rPr>
              <a:t>Mice react to </a:t>
            </a:r>
            <a:r>
              <a:rPr lang="en-US" sz="3600" b="1" kern="10" dirty="0" err="1">
                <a:ln w="9525">
                  <a:round/>
                  <a:headEnd/>
                  <a:tailEnd/>
                </a:ln>
                <a:solidFill>
                  <a:srgbClr val="CA4F36">
                    <a:alpha val="98822"/>
                  </a:srgbClr>
                </a:solidFill>
                <a:latin typeface="Tahoma"/>
                <a:ea typeface="Tahoma"/>
                <a:cs typeface="Tahoma"/>
              </a:rPr>
              <a:t>Bt</a:t>
            </a:r>
            <a:r>
              <a:rPr lang="en-US" sz="3600" b="1" kern="10" dirty="0">
                <a:ln w="9525">
                  <a:round/>
                  <a:headEnd/>
                  <a:tailEnd/>
                </a:ln>
                <a:solidFill>
                  <a:srgbClr val="CA4F36">
                    <a:alpha val="98822"/>
                  </a:srgbClr>
                </a:solidFill>
                <a:latin typeface="Tahoma"/>
                <a:ea typeface="Tahoma"/>
                <a:cs typeface="Tahoma"/>
              </a:rPr>
              <a:t>-toxin</a:t>
            </a:r>
          </a:p>
        </p:txBody>
      </p:sp>
      <p:sp>
        <p:nvSpPr>
          <p:cNvPr id="226309" name="WordArt 5"/>
          <p:cNvSpPr>
            <a:spLocks noChangeArrowheads="1" noChangeShapeType="1" noTextEdit="1"/>
          </p:cNvSpPr>
          <p:nvPr/>
        </p:nvSpPr>
        <p:spPr bwMode="auto">
          <a:xfrm>
            <a:off x="1476375" y="4065588"/>
            <a:ext cx="6065838" cy="935037"/>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err="1">
                <a:ln w="9525">
                  <a:round/>
                  <a:headEnd/>
                  <a:tailEnd/>
                </a:ln>
                <a:solidFill>
                  <a:srgbClr val="FF9900">
                    <a:alpha val="98822"/>
                  </a:srgbClr>
                </a:solidFill>
                <a:latin typeface="Tahoma"/>
                <a:ea typeface="Tahoma"/>
                <a:cs typeface="Tahoma"/>
              </a:rPr>
              <a:t>Bt</a:t>
            </a:r>
            <a:r>
              <a:rPr lang="en-US" sz="3600" b="1" kern="10" dirty="0">
                <a:ln w="9525">
                  <a:round/>
                  <a:headEnd/>
                  <a:tailEnd/>
                </a:ln>
                <a:solidFill>
                  <a:srgbClr val="FF9900">
                    <a:alpha val="98822"/>
                  </a:srgbClr>
                </a:solidFill>
                <a:latin typeface="Tahoma"/>
                <a:ea typeface="Tahoma"/>
                <a:cs typeface="Tahoma"/>
              </a:rPr>
              <a:t> </a:t>
            </a:r>
            <a:r>
              <a:rPr lang="en-US" sz="3600" b="1" kern="10" dirty="0" smtClean="0">
                <a:ln w="9525">
                  <a:round/>
                  <a:headEnd/>
                  <a:tailEnd/>
                </a:ln>
                <a:solidFill>
                  <a:srgbClr val="FF9900">
                    <a:alpha val="98822"/>
                  </a:srgbClr>
                </a:solidFill>
                <a:latin typeface="Tahoma"/>
                <a:ea typeface="Tahoma"/>
                <a:cs typeface="Tahoma"/>
              </a:rPr>
              <a:t>gene survives </a:t>
            </a:r>
            <a:r>
              <a:rPr lang="en-US" sz="3600" b="1" kern="10" dirty="0">
                <a:ln w="9525">
                  <a:round/>
                  <a:headEnd/>
                  <a:tailEnd/>
                </a:ln>
                <a:solidFill>
                  <a:srgbClr val="FF9900">
                    <a:alpha val="98822"/>
                  </a:srgbClr>
                </a:solidFill>
                <a:latin typeface="Tahoma"/>
                <a:ea typeface="Tahoma"/>
                <a:cs typeface="Tahoma"/>
              </a:rPr>
              <a:t>digestion</a:t>
            </a:r>
          </a:p>
        </p:txBody>
      </p:sp>
      <p:sp>
        <p:nvSpPr>
          <p:cNvPr id="226310" name="WordArt 6"/>
          <p:cNvSpPr>
            <a:spLocks noChangeArrowheads="1" noChangeShapeType="1" noTextEdit="1"/>
          </p:cNvSpPr>
          <p:nvPr/>
        </p:nvSpPr>
        <p:spPr bwMode="auto">
          <a:xfrm>
            <a:off x="1755775" y="3249613"/>
            <a:ext cx="5133975" cy="59372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en-US" sz="3600" b="1" kern="10" dirty="0">
                <a:ln w="9525">
                  <a:round/>
                  <a:headEnd/>
                  <a:tailEnd/>
                </a:ln>
                <a:solidFill>
                  <a:srgbClr val="0A0580">
                    <a:alpha val="98822"/>
                  </a:srgbClr>
                </a:solidFill>
                <a:latin typeface="Tahoma"/>
                <a:ea typeface="Tahoma"/>
                <a:cs typeface="Tahoma"/>
              </a:rPr>
              <a:t>People react to </a:t>
            </a:r>
            <a:r>
              <a:rPr lang="en-US" sz="3600" b="1" kern="10" dirty="0" err="1">
                <a:ln w="9525">
                  <a:round/>
                  <a:headEnd/>
                  <a:tailEnd/>
                </a:ln>
                <a:solidFill>
                  <a:srgbClr val="0A0580">
                    <a:alpha val="98822"/>
                  </a:srgbClr>
                </a:solidFill>
                <a:latin typeface="Tahoma"/>
                <a:ea typeface="Tahoma"/>
                <a:cs typeface="Tahoma"/>
              </a:rPr>
              <a:t>Bt</a:t>
            </a:r>
            <a:r>
              <a:rPr lang="en-US" sz="3600" b="1" kern="10" dirty="0">
                <a:ln w="9525">
                  <a:round/>
                  <a:headEnd/>
                  <a:tailEnd/>
                </a:ln>
                <a:solidFill>
                  <a:srgbClr val="0A0580">
                    <a:alpha val="98822"/>
                  </a:srgbClr>
                </a:solidFill>
                <a:latin typeface="Tahoma"/>
                <a:ea typeface="Tahoma"/>
                <a:cs typeface="Tahoma"/>
              </a:rPr>
              <a:t> spray</a:t>
            </a:r>
          </a:p>
        </p:txBody>
      </p:sp>
      <p:pic>
        <p:nvPicPr>
          <p:cNvPr id="7" name="Picture 5"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44894" y="0"/>
            <a:ext cx="3713506" cy="35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03237" y="296264"/>
            <a:ext cx="9051925" cy="1295400"/>
          </a:xfrm>
        </p:spPr>
        <p:txBody>
          <a:bodyPr/>
          <a:lstStyle/>
          <a:p>
            <a:pPr defTabSz="1019175" eaLnBrk="1" hangingPunct="1">
              <a:defRPr/>
            </a:pPr>
            <a:r>
              <a:rPr lang="en-US" sz="5500" i="1" dirty="0">
                <a:solidFill>
                  <a:srgbClr val="9A2500"/>
                </a:solidFill>
                <a:effectLst>
                  <a:outerShdw blurRad="38100" dist="38100" dir="2700000" algn="tl">
                    <a:srgbClr val="000000">
                      <a:alpha val="43137"/>
                    </a:srgbClr>
                  </a:outerShdw>
                </a:effectLst>
                <a:cs typeface="+mj-cs"/>
              </a:rPr>
              <a:t>Expert advisors to the EPA</a:t>
            </a:r>
            <a:r>
              <a:rPr lang="en-US" sz="5500" i="1" dirty="0">
                <a:solidFill>
                  <a:srgbClr val="005654"/>
                </a:solidFill>
                <a:effectLst>
                  <a:outerShdw blurRad="38100" dist="38100" dir="2700000" algn="tl">
                    <a:srgbClr val="000000">
                      <a:alpha val="43137"/>
                    </a:srgbClr>
                  </a:outerShdw>
                </a:effectLst>
                <a:cs typeface="+mj-cs"/>
              </a:rPr>
              <a:t>:</a:t>
            </a:r>
          </a:p>
        </p:txBody>
      </p:sp>
      <p:sp>
        <p:nvSpPr>
          <p:cNvPr id="550915" name="Rectangle 3"/>
          <p:cNvSpPr>
            <a:spLocks noGrp="1" noChangeArrowheads="1"/>
          </p:cNvSpPr>
          <p:nvPr>
            <p:ph type="body" idx="1"/>
          </p:nvPr>
        </p:nvSpPr>
        <p:spPr>
          <a:xfrm>
            <a:off x="522349" y="1735611"/>
            <a:ext cx="8761413" cy="3574452"/>
          </a:xfrm>
        </p:spPr>
        <p:txBody>
          <a:bodyPr/>
          <a:lstStyle/>
          <a:p>
            <a:pPr eaLnBrk="1" hangingPunct="1">
              <a:buFontTx/>
              <a:buNone/>
            </a:pPr>
            <a:r>
              <a:rPr lang="en-US" b="1" dirty="0">
                <a:solidFill>
                  <a:srgbClr val="990033"/>
                </a:solidFill>
                <a:effectLst>
                  <a:outerShdw blurRad="38100" dist="38100" dir="2700000" algn="tl">
                    <a:srgbClr val="DDDDDD"/>
                  </a:outerShdw>
                </a:effectLst>
                <a:latin typeface="Arial" charset="0"/>
              </a:rPr>
              <a:t>  </a:t>
            </a:r>
            <a:r>
              <a:rPr lang="en-US" b="1" dirty="0">
                <a:solidFill>
                  <a:srgbClr val="9A2500"/>
                </a:solidFill>
                <a:effectLst>
                  <a:outerShdw blurRad="38100" dist="38100" dir="2700000" algn="tl">
                    <a:srgbClr val="000000">
                      <a:alpha val="43137"/>
                    </a:srgbClr>
                  </a:outerShdw>
                </a:effectLst>
                <a:latin typeface="Arial" charset="0"/>
              </a:rPr>
              <a:t>Mouse and farm worker studies</a:t>
            </a:r>
            <a:r>
              <a:rPr lang="en-US" b="1" dirty="0" smtClean="0">
                <a:solidFill>
                  <a:srgbClr val="9A2500"/>
                </a:solidFill>
                <a:effectLst>
                  <a:outerShdw blurRad="38100" dist="38100" dir="2700000" algn="tl">
                    <a:srgbClr val="000000">
                      <a:alpha val="43137"/>
                    </a:srgbClr>
                  </a:outerShdw>
                </a:effectLst>
                <a:latin typeface="Arial" charset="0"/>
              </a:rPr>
              <a:t>:</a:t>
            </a:r>
          </a:p>
          <a:p>
            <a:pPr eaLnBrk="1" hangingPunct="1">
              <a:buFontTx/>
              <a:buNone/>
            </a:pPr>
            <a:endParaRPr lang="en-US" b="1" dirty="0">
              <a:solidFill>
                <a:srgbClr val="9A2500"/>
              </a:solidFill>
              <a:effectLst>
                <a:outerShdw blurRad="38100" dist="38100" dir="2700000" algn="tl">
                  <a:srgbClr val="000000">
                    <a:alpha val="43137"/>
                  </a:srgbClr>
                </a:outerShdw>
              </a:effectLst>
              <a:latin typeface="Arial" charset="0"/>
            </a:endParaRPr>
          </a:p>
          <a:p>
            <a:pPr eaLnBrk="1" hangingPunct="1">
              <a:lnSpc>
                <a:spcPts val="3500"/>
              </a:lnSpc>
              <a:buFontTx/>
              <a:buNone/>
            </a:pPr>
            <a:r>
              <a:rPr lang="en-US" b="1" dirty="0">
                <a:effectLst>
                  <a:outerShdw blurRad="38100" dist="38100" dir="2700000" algn="tl">
                    <a:srgbClr val="DDDDDD"/>
                  </a:outerShdw>
                </a:effectLst>
                <a:latin typeface="Arial" charset="0"/>
              </a:rPr>
              <a:t>  </a:t>
            </a:r>
            <a:r>
              <a:rPr lang="ja-JP" altLang="en-US" b="1" dirty="0">
                <a:effectLst>
                  <a:outerShdw blurRad="38100" dist="38100" dir="2700000" algn="tl">
                    <a:srgbClr val="DDDDDD"/>
                  </a:outerShdw>
                </a:effectLst>
                <a:latin typeface="Arial" charset="0"/>
              </a:rPr>
              <a:t>“</a:t>
            </a:r>
            <a:r>
              <a:rPr lang="en-US" altLang="ja-JP" b="1" dirty="0">
                <a:effectLst>
                  <a:outerShdw blurRad="38100" dist="38100" dir="2700000" algn="tl">
                    <a:srgbClr val="DDDDDD"/>
                  </a:outerShdw>
                </a:effectLst>
                <a:latin typeface="Arial" charset="0"/>
              </a:rPr>
              <a:t>Suggest that </a:t>
            </a:r>
            <a:r>
              <a:rPr lang="en-US" altLang="ja-JP" b="1" dirty="0" err="1">
                <a:solidFill>
                  <a:srgbClr val="9A2500"/>
                </a:solidFill>
                <a:effectLst>
                  <a:outerShdw blurRad="38100" dist="38100" dir="2700000" algn="tl">
                    <a:srgbClr val="DDDDDD"/>
                  </a:outerShdw>
                </a:effectLst>
                <a:latin typeface="Arial" charset="0"/>
              </a:rPr>
              <a:t>Bt</a:t>
            </a:r>
            <a:r>
              <a:rPr lang="en-US" altLang="ja-JP" b="1" dirty="0">
                <a:solidFill>
                  <a:srgbClr val="9A2500"/>
                </a:solidFill>
                <a:effectLst>
                  <a:outerShdw blurRad="38100" dist="38100" dir="2700000" algn="tl">
                    <a:srgbClr val="DDDDDD"/>
                  </a:outerShdw>
                </a:effectLst>
                <a:latin typeface="Arial" charset="0"/>
              </a:rPr>
              <a:t> proteins </a:t>
            </a:r>
            <a:r>
              <a:rPr lang="en-US" altLang="ja-JP" b="1" dirty="0">
                <a:effectLst>
                  <a:outerShdw blurRad="38100" dist="38100" dir="2700000" algn="tl">
                    <a:srgbClr val="DDDDDD"/>
                  </a:outerShdw>
                </a:effectLst>
                <a:latin typeface="Arial" charset="0"/>
              </a:rPr>
              <a:t>could act as antigenic and allergenic sources</a:t>
            </a:r>
            <a:r>
              <a:rPr lang="en-US" altLang="ja-JP" b="1" dirty="0" smtClean="0">
                <a:effectLst>
                  <a:outerShdw blurRad="38100" dist="38100" dir="2700000" algn="tl">
                    <a:srgbClr val="DDDDDD"/>
                  </a:outerShdw>
                </a:effectLst>
                <a:latin typeface="Arial" charset="0"/>
              </a:rPr>
              <a:t>.</a:t>
            </a:r>
          </a:p>
          <a:p>
            <a:pPr eaLnBrk="1" hangingPunct="1">
              <a:lnSpc>
                <a:spcPts val="3500"/>
              </a:lnSpc>
              <a:buFontTx/>
              <a:buNone/>
            </a:pPr>
            <a:endParaRPr lang="en-US" altLang="ja-JP" b="1" dirty="0" smtClean="0">
              <a:effectLst>
                <a:outerShdw blurRad="38100" dist="38100" dir="2700000" algn="tl">
                  <a:srgbClr val="DDDDDD"/>
                </a:outerShdw>
              </a:effectLst>
              <a:latin typeface="Arial" charset="0"/>
            </a:endParaRPr>
          </a:p>
          <a:p>
            <a:pPr eaLnBrk="1" hangingPunct="1">
              <a:lnSpc>
                <a:spcPts val="3500"/>
              </a:lnSpc>
              <a:buFontTx/>
              <a:buNone/>
            </a:pPr>
            <a:r>
              <a:rPr lang="en-US" altLang="ja-JP" b="1" dirty="0" smtClean="0">
                <a:effectLst>
                  <a:outerShdw blurRad="38100" dist="38100" dir="2700000" algn="tl">
                    <a:srgbClr val="DDDDDD"/>
                  </a:outerShdw>
                </a:effectLst>
                <a:latin typeface="Arial" charset="0"/>
              </a:rPr>
              <a:t> </a:t>
            </a:r>
            <a:r>
              <a:rPr lang="en-US" altLang="ja-JP" b="1" dirty="0">
                <a:effectLst>
                  <a:outerShdw blurRad="38100" dist="38100" dir="2700000" algn="tl">
                    <a:srgbClr val="DDDDDD"/>
                  </a:outerShdw>
                </a:effectLst>
                <a:latin typeface="Arial" charset="0"/>
              </a:rPr>
              <a:t>… Only surveillance and clinical assessment of exposed individuals will confirm the </a:t>
            </a:r>
            <a:r>
              <a:rPr lang="en-US" altLang="ja-JP" b="1" dirty="0" err="1">
                <a:effectLst>
                  <a:outerShdw blurRad="38100" dist="38100" dir="2700000" algn="tl">
                    <a:srgbClr val="DDDDDD"/>
                  </a:outerShdw>
                </a:effectLst>
                <a:latin typeface="Arial" charset="0"/>
              </a:rPr>
              <a:t>allergenicity</a:t>
            </a:r>
            <a:r>
              <a:rPr lang="en-US" altLang="ja-JP" b="1" dirty="0">
                <a:effectLst>
                  <a:outerShdw blurRad="38100" dist="38100" dir="2700000" algn="tl">
                    <a:srgbClr val="DDDDDD"/>
                  </a:outerShdw>
                </a:effectLst>
                <a:latin typeface="Arial" charset="0"/>
              </a:rPr>
              <a:t> of </a:t>
            </a:r>
            <a:r>
              <a:rPr lang="en-US" altLang="ja-JP" b="1" dirty="0" err="1">
                <a:effectLst>
                  <a:outerShdw blurRad="38100" dist="38100" dir="2700000" algn="tl">
                    <a:srgbClr val="DDDDDD"/>
                  </a:outerShdw>
                </a:effectLst>
                <a:latin typeface="Arial" charset="0"/>
              </a:rPr>
              <a:t>Bt</a:t>
            </a:r>
            <a:r>
              <a:rPr lang="en-US" altLang="ja-JP" b="1" dirty="0">
                <a:effectLst>
                  <a:outerShdw blurRad="38100" dist="38100" dir="2700000" algn="tl">
                    <a:srgbClr val="DDDDDD"/>
                  </a:outerShdw>
                </a:effectLst>
                <a:latin typeface="Arial" charset="0"/>
              </a:rPr>
              <a:t> products.</a:t>
            </a:r>
            <a:r>
              <a:rPr lang="ja-JP" altLang="en-US" b="1" dirty="0">
                <a:effectLst>
                  <a:outerShdw blurRad="38100" dist="38100" dir="2700000" algn="tl">
                    <a:srgbClr val="DDDDDD"/>
                  </a:outerShdw>
                </a:effectLst>
                <a:latin typeface="Arial" charset="0"/>
              </a:rPr>
              <a:t>”</a:t>
            </a:r>
            <a:endParaRPr lang="en-US" altLang="ja-JP" b="1" dirty="0">
              <a:effectLst>
                <a:outerShdw blurRad="38100" dist="38100" dir="2700000" algn="tl">
                  <a:srgbClr val="DDDDDD"/>
                </a:outerShdw>
              </a:effectLst>
              <a:latin typeface="Arial" charset="0"/>
            </a:endParaRPr>
          </a:p>
          <a:p>
            <a:pPr eaLnBrk="1" hangingPunct="1">
              <a:buFontTx/>
              <a:buNone/>
            </a:pPr>
            <a:endParaRPr lang="en-US" sz="2800" b="1" dirty="0">
              <a:effectLst>
                <a:outerShdw blurRad="38100" dist="38100" dir="2700000" algn="tl">
                  <a:srgbClr val="DDDDDD"/>
                </a:outerShdw>
              </a:effectLst>
              <a:latin typeface="Arial" charset="0"/>
            </a:endParaRPr>
          </a:p>
          <a:p>
            <a:pPr eaLnBrk="1" hangingPunct="1">
              <a:buFontTx/>
              <a:buNone/>
            </a:pPr>
            <a:endParaRPr lang="en-US" b="1" dirty="0">
              <a:effectLst>
                <a:outerShdw blurRad="38100" dist="38100" dir="2700000" algn="tl">
                  <a:srgbClr val="DDDDDD"/>
                </a:outerShdw>
              </a:effectLst>
              <a:latin typeface="Arial" charset="0"/>
            </a:endParaRPr>
          </a:p>
        </p:txBody>
      </p:sp>
      <p:sp>
        <p:nvSpPr>
          <p:cNvPr id="39940" name="Line 4"/>
          <p:cNvSpPr>
            <a:spLocks noChangeShapeType="1"/>
          </p:cNvSpPr>
          <p:nvPr/>
        </p:nvSpPr>
        <p:spPr bwMode="auto">
          <a:xfrm>
            <a:off x="0" y="1549627"/>
            <a:ext cx="1005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2" name="TextBox 1"/>
          <p:cNvSpPr txBox="1"/>
          <p:nvPr/>
        </p:nvSpPr>
        <p:spPr>
          <a:xfrm>
            <a:off x="914400" y="6806067"/>
            <a:ext cx="7798279" cy="523220"/>
          </a:xfrm>
          <a:prstGeom prst="rect">
            <a:avLst/>
          </a:prstGeom>
          <a:noFill/>
        </p:spPr>
        <p:txBody>
          <a:bodyPr wrap="square" rtlCol="0">
            <a:spAutoFit/>
          </a:bodyPr>
          <a:lstStyle/>
          <a:p>
            <a:pPr eaLnBrk="1" hangingPunct="1">
              <a:buNone/>
            </a:pPr>
            <a:r>
              <a:rPr lang="en-US" sz="2800" dirty="0">
                <a:effectLst>
                  <a:outerShdw blurRad="38100" dist="38100" dir="2700000" algn="tl">
                    <a:srgbClr val="DDDDDD"/>
                  </a:outerShdw>
                </a:effectLst>
              </a:rPr>
              <a:t>(</a:t>
            </a:r>
            <a:r>
              <a:rPr lang="en-US" sz="2800" dirty="0"/>
              <a:t>EPA Scientific Advisory Panel 2001)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2">
                <a:lumMod val="60000"/>
                <a:lumOff val="40000"/>
              </a:schemeClr>
            </a:gs>
          </a:gsLst>
          <a:lin ang="0" scaled="1"/>
          <a:tileRect/>
        </a:gra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286000" y="679450"/>
            <a:ext cx="7243763" cy="1295400"/>
          </a:xfrm>
        </p:spPr>
        <p:txBody>
          <a:bodyPr/>
          <a:lstStyle/>
          <a:p>
            <a:pPr defTabSz="1019175" eaLnBrk="1" hangingPunct="1">
              <a:defRPr/>
            </a:pPr>
            <a:r>
              <a:rPr lang="en-US" dirty="0">
                <a:solidFill>
                  <a:srgbClr val="9A2500"/>
                </a:solidFill>
                <a:effectLst>
                  <a:outerShdw blurRad="38100" dist="38100" dir="2700000" algn="tl">
                    <a:srgbClr val="000000">
                      <a:alpha val="43137"/>
                    </a:srgbClr>
                  </a:outerShdw>
                </a:effectLst>
                <a:cs typeface="+mj-cs"/>
              </a:rPr>
              <a:t>Mice </a:t>
            </a:r>
            <a:r>
              <a:rPr lang="en-US" dirty="0" smtClean="0">
                <a:solidFill>
                  <a:srgbClr val="9A2500"/>
                </a:solidFill>
                <a:effectLst>
                  <a:outerShdw blurRad="38100" dist="38100" dir="2700000" algn="tl">
                    <a:srgbClr val="000000">
                      <a:alpha val="43137"/>
                    </a:srgbClr>
                  </a:outerShdw>
                </a:effectLst>
                <a:cs typeface="+mj-cs"/>
              </a:rPr>
              <a:t>That Ate </a:t>
            </a:r>
            <a:r>
              <a:rPr lang="en-US" dirty="0" err="1">
                <a:solidFill>
                  <a:srgbClr val="9A2500"/>
                </a:solidFill>
                <a:effectLst>
                  <a:outerShdw blurRad="38100" dist="38100" dir="2700000" algn="tl">
                    <a:srgbClr val="000000">
                      <a:alpha val="43137"/>
                    </a:srgbClr>
                  </a:outerShdw>
                </a:effectLst>
                <a:cs typeface="+mj-cs"/>
              </a:rPr>
              <a:t>Bt</a:t>
            </a:r>
            <a:r>
              <a:rPr lang="en-US" dirty="0">
                <a:solidFill>
                  <a:srgbClr val="9A2500"/>
                </a:solidFill>
                <a:effectLst>
                  <a:outerShdw blurRad="38100" dist="38100" dir="2700000" algn="tl">
                    <a:srgbClr val="000000">
                      <a:alpha val="43137"/>
                    </a:srgbClr>
                  </a:outerShdw>
                </a:effectLst>
                <a:cs typeface="+mj-cs"/>
              </a:rPr>
              <a:t> Corn</a:t>
            </a:r>
            <a:endParaRPr lang="en-US" dirty="0">
              <a:effectLst>
                <a:outerShdw blurRad="38100" dist="38100" dir="2700000" algn="tl">
                  <a:srgbClr val="000000">
                    <a:alpha val="43137"/>
                  </a:srgbClr>
                </a:outerShdw>
              </a:effectLst>
              <a:cs typeface="+mj-cs"/>
            </a:endParaRPr>
          </a:p>
        </p:txBody>
      </p:sp>
      <p:sp>
        <p:nvSpPr>
          <p:cNvPr id="41987" name="Content Placeholder 2"/>
          <p:cNvSpPr>
            <a:spLocks noGrp="1"/>
          </p:cNvSpPr>
          <p:nvPr>
            <p:ph idx="1"/>
          </p:nvPr>
        </p:nvSpPr>
        <p:spPr>
          <a:xfrm>
            <a:off x="503238" y="2371725"/>
            <a:ext cx="9051925" cy="4735513"/>
          </a:xfrm>
        </p:spPr>
        <p:txBody>
          <a:bodyPr/>
          <a:lstStyle/>
          <a:p>
            <a:pPr eaLnBrk="1" hangingPunct="1"/>
            <a:r>
              <a:rPr lang="en-US" sz="3200" dirty="0">
                <a:latin typeface="Arial" charset="0"/>
              </a:rPr>
              <a:t>Multiple </a:t>
            </a:r>
            <a:r>
              <a:rPr lang="en-US" sz="3200" dirty="0">
                <a:solidFill>
                  <a:srgbClr val="9A2500"/>
                </a:solidFill>
                <a:latin typeface="Arial" charset="0"/>
              </a:rPr>
              <a:t>immune system</a:t>
            </a:r>
            <a:r>
              <a:rPr lang="en-US" sz="3200" dirty="0">
                <a:latin typeface="Arial" charset="0"/>
              </a:rPr>
              <a:t> responses – </a:t>
            </a:r>
            <a:r>
              <a:rPr lang="en-US" sz="3200" i="1" dirty="0">
                <a:latin typeface="Arial" charset="0"/>
              </a:rPr>
              <a:t>Government of Italy 2008</a:t>
            </a:r>
          </a:p>
          <a:p>
            <a:pPr eaLnBrk="1" hangingPunct="1"/>
            <a:r>
              <a:rPr lang="en-US" sz="3200" dirty="0">
                <a:latin typeface="Arial" charset="0"/>
              </a:rPr>
              <a:t>Increased </a:t>
            </a:r>
            <a:r>
              <a:rPr lang="en-US" sz="3200" dirty="0">
                <a:solidFill>
                  <a:srgbClr val="9A2500"/>
                </a:solidFill>
                <a:latin typeface="Arial" charset="0"/>
              </a:rPr>
              <a:t>infertility</a:t>
            </a:r>
            <a:r>
              <a:rPr lang="en-US" sz="3200" dirty="0">
                <a:latin typeface="Arial" charset="0"/>
              </a:rPr>
              <a:t> and </a:t>
            </a:r>
            <a:r>
              <a:rPr lang="en-US" sz="3200" dirty="0">
                <a:solidFill>
                  <a:srgbClr val="9A2500"/>
                </a:solidFill>
                <a:latin typeface="Arial" charset="0"/>
              </a:rPr>
              <a:t>lower birth weight </a:t>
            </a:r>
            <a:r>
              <a:rPr lang="en-US" sz="3200" dirty="0">
                <a:latin typeface="Arial" charset="0"/>
              </a:rPr>
              <a:t>– </a:t>
            </a:r>
            <a:r>
              <a:rPr lang="en-US" sz="3200" i="1" dirty="0">
                <a:latin typeface="Arial" charset="0"/>
              </a:rPr>
              <a:t>Government of Austria 2008</a:t>
            </a:r>
          </a:p>
          <a:p>
            <a:pPr eaLnBrk="1" hangingPunct="1"/>
            <a:r>
              <a:rPr lang="en-US" sz="3200" dirty="0">
                <a:latin typeface="Arial" charset="0"/>
              </a:rPr>
              <a:t>Indicators for </a:t>
            </a:r>
            <a:r>
              <a:rPr lang="en-US" sz="3200" dirty="0">
                <a:solidFill>
                  <a:srgbClr val="9A2500"/>
                </a:solidFill>
                <a:latin typeface="Arial" charset="0"/>
              </a:rPr>
              <a:t>liver and kidney toxicity, blood pressure problems, allergies, infections or disease, higher blood sugar and anemia </a:t>
            </a:r>
            <a:r>
              <a:rPr lang="en-US" sz="3200" dirty="0">
                <a:latin typeface="Arial" charset="0"/>
              </a:rPr>
              <a:t>– </a:t>
            </a:r>
            <a:r>
              <a:rPr lang="en-US" sz="2400" i="1" dirty="0">
                <a:latin typeface="Arial" charset="0"/>
              </a:rPr>
              <a:t>Monsanto study (released by lawsuit</a:t>
            </a:r>
            <a:r>
              <a:rPr lang="en-US" sz="3200" i="1" dirty="0">
                <a:latin typeface="Arial" charset="0"/>
              </a:rPr>
              <a:t>)</a:t>
            </a:r>
          </a:p>
        </p:txBody>
      </p:sp>
      <p:pic>
        <p:nvPicPr>
          <p:cNvPr id="2" name="Picture 1" descr="miceeatingcorn.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8000" y="139700"/>
            <a:ext cx="1857445" cy="21082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700088" y="495300"/>
            <a:ext cx="5305425"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8900" dirty="0" err="1" smtClean="0">
                <a:solidFill>
                  <a:srgbClr val="9A2500"/>
                </a:solidFill>
                <a:latin typeface="Tahoma" charset="0"/>
              </a:rPr>
              <a:t>Bt</a:t>
            </a:r>
            <a:r>
              <a:rPr lang="en-US" sz="8900" dirty="0" smtClean="0">
                <a:solidFill>
                  <a:srgbClr val="9A2500"/>
                </a:solidFill>
                <a:latin typeface="Tahoma" charset="0"/>
              </a:rPr>
              <a:t> </a:t>
            </a:r>
            <a:r>
              <a:rPr lang="en-US" sz="8900" b="1" dirty="0" smtClean="0">
                <a:solidFill>
                  <a:srgbClr val="9A2500"/>
                </a:solidFill>
                <a:latin typeface="Tahoma" charset="0"/>
              </a:rPr>
              <a:t>cotton</a:t>
            </a:r>
          </a:p>
        </p:txBody>
      </p:sp>
      <p:sp>
        <p:nvSpPr>
          <p:cNvPr id="43011" name="Text Box 5"/>
          <p:cNvSpPr txBox="1">
            <a:spLocks noChangeArrowheads="1"/>
          </p:cNvSpPr>
          <p:nvPr/>
        </p:nvSpPr>
        <p:spPr bwMode="auto">
          <a:xfrm>
            <a:off x="763588" y="2171700"/>
            <a:ext cx="5821362"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4350"/>
              </a:lnSpc>
              <a:defRPr/>
            </a:pPr>
            <a:r>
              <a:rPr lang="en-US" sz="3600" dirty="0" smtClean="0">
                <a:solidFill>
                  <a:srgbClr val="FFFFFF"/>
                </a:solidFill>
                <a:latin typeface="Tahoma" charset="0"/>
              </a:rPr>
              <a:t>Thousands of laborers in India reported allergic reactions to </a:t>
            </a:r>
            <a:r>
              <a:rPr lang="en-US" sz="3600" dirty="0" err="1" smtClean="0">
                <a:solidFill>
                  <a:srgbClr val="FFFFFF"/>
                </a:solidFill>
                <a:latin typeface="Tahoma" charset="0"/>
              </a:rPr>
              <a:t>Bt</a:t>
            </a:r>
            <a:r>
              <a:rPr lang="en-US" sz="3600" dirty="0" smtClean="0">
                <a:solidFill>
                  <a:srgbClr val="FFFFFF"/>
                </a:solidFill>
                <a:latin typeface="Tahoma" charset="0"/>
              </a:rPr>
              <a:t> cotton</a:t>
            </a:r>
          </a:p>
        </p:txBody>
      </p:sp>
      <p:pic>
        <p:nvPicPr>
          <p:cNvPr id="4" name="Picture 3"/>
          <p:cNvPicPr>
            <a:picLocks noChangeAspect="1"/>
          </p:cNvPicPr>
          <p:nvPr/>
        </p:nvPicPr>
        <p:blipFill>
          <a:blip r:embed="rId4"/>
          <a:stretch>
            <a:fillRect/>
          </a:stretch>
        </p:blipFill>
        <p:spPr>
          <a:xfrm>
            <a:off x="5631777" y="4343400"/>
            <a:ext cx="4018372" cy="30099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4994" name="Rectangle 2"/>
          <p:cNvSpPr>
            <a:spLocks noGrp="1" noChangeArrowheads="1"/>
          </p:cNvSpPr>
          <p:nvPr>
            <p:ph type="title"/>
          </p:nvPr>
        </p:nvSpPr>
        <p:spPr>
          <a:xfrm>
            <a:off x="1739900" y="806450"/>
            <a:ext cx="7866063" cy="1295400"/>
          </a:xfrm>
        </p:spPr>
        <p:txBody>
          <a:bodyPr/>
          <a:lstStyle/>
          <a:p>
            <a:pPr defTabSz="1019175" eaLnBrk="1" hangingPunct="1">
              <a:defRPr/>
            </a:pPr>
            <a:r>
              <a:rPr lang="en-US" b="1" dirty="0" smtClean="0">
                <a:solidFill>
                  <a:srgbClr val="9A2500"/>
                </a:solidFill>
                <a:effectLst>
                  <a:outerShdw blurRad="38100" dist="38100" dir="2700000" algn="tl">
                    <a:srgbClr val="000000"/>
                  </a:outerShdw>
                </a:effectLst>
                <a:latin typeface="Tahoma" pitchFamily="34" charset="0"/>
                <a:ea typeface="+mj-ea"/>
              </a:rPr>
              <a:t>The Sunday Indian</a:t>
            </a:r>
            <a:r>
              <a:rPr lang="en-US" dirty="0">
                <a:latin typeface="Tahoma" pitchFamily="34" charset="0"/>
                <a:ea typeface="+mj-ea"/>
              </a:rPr>
              <a:t/>
            </a:r>
            <a:br>
              <a:rPr lang="en-US" dirty="0">
                <a:latin typeface="Tahoma" pitchFamily="34" charset="0"/>
                <a:ea typeface="+mj-ea"/>
              </a:rPr>
            </a:br>
            <a:r>
              <a:rPr lang="en-US" sz="2400" dirty="0" smtClean="0">
                <a:latin typeface="Tahoma" pitchFamily="34" charset="0"/>
                <a:ea typeface="+mj-ea"/>
              </a:rPr>
              <a:t>10/26/08</a:t>
            </a:r>
          </a:p>
        </p:txBody>
      </p:sp>
      <p:sp>
        <p:nvSpPr>
          <p:cNvPr id="230403" name="Rectangle 3"/>
          <p:cNvSpPr>
            <a:spLocks noGrp="1" noChangeArrowheads="1"/>
          </p:cNvSpPr>
          <p:nvPr>
            <p:ph type="body" idx="1"/>
          </p:nvPr>
        </p:nvSpPr>
        <p:spPr>
          <a:xfrm>
            <a:off x="490538" y="2714625"/>
            <a:ext cx="9234487" cy="4168775"/>
          </a:xfrm>
        </p:spPr>
        <p:txBody>
          <a:bodyPr/>
          <a:lstStyle/>
          <a:p>
            <a:pPr eaLnBrk="1" hangingPunct="1"/>
            <a:r>
              <a:rPr lang="en-US" b="1" dirty="0">
                <a:solidFill>
                  <a:srgbClr val="9A2500"/>
                </a:solidFill>
                <a:latin typeface="Tahoma" charset="0"/>
              </a:rPr>
              <a:t>Hospital records: </a:t>
            </a:r>
            <a:r>
              <a:rPr lang="ja-JP" altLang="en-US" b="1" dirty="0">
                <a:latin typeface="Tahoma" charset="0"/>
              </a:rPr>
              <a:t>“</a:t>
            </a:r>
            <a:r>
              <a:rPr lang="en-US" b="1" dirty="0">
                <a:latin typeface="Tahoma" charset="0"/>
              </a:rPr>
              <a:t>Victims of itching have increased massively this year . . . related to BT cotton farming.</a:t>
            </a:r>
            <a:r>
              <a:rPr lang="ja-JP" altLang="en-US" b="1" dirty="0">
                <a:latin typeface="Tahoma" charset="0"/>
              </a:rPr>
              <a:t>”</a:t>
            </a:r>
            <a:r>
              <a:rPr lang="en-US" b="1" dirty="0">
                <a:latin typeface="Tahoma" charset="0"/>
              </a:rPr>
              <a:t> </a:t>
            </a:r>
          </a:p>
          <a:p>
            <a:pPr eaLnBrk="1" hangingPunct="1"/>
            <a:r>
              <a:rPr lang="en-US" b="1" dirty="0">
                <a:solidFill>
                  <a:srgbClr val="9A2500"/>
                </a:solidFill>
                <a:latin typeface="Tahoma" charset="0"/>
              </a:rPr>
              <a:t>Pharmacy manager: </a:t>
            </a:r>
            <a:r>
              <a:rPr lang="ja-JP" altLang="en-US" b="1" dirty="0">
                <a:latin typeface="Tahoma" charset="0"/>
              </a:rPr>
              <a:t>“</a:t>
            </a:r>
            <a:r>
              <a:rPr lang="en-US" b="1" dirty="0">
                <a:latin typeface="Tahoma" charset="0"/>
              </a:rPr>
              <a:t>Almost every cotton worker from this village suffers from itching.</a:t>
            </a:r>
            <a:r>
              <a:rPr lang="ja-JP" altLang="en-US" b="1" dirty="0">
                <a:latin typeface="Tahoma" charset="0"/>
              </a:rPr>
              <a:t>”</a:t>
            </a:r>
            <a:endParaRPr lang="en-US" b="1" dirty="0">
              <a:latin typeface="Tahoma" charset="0"/>
            </a:endParaRPr>
          </a:p>
        </p:txBody>
      </p:sp>
      <p:pic>
        <p:nvPicPr>
          <p:cNvPr id="4" name="Picture 3" descr="Newspap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6901" y="741742"/>
            <a:ext cx="1943100" cy="1595957"/>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808038" y="2092325"/>
            <a:ext cx="8905875" cy="1646238"/>
          </a:xfrm>
        </p:spPr>
        <p:txBody>
          <a:bodyPr/>
          <a:lstStyle/>
          <a:p>
            <a:pPr defTabSz="1019175" eaLnBrk="1" hangingPunct="1">
              <a:lnSpc>
                <a:spcPts val="6000"/>
              </a:lnSpc>
              <a:buFontTx/>
              <a:buNone/>
              <a:defRPr/>
            </a:pPr>
            <a:r>
              <a:rPr lang="en-US" sz="6000" dirty="0">
                <a:latin typeface="Tahoma" charset="0"/>
                <a:cs typeface="+mn-cs"/>
              </a:rPr>
              <a:t> </a:t>
            </a:r>
            <a:r>
              <a:rPr lang="en-US" sz="4400" dirty="0">
                <a:latin typeface="Tahoma" charset="0"/>
                <a:cs typeface="+mn-cs"/>
              </a:rPr>
              <a:t>Thousands of sheep died after grazing on </a:t>
            </a:r>
            <a:r>
              <a:rPr lang="en-US" sz="4400" dirty="0" err="1">
                <a:latin typeface="Tahoma" charset="0"/>
                <a:cs typeface="+mn-cs"/>
              </a:rPr>
              <a:t>Bt</a:t>
            </a:r>
            <a:r>
              <a:rPr lang="en-US" sz="4400" dirty="0">
                <a:latin typeface="Tahoma" charset="0"/>
                <a:cs typeface="+mn-cs"/>
              </a:rPr>
              <a:t> cotton plants</a:t>
            </a:r>
          </a:p>
        </p:txBody>
      </p:sp>
      <p:sp>
        <p:nvSpPr>
          <p:cNvPr id="44035" name="Rectangle 2"/>
          <p:cNvSpPr>
            <a:spLocks noGrp="1" noChangeArrowheads="1"/>
          </p:cNvSpPr>
          <p:nvPr>
            <p:ph type="title"/>
          </p:nvPr>
        </p:nvSpPr>
        <p:spPr>
          <a:xfrm>
            <a:off x="444500" y="255588"/>
            <a:ext cx="7005638" cy="1968500"/>
          </a:xfrm>
        </p:spPr>
        <p:txBody>
          <a:bodyPr/>
          <a:lstStyle/>
          <a:p>
            <a:pPr defTabSz="1019175" eaLnBrk="1" hangingPunct="1">
              <a:defRPr/>
            </a:pPr>
            <a:r>
              <a:rPr lang="en-US" sz="10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j-cs"/>
              </a:rPr>
              <a:t>Bt</a:t>
            </a:r>
            <a:r>
              <a:rPr lang="en-US" sz="10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cs typeface="+mj-cs"/>
              </a:rPr>
              <a:t> cotton</a:t>
            </a:r>
          </a:p>
        </p:txBody>
      </p:sp>
      <p:sp>
        <p:nvSpPr>
          <p:cNvPr id="44036" name="Line 5"/>
          <p:cNvSpPr>
            <a:spLocks noChangeShapeType="1"/>
          </p:cNvSpPr>
          <p:nvPr/>
        </p:nvSpPr>
        <p:spPr bwMode="auto">
          <a:xfrm>
            <a:off x="0" y="1989138"/>
            <a:ext cx="6296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2" name="Picture 1"/>
          <p:cNvPicPr>
            <a:picLocks noChangeAspect="1"/>
          </p:cNvPicPr>
          <p:nvPr/>
        </p:nvPicPr>
        <p:blipFill>
          <a:blip r:embed="rId3"/>
          <a:stretch>
            <a:fillRect/>
          </a:stretch>
        </p:blipFill>
        <p:spPr>
          <a:xfrm>
            <a:off x="4465122" y="3886695"/>
            <a:ext cx="5012758" cy="3661663"/>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922338" y="690563"/>
            <a:ext cx="8213725" cy="63706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ea typeface="+mn-ea"/>
              <a:cs typeface="+mn-cs"/>
            </a:endParaRPr>
          </a:p>
        </p:txBody>
      </p:sp>
      <p:sp>
        <p:nvSpPr>
          <p:cNvPr id="28674" name="Rectangle 2"/>
          <p:cNvSpPr>
            <a:spLocks noGrp="1" noChangeArrowheads="1"/>
          </p:cNvSpPr>
          <p:nvPr>
            <p:ph type="title" idx="4294967295"/>
          </p:nvPr>
        </p:nvSpPr>
        <p:spPr>
          <a:xfrm>
            <a:off x="1257300" y="690563"/>
            <a:ext cx="8801100" cy="1755775"/>
          </a:xfrm>
        </p:spPr>
        <p:txBody>
          <a:bodyPr lIns="101657" tIns="50829" rIns="101657" bIns="50829"/>
          <a:lstStyle/>
          <a:p>
            <a:pPr algn="l" eaLnBrk="1" hangingPunct="1"/>
            <a:r>
              <a:rPr lang="en-US" sz="8200" b="1" u="sng" dirty="0">
                <a:ln w="1905"/>
                <a:solidFill>
                  <a:srgbClr val="9A2500"/>
                </a:solidFill>
                <a:effectLst>
                  <a:innerShdw blurRad="69850" dist="43180" dir="5400000">
                    <a:srgbClr val="000000">
                      <a:alpha val="65000"/>
                    </a:srgbClr>
                  </a:innerShdw>
                </a:effectLst>
                <a:latin typeface="Arial" charset="0"/>
              </a:rPr>
              <a:t>Post mortem …</a:t>
            </a:r>
          </a:p>
        </p:txBody>
      </p:sp>
      <p:sp>
        <p:nvSpPr>
          <p:cNvPr id="28675" name="Rectangle 3"/>
          <p:cNvSpPr>
            <a:spLocks noGrp="1" noChangeArrowheads="1"/>
          </p:cNvSpPr>
          <p:nvPr>
            <p:ph type="body" idx="4294967295"/>
          </p:nvPr>
        </p:nvSpPr>
        <p:spPr>
          <a:xfrm>
            <a:off x="1076325" y="2495551"/>
            <a:ext cx="7962900" cy="1682750"/>
          </a:xfrm>
        </p:spPr>
        <p:txBody>
          <a:bodyPr lIns="101657" tIns="50829" rIns="101657" bIns="50829"/>
          <a:lstStyle/>
          <a:p>
            <a:pPr defTabSz="1019175" eaLnBrk="1" hangingPunct="1">
              <a:lnSpc>
                <a:spcPct val="80000"/>
              </a:lnSpc>
              <a:buFontTx/>
              <a:buNone/>
              <a:defRPr/>
            </a:pPr>
            <a:r>
              <a:rPr lang="en-US" sz="6000" b="1" dirty="0" smtClean="0">
                <a:solidFill>
                  <a:srgbClr val="0000FF"/>
                </a:solidFill>
                <a:latin typeface="Tahoma" pitchFamily="34" charset="0"/>
                <a:ea typeface="+mn-ea"/>
              </a:rPr>
              <a:t>Undigested food in</a:t>
            </a:r>
            <a:r>
              <a:rPr lang="en-US" sz="6000" b="1" dirty="0" smtClean="0">
                <a:solidFill>
                  <a:srgbClr val="0000FF"/>
                </a:solidFill>
                <a:effectLst>
                  <a:outerShdw blurRad="38100" dist="38100" dir="2700000" algn="tl">
                    <a:srgbClr val="000000"/>
                  </a:outerShdw>
                </a:effectLst>
                <a:ea typeface="+mn-ea"/>
              </a:rPr>
              <a:t> </a:t>
            </a:r>
            <a:r>
              <a:rPr lang="en-US" sz="6000" b="1" dirty="0" smtClean="0">
                <a:solidFill>
                  <a:srgbClr val="0000FF"/>
                </a:solidFill>
                <a:latin typeface="Tahoma" pitchFamily="34" charset="0"/>
                <a:ea typeface="+mn-ea"/>
              </a:rPr>
              <a:t>rumen…….</a:t>
            </a:r>
          </a:p>
        </p:txBody>
      </p:sp>
      <p:sp>
        <p:nvSpPr>
          <p:cNvPr id="28676" name="Text Box 4"/>
          <p:cNvSpPr txBox="1">
            <a:spLocks noChangeArrowheads="1"/>
          </p:cNvSpPr>
          <p:nvPr/>
        </p:nvSpPr>
        <p:spPr bwMode="auto">
          <a:xfrm>
            <a:off x="1901825" y="4445000"/>
            <a:ext cx="6619875" cy="144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70000"/>
              </a:lnSpc>
              <a:spcBef>
                <a:spcPct val="50000"/>
              </a:spcBef>
            </a:pPr>
            <a:r>
              <a:rPr lang="en-US" sz="6000" b="1" dirty="0">
                <a:solidFill>
                  <a:srgbClr val="006666"/>
                </a:solidFill>
                <a:effectLst>
                  <a:outerShdw blurRad="38100" dist="38100" dir="2700000" algn="tl">
                    <a:srgbClr val="000000"/>
                  </a:outerShdw>
                </a:effectLst>
              </a:rPr>
              <a:t>Does </a:t>
            </a:r>
            <a:r>
              <a:rPr lang="en-US" sz="6000" b="1" dirty="0" err="1">
                <a:solidFill>
                  <a:srgbClr val="006666"/>
                </a:solidFill>
                <a:effectLst>
                  <a:outerShdw blurRad="38100" dist="38100" dir="2700000" algn="tl">
                    <a:srgbClr val="000000"/>
                  </a:outerShdw>
                </a:effectLst>
              </a:rPr>
              <a:t>Bt</a:t>
            </a:r>
            <a:r>
              <a:rPr lang="en-US" sz="6000" b="1" dirty="0">
                <a:solidFill>
                  <a:srgbClr val="006666"/>
                </a:solidFill>
                <a:effectLst>
                  <a:outerShdw blurRad="38100" dist="38100" dir="2700000" algn="tl">
                    <a:srgbClr val="000000"/>
                  </a:outerShdw>
                </a:effectLst>
              </a:rPr>
              <a:t> toxin kill rumen bacteria?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 calcmode="lin" valueType="num">
                                      <p:cBhvr additive="base">
                                        <p:cTn id="7" dur="500" fill="hold"/>
                                        <p:tgtEl>
                                          <p:spTgt spid="28676"/>
                                        </p:tgtEl>
                                        <p:attrNameLst>
                                          <p:attrName>ppt_x</p:attrName>
                                        </p:attrNameLst>
                                      </p:cBhvr>
                                      <p:tavLst>
                                        <p:tav tm="0">
                                          <p:val>
                                            <p:strVal val="#ppt_x"/>
                                          </p:val>
                                        </p:tav>
                                        <p:tav tm="100000">
                                          <p:val>
                                            <p:strVal val="#ppt_x"/>
                                          </p:val>
                                        </p:tav>
                                      </p:tavLst>
                                    </p:anim>
                                    <p:anim calcmode="lin" valueType="num">
                                      <p:cBhvr additive="base">
                                        <p:cTn id="8"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449429" y="293114"/>
            <a:ext cx="4748308" cy="6917485"/>
          </a:xfrm>
        </p:spPr>
        <p:txBody>
          <a:bodyPr/>
          <a:lstStyle/>
          <a:p>
            <a:pPr eaLnBrk="1" hangingPunct="1">
              <a:lnSpc>
                <a:spcPts val="4900"/>
              </a:lnSpc>
              <a:buFontTx/>
              <a:buNone/>
            </a:pPr>
            <a:r>
              <a:rPr lang="en-US" dirty="0">
                <a:latin typeface="Tahoma" charset="0"/>
              </a:rPr>
              <a:t> </a:t>
            </a:r>
            <a:r>
              <a:rPr lang="ja-JP" altLang="en-US" dirty="0">
                <a:latin typeface="Tahoma" charset="0"/>
              </a:rPr>
              <a:t>“</a:t>
            </a:r>
            <a:r>
              <a:rPr lang="en-US" altLang="ja-JP" dirty="0">
                <a:latin typeface="Tahoma" charset="0"/>
              </a:rPr>
              <a:t>The Indian government has advised farmers </a:t>
            </a:r>
            <a:r>
              <a:rPr lang="en-US" altLang="ja-JP" u="sng" dirty="0">
                <a:solidFill>
                  <a:srgbClr val="9A2500"/>
                </a:solidFill>
                <a:latin typeface="Tahoma" charset="0"/>
              </a:rPr>
              <a:t>not to allow animals to graze</a:t>
            </a:r>
            <a:r>
              <a:rPr lang="en-US" altLang="ja-JP" dirty="0">
                <a:solidFill>
                  <a:srgbClr val="9A2500"/>
                </a:solidFill>
                <a:latin typeface="Tahoma" charset="0"/>
              </a:rPr>
              <a:t> </a:t>
            </a:r>
            <a:r>
              <a:rPr lang="en-US" altLang="ja-JP" dirty="0">
                <a:latin typeface="Tahoma" charset="0"/>
              </a:rPr>
              <a:t>on </a:t>
            </a:r>
            <a:r>
              <a:rPr lang="en-US" altLang="ja-JP" dirty="0" err="1">
                <a:latin typeface="Tahoma" charset="0"/>
              </a:rPr>
              <a:t>Bt</a:t>
            </a:r>
            <a:r>
              <a:rPr lang="en-US" altLang="ja-JP" dirty="0">
                <a:latin typeface="Tahoma" charset="0"/>
              </a:rPr>
              <a:t> cotton fields after four institutes reported the presence of toxins in them.</a:t>
            </a:r>
            <a:r>
              <a:rPr lang="ja-JP" altLang="en-US" dirty="0">
                <a:latin typeface="Tahoma" charset="0"/>
              </a:rPr>
              <a:t>”</a:t>
            </a:r>
            <a:endParaRPr lang="en-US" altLang="ja-JP" dirty="0">
              <a:latin typeface="Tahoma" charset="0"/>
            </a:endParaRPr>
          </a:p>
          <a:p>
            <a:pPr eaLnBrk="1" hangingPunct="1">
              <a:lnSpc>
                <a:spcPts val="4350"/>
              </a:lnSpc>
              <a:buFontTx/>
              <a:buNone/>
            </a:pPr>
            <a:r>
              <a:rPr lang="en-US" sz="1800" b="1" dirty="0">
                <a:latin typeface="Gill Sans MT" charset="0"/>
              </a:rPr>
              <a:t>				</a:t>
            </a:r>
            <a:r>
              <a:rPr lang="en-US" sz="1800" b="1" i="1" dirty="0">
                <a:latin typeface="Tahoma" charset="0"/>
              </a:rPr>
              <a:t>The Hindustan Times, 17 June 2007</a:t>
            </a:r>
          </a:p>
          <a:p>
            <a:pPr eaLnBrk="1" hangingPunct="1">
              <a:lnSpc>
                <a:spcPts val="5463"/>
              </a:lnSpc>
              <a:buFontTx/>
              <a:buNone/>
            </a:pPr>
            <a:endParaRPr lang="en-US" sz="2300" dirty="0">
              <a:latin typeface="Gill Sans MT" charset="0"/>
            </a:endParaRPr>
          </a:p>
        </p:txBody>
      </p:sp>
      <p:pic>
        <p:nvPicPr>
          <p:cNvPr id="2" name="Picture 1"/>
          <p:cNvPicPr>
            <a:picLocks noChangeAspect="1"/>
          </p:cNvPicPr>
          <p:nvPr/>
        </p:nvPicPr>
        <p:blipFill>
          <a:blip r:embed="rId3"/>
          <a:stretch>
            <a:fillRect/>
          </a:stretch>
        </p:blipFill>
        <p:spPr>
          <a:xfrm>
            <a:off x="5945120" y="742555"/>
            <a:ext cx="3690687" cy="6233553"/>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A2500"/>
                </a:solidFill>
              </a:rPr>
              <a:t>Other Reports</a:t>
            </a:r>
            <a:endParaRPr lang="en-US" dirty="0">
              <a:solidFill>
                <a:srgbClr val="9A2500"/>
              </a:solidFill>
            </a:endParaRPr>
          </a:p>
        </p:txBody>
      </p:sp>
      <p:sp>
        <p:nvSpPr>
          <p:cNvPr id="3" name="Content Placeholder 2"/>
          <p:cNvSpPr>
            <a:spLocks noGrp="1"/>
          </p:cNvSpPr>
          <p:nvPr>
            <p:ph idx="1"/>
          </p:nvPr>
        </p:nvSpPr>
        <p:spPr>
          <a:xfrm>
            <a:off x="503238" y="1812925"/>
            <a:ext cx="9051925" cy="2773762"/>
          </a:xfrm>
        </p:spPr>
        <p:txBody>
          <a:bodyPr/>
          <a:lstStyle/>
          <a:p>
            <a:r>
              <a:rPr lang="en-US" sz="2800" dirty="0" smtClean="0"/>
              <a:t>Cows in Germany </a:t>
            </a:r>
            <a:r>
              <a:rPr lang="en-US" sz="2800" dirty="0" smtClean="0">
                <a:solidFill>
                  <a:srgbClr val="9A2500"/>
                </a:solidFill>
              </a:rPr>
              <a:t>died</a:t>
            </a:r>
            <a:r>
              <a:rPr lang="en-US" sz="2800" dirty="0" smtClean="0"/>
              <a:t> after eating </a:t>
            </a:r>
            <a:r>
              <a:rPr lang="en-US" sz="2800" dirty="0" err="1" smtClean="0"/>
              <a:t>Bt</a:t>
            </a:r>
            <a:r>
              <a:rPr lang="en-US" sz="2800" dirty="0" smtClean="0"/>
              <a:t> Corn</a:t>
            </a:r>
          </a:p>
          <a:p>
            <a:r>
              <a:rPr lang="en-US" sz="2800" dirty="0" smtClean="0"/>
              <a:t>Farmers have reported pigs and cows becoming </a:t>
            </a:r>
            <a:r>
              <a:rPr lang="en-US" sz="2800" dirty="0" smtClean="0">
                <a:solidFill>
                  <a:srgbClr val="9A2500"/>
                </a:solidFill>
              </a:rPr>
              <a:t>sterile</a:t>
            </a:r>
            <a:r>
              <a:rPr lang="en-US" sz="2800" dirty="0" smtClean="0"/>
              <a:t> or other </a:t>
            </a:r>
            <a:r>
              <a:rPr lang="en-US" sz="2800" dirty="0" smtClean="0">
                <a:solidFill>
                  <a:srgbClr val="9A2500"/>
                </a:solidFill>
              </a:rPr>
              <a:t>reproductive problems</a:t>
            </a:r>
          </a:p>
          <a:p>
            <a:r>
              <a:rPr lang="en-US" sz="2800" dirty="0" smtClean="0"/>
              <a:t>Inhaled pollen from </a:t>
            </a:r>
            <a:r>
              <a:rPr lang="en-US" sz="2800" dirty="0" err="1" smtClean="0"/>
              <a:t>Bt</a:t>
            </a:r>
            <a:r>
              <a:rPr lang="en-US" sz="2800" dirty="0" smtClean="0"/>
              <a:t> corn reportedly resulted in sneezing, asthma, coughs, nose bleeds, vomiting, stomach ache, dizziness, and weakness</a:t>
            </a:r>
            <a:endParaRPr lang="en-US" sz="2800" dirty="0"/>
          </a:p>
        </p:txBody>
      </p:sp>
      <p:pic>
        <p:nvPicPr>
          <p:cNvPr id="4" name="Picture 4" descr="Cows in Terror_color_finished_6_16_07 copy"/>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1595" y="5129198"/>
            <a:ext cx="2257089" cy="175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34 pig cow clos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2591" y="5227837"/>
            <a:ext cx="2901743" cy="152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rnpoll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481" y="4994372"/>
            <a:ext cx="2730500" cy="1892300"/>
          </a:xfrm>
          <a:prstGeom prst="rect">
            <a:avLst/>
          </a:prstGeom>
        </p:spPr>
      </p:pic>
    </p:spTree>
    <p:extLst>
      <p:ext uri="{BB962C8B-B14F-4D97-AF65-F5344CB8AC3E}">
        <p14:creationId xmlns:p14="http://schemas.microsoft.com/office/powerpoint/2010/main" val="15496832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Text Box 5"/>
          <p:cNvSpPr txBox="1">
            <a:spLocks noChangeArrowheads="1"/>
          </p:cNvSpPr>
          <p:nvPr/>
        </p:nvSpPr>
        <p:spPr bwMode="auto">
          <a:xfrm>
            <a:off x="63500" y="863600"/>
            <a:ext cx="10058400" cy="124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dirty="0">
                <a:solidFill>
                  <a:srgbClr val="FF3300"/>
                </a:solidFill>
                <a:latin typeface="Tahoma" charset="0"/>
              </a:rPr>
              <a:t>  </a:t>
            </a:r>
            <a:r>
              <a:rPr lang="en-US" sz="7200" dirty="0" err="1">
                <a:solidFill>
                  <a:srgbClr val="9A2500"/>
                </a:solidFill>
                <a:latin typeface="Tahoma" charset="0"/>
              </a:rPr>
              <a:t>Bt</a:t>
            </a:r>
            <a:r>
              <a:rPr lang="en-US" sz="7200" dirty="0">
                <a:solidFill>
                  <a:srgbClr val="9A2500"/>
                </a:solidFill>
                <a:latin typeface="Tahoma" charset="0"/>
              </a:rPr>
              <a:t> corn, reports…</a:t>
            </a:r>
          </a:p>
        </p:txBody>
      </p:sp>
      <p:sp>
        <p:nvSpPr>
          <p:cNvPr id="132099" name="Line 8"/>
          <p:cNvSpPr>
            <a:spLocks noChangeShapeType="1"/>
          </p:cNvSpPr>
          <p:nvPr/>
        </p:nvSpPr>
        <p:spPr bwMode="auto">
          <a:xfrm>
            <a:off x="0" y="2073275"/>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4500" name="Picture 7"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3013" y="0"/>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4" descr="Cows in Terror_color_finished_6_16_07 cop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200" y="3144100"/>
            <a:ext cx="5377184" cy="417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 Box 6"/>
          <p:cNvSpPr txBox="1">
            <a:spLocks noChangeArrowheads="1"/>
          </p:cNvSpPr>
          <p:nvPr/>
        </p:nvSpPr>
        <p:spPr bwMode="auto">
          <a:xfrm>
            <a:off x="6894513" y="3513138"/>
            <a:ext cx="3163887"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lnSpc>
                <a:spcPts val="5013"/>
              </a:lnSpc>
              <a:spcBef>
                <a:spcPct val="20000"/>
              </a:spcBef>
              <a:buClr>
                <a:srgbClr val="009999"/>
              </a:buClr>
              <a:buSzPct val="65000"/>
              <a:buFont typeface="Wingdings" pitchFamily="2" charset="2"/>
              <a:buNone/>
              <a:defRPr/>
            </a:pPr>
            <a:r>
              <a:rPr lang="en-US" sz="5300" smtClean="0">
                <a:solidFill>
                  <a:srgbClr val="000000"/>
                </a:solidFill>
                <a:latin typeface="Tahoma" pitchFamily="34" charset="0"/>
                <a:ea typeface="+mn-ea"/>
                <a:cs typeface="+mn-cs"/>
              </a:rPr>
              <a:t>12 cows died on a</a:t>
            </a:r>
            <a:r>
              <a:rPr lang="en-US" sz="5300" smtClean="0">
                <a:solidFill>
                  <a:srgbClr val="000000"/>
                </a:solidFill>
                <a:latin typeface="Gill Sans MT" pitchFamily="34" charset="0"/>
                <a:ea typeface="+mn-ea"/>
                <a:cs typeface="+mn-cs"/>
              </a:rPr>
              <a:t> </a:t>
            </a:r>
          </a:p>
        </p:txBody>
      </p:sp>
      <p:sp>
        <p:nvSpPr>
          <p:cNvPr id="132104" name="Text Box 10"/>
          <p:cNvSpPr txBox="1">
            <a:spLocks noChangeArrowheads="1"/>
          </p:cNvSpPr>
          <p:nvPr/>
        </p:nvSpPr>
        <p:spPr bwMode="auto">
          <a:xfrm>
            <a:off x="7954963" y="6627813"/>
            <a:ext cx="1935162"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spcBef>
                <a:spcPct val="50000"/>
              </a:spcBef>
              <a:defRPr/>
            </a:pPr>
            <a:endParaRPr lang="en-US" sz="5600" smtClean="0">
              <a:solidFill>
                <a:srgbClr val="000000"/>
              </a:solidFill>
              <a:latin typeface="Gill Sans MT" pitchFamily="34" charset="0"/>
              <a:ea typeface="+mn-ea"/>
              <a:cs typeface="+mn-cs"/>
            </a:endParaRPr>
          </a:p>
        </p:txBody>
      </p:sp>
      <p:sp>
        <p:nvSpPr>
          <p:cNvPr id="132105" name="Text Box 11"/>
          <p:cNvSpPr txBox="1">
            <a:spLocks noChangeArrowheads="1"/>
          </p:cNvSpPr>
          <p:nvPr/>
        </p:nvSpPr>
        <p:spPr bwMode="auto">
          <a:xfrm>
            <a:off x="6886575" y="4646613"/>
            <a:ext cx="2543175"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defRPr/>
            </a:pPr>
            <a:r>
              <a:rPr lang="en-US" sz="5300" smtClean="0">
                <a:solidFill>
                  <a:srgbClr val="000000"/>
                </a:solidFill>
                <a:latin typeface="Tahoma" pitchFamily="34" charset="0"/>
                <a:ea typeface="+mn-ea"/>
                <a:cs typeface="+mn-cs"/>
              </a:rPr>
              <a:t>German</a:t>
            </a:r>
          </a:p>
        </p:txBody>
      </p:sp>
      <p:sp>
        <p:nvSpPr>
          <p:cNvPr id="132106" name="Text Box 12"/>
          <p:cNvSpPr txBox="1">
            <a:spLocks noChangeArrowheads="1"/>
          </p:cNvSpPr>
          <p:nvPr/>
        </p:nvSpPr>
        <p:spPr bwMode="auto">
          <a:xfrm>
            <a:off x="6942138" y="5297488"/>
            <a:ext cx="15795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defRPr/>
            </a:pPr>
            <a:r>
              <a:rPr lang="en-US" sz="5300" smtClean="0">
                <a:solidFill>
                  <a:srgbClr val="000000"/>
                </a:solidFill>
                <a:latin typeface="Tahoma" pitchFamily="34" charset="0"/>
                <a:ea typeface="+mn-ea"/>
                <a:cs typeface="+mn-cs"/>
              </a:rPr>
              <a:t>farm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063" y="439562"/>
            <a:ext cx="8550275" cy="949325"/>
          </a:xfrm>
        </p:spPr>
        <p:txBody>
          <a:bodyPr/>
          <a:lstStyle/>
          <a:p>
            <a:pPr defTabSz="1019175">
              <a:defRPr/>
            </a:pPr>
            <a:r>
              <a:rPr lang="en-US"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Face the Mortality Gap</a:t>
            </a:r>
            <a:endParaRPr lang="en-US"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Subtitle 2"/>
          <p:cNvSpPr>
            <a:spLocks noGrp="1"/>
          </p:cNvSpPr>
          <p:nvPr>
            <p:ph type="subTitle" idx="1"/>
          </p:nvPr>
        </p:nvSpPr>
        <p:spPr>
          <a:xfrm>
            <a:off x="886754" y="1568171"/>
            <a:ext cx="8550275" cy="4972019"/>
          </a:xfrm>
        </p:spPr>
        <p:txBody>
          <a:bodyPr>
            <a:noAutofit/>
          </a:bodyPr>
          <a:lstStyle/>
          <a:p>
            <a:pPr algn="l"/>
            <a:r>
              <a:rPr lang="en-US" sz="2800" dirty="0">
                <a:latin typeface="Arial" charset="0"/>
              </a:rPr>
              <a:t>The doctor’s news is not good. </a:t>
            </a:r>
            <a:r>
              <a:rPr lang="en-US" sz="2800" i="1" dirty="0">
                <a:solidFill>
                  <a:srgbClr val="9A2500"/>
                </a:solidFill>
                <a:latin typeface="Arial" charset="0"/>
              </a:rPr>
              <a:t>Americans are in poorer health and are dying sooner than the rest of the industrialized world.</a:t>
            </a:r>
            <a:r>
              <a:rPr lang="en-US" sz="2800" dirty="0">
                <a:latin typeface="Arial" charset="0"/>
              </a:rPr>
              <a:t> </a:t>
            </a:r>
            <a:r>
              <a:rPr lang="en-US" sz="2800" dirty="0" smtClean="0">
                <a:latin typeface="Arial" charset="0"/>
              </a:rPr>
              <a:t>……A </a:t>
            </a:r>
            <a:r>
              <a:rPr lang="en-US" sz="2800" dirty="0">
                <a:latin typeface="Arial" charset="0"/>
              </a:rPr>
              <a:t>2011 study of 17 industrialized countries – 13 in Western Europe, plus the U.S., Australia, Japan and Canada – found that </a:t>
            </a:r>
            <a:r>
              <a:rPr lang="en-US" sz="2800" i="1" dirty="0">
                <a:solidFill>
                  <a:srgbClr val="9A2500"/>
                </a:solidFill>
                <a:latin typeface="Arial" charset="0"/>
              </a:rPr>
              <a:t>American men</a:t>
            </a:r>
            <a:r>
              <a:rPr lang="en-US" sz="2800" dirty="0">
                <a:latin typeface="Arial" charset="0"/>
              </a:rPr>
              <a:t>, whose life expectancy is 75.6 years, </a:t>
            </a:r>
            <a:r>
              <a:rPr lang="en-US" sz="2800" i="1" dirty="0">
                <a:solidFill>
                  <a:srgbClr val="9A2500"/>
                </a:solidFill>
                <a:latin typeface="Arial" charset="0"/>
              </a:rPr>
              <a:t>ranked last</a:t>
            </a:r>
            <a:r>
              <a:rPr lang="en-US" sz="2800" dirty="0">
                <a:latin typeface="Arial" charset="0"/>
              </a:rPr>
              <a:t>, and U.S. </a:t>
            </a:r>
            <a:r>
              <a:rPr lang="en-US" sz="2800" i="1" dirty="0">
                <a:solidFill>
                  <a:srgbClr val="9A2500"/>
                </a:solidFill>
                <a:latin typeface="Arial" charset="0"/>
              </a:rPr>
              <a:t>women</a:t>
            </a:r>
            <a:r>
              <a:rPr lang="en-US" sz="2800" dirty="0">
                <a:latin typeface="Arial" charset="0"/>
              </a:rPr>
              <a:t>, at 80.7 years, </a:t>
            </a:r>
            <a:r>
              <a:rPr lang="en-US" sz="2800" i="1" dirty="0">
                <a:solidFill>
                  <a:srgbClr val="9A2500"/>
                </a:solidFill>
                <a:latin typeface="Arial" charset="0"/>
              </a:rPr>
              <a:t>ranked 16</a:t>
            </a:r>
            <a:r>
              <a:rPr lang="en-US" sz="2800" i="1" baseline="30000" dirty="0">
                <a:solidFill>
                  <a:srgbClr val="9A2500"/>
                </a:solidFill>
                <a:latin typeface="Arial" charset="0"/>
              </a:rPr>
              <a:t>th</a:t>
            </a:r>
            <a:r>
              <a:rPr lang="en-US" sz="2800" i="1" dirty="0">
                <a:latin typeface="Arial" charset="0"/>
              </a:rPr>
              <a:t>. </a:t>
            </a:r>
            <a:r>
              <a:rPr lang="en-US" sz="2800" i="1" dirty="0">
                <a:solidFill>
                  <a:srgbClr val="9A2500"/>
                </a:solidFill>
                <a:latin typeface="Arial" charset="0"/>
              </a:rPr>
              <a:t>Worse, this gap has been widening for the past three decades. </a:t>
            </a:r>
            <a:r>
              <a:rPr lang="en-US" sz="2800" dirty="0">
                <a:latin typeface="Arial" charset="0"/>
              </a:rPr>
              <a:t>Wonder why this is happening? So did the National Institutes of Health, which ordered a broad study of U.S. deaths </a:t>
            </a:r>
            <a:r>
              <a:rPr lang="en-US" sz="2800" dirty="0" smtClean="0">
                <a:latin typeface="Arial" charset="0"/>
              </a:rPr>
              <a:t>…….</a:t>
            </a:r>
            <a:endParaRPr lang="en-US" sz="2800" dirty="0">
              <a:solidFill>
                <a:srgbClr val="9A2500"/>
              </a:solidFill>
              <a:latin typeface="Arial" charset="0"/>
            </a:endParaRPr>
          </a:p>
        </p:txBody>
      </p:sp>
      <p:pic>
        <p:nvPicPr>
          <p:cNvPr id="4" name="Picture 3"/>
          <p:cNvPicPr>
            <a:picLocks noChangeAspect="1"/>
          </p:cNvPicPr>
          <p:nvPr/>
        </p:nvPicPr>
        <p:blipFill>
          <a:blip r:embed="rId3"/>
          <a:stretch>
            <a:fillRect/>
          </a:stretch>
        </p:blipFill>
        <p:spPr>
          <a:xfrm>
            <a:off x="6795175" y="6547687"/>
            <a:ext cx="1162797" cy="637044"/>
          </a:xfrm>
          <a:prstGeom prst="rect">
            <a:avLst/>
          </a:prstGeom>
        </p:spPr>
      </p:pic>
      <p:sp>
        <p:nvSpPr>
          <p:cNvPr id="5" name="TextBox 4"/>
          <p:cNvSpPr txBox="1"/>
          <p:nvPr/>
        </p:nvSpPr>
        <p:spPr>
          <a:xfrm>
            <a:off x="7961420" y="6578104"/>
            <a:ext cx="1175258" cy="523220"/>
          </a:xfrm>
          <a:prstGeom prst="rect">
            <a:avLst/>
          </a:prstGeom>
          <a:noFill/>
        </p:spPr>
        <p:txBody>
          <a:bodyPr wrap="square" rtlCol="0">
            <a:spAutoFit/>
          </a:bodyPr>
          <a:lstStyle/>
          <a:p>
            <a:r>
              <a:rPr lang="en-US" sz="1400" dirty="0" smtClean="0"/>
              <a:t>Bulletin</a:t>
            </a:r>
          </a:p>
          <a:p>
            <a:r>
              <a:rPr lang="en-US" sz="1400" dirty="0" smtClean="0"/>
              <a:t>March 2013</a:t>
            </a:r>
            <a:endParaRPr lang="en-US" sz="14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ext Box 5"/>
          <p:cNvSpPr txBox="1">
            <a:spLocks noChangeArrowheads="1"/>
          </p:cNvSpPr>
          <p:nvPr/>
        </p:nvSpPr>
        <p:spPr bwMode="auto">
          <a:xfrm>
            <a:off x="179388" y="863600"/>
            <a:ext cx="10058400" cy="124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7400" dirty="0">
                <a:solidFill>
                  <a:srgbClr val="FF3300"/>
                </a:solidFill>
                <a:latin typeface="Gill Sans MT" charset="0"/>
              </a:rPr>
              <a:t> </a:t>
            </a:r>
            <a:r>
              <a:rPr lang="en-US" sz="7400" dirty="0" err="1">
                <a:solidFill>
                  <a:srgbClr val="9A2500"/>
                </a:solidFill>
                <a:latin typeface="Tahoma" charset="0"/>
              </a:rPr>
              <a:t>Bt</a:t>
            </a:r>
            <a:r>
              <a:rPr lang="en-US" sz="7400" dirty="0">
                <a:solidFill>
                  <a:srgbClr val="9A2500"/>
                </a:solidFill>
                <a:latin typeface="Tahoma" charset="0"/>
              </a:rPr>
              <a:t> corn, reports…</a:t>
            </a:r>
          </a:p>
        </p:txBody>
      </p:sp>
      <p:sp>
        <p:nvSpPr>
          <p:cNvPr id="133123" name="Line 2"/>
          <p:cNvSpPr>
            <a:spLocks noChangeShapeType="1"/>
          </p:cNvSpPr>
          <p:nvPr/>
        </p:nvSpPr>
        <p:spPr bwMode="auto">
          <a:xfrm>
            <a:off x="0" y="2073275"/>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5524" name="Picture 3"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7775" y="-96838"/>
            <a:ext cx="4119563" cy="38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Text Box 6"/>
          <p:cNvSpPr txBox="1">
            <a:spLocks noChangeArrowheads="1"/>
          </p:cNvSpPr>
          <p:nvPr/>
        </p:nvSpPr>
        <p:spPr bwMode="auto">
          <a:xfrm>
            <a:off x="7346388" y="3429905"/>
            <a:ext cx="2011363"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a:defRPr/>
            </a:pPr>
            <a:r>
              <a:rPr lang="en-US" sz="3600" dirty="0" smtClean="0">
                <a:solidFill>
                  <a:srgbClr val="000000"/>
                </a:solidFill>
                <a:latin typeface="Tahoma" pitchFamily="34" charset="0"/>
                <a:ea typeface="+mn-ea"/>
                <a:cs typeface="+mn-cs"/>
              </a:rPr>
              <a:t>Farmers say pigs and cows became sterile</a:t>
            </a:r>
          </a:p>
          <a:p>
            <a:pPr algn="ctr" eaLnBrk="1" hangingPunct="1">
              <a:defRPr/>
            </a:pPr>
            <a:endParaRPr lang="en-US" sz="3600" dirty="0" smtClean="0">
              <a:solidFill>
                <a:srgbClr val="000000"/>
              </a:solidFill>
              <a:latin typeface="Gill Sans MT" pitchFamily="34" charset="0"/>
              <a:ea typeface="+mn-ea"/>
              <a:cs typeface="+mn-cs"/>
            </a:endParaRPr>
          </a:p>
        </p:txBody>
      </p:sp>
      <p:pic>
        <p:nvPicPr>
          <p:cNvPr id="235526" name="Picture 8" descr="34 pig cow clos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3239" y="3464674"/>
            <a:ext cx="6452358" cy="339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ext Box 4"/>
          <p:cNvSpPr txBox="1">
            <a:spLocks noChangeArrowheads="1"/>
          </p:cNvSpPr>
          <p:nvPr/>
        </p:nvSpPr>
        <p:spPr bwMode="auto">
          <a:xfrm>
            <a:off x="-223838" y="1131888"/>
            <a:ext cx="8070851" cy="11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6700" dirty="0" err="1">
                <a:solidFill>
                  <a:srgbClr val="9A2500"/>
                </a:solidFill>
                <a:latin typeface="Tahoma" charset="0"/>
              </a:rPr>
              <a:t>Bt</a:t>
            </a:r>
            <a:r>
              <a:rPr lang="en-US" sz="6700" dirty="0">
                <a:solidFill>
                  <a:srgbClr val="9A2500"/>
                </a:solidFill>
                <a:latin typeface="Tahoma" charset="0"/>
              </a:rPr>
              <a:t> corn, reports…</a:t>
            </a:r>
          </a:p>
        </p:txBody>
      </p:sp>
      <p:sp>
        <p:nvSpPr>
          <p:cNvPr id="134147" name="Line 2"/>
          <p:cNvSpPr>
            <a:spLocks noChangeShapeType="1"/>
          </p:cNvSpPr>
          <p:nvPr/>
        </p:nvSpPr>
        <p:spPr bwMode="auto">
          <a:xfrm>
            <a:off x="0" y="2159000"/>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6548" name="Picture 3"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24689" y="122911"/>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7"/>
          <p:cNvSpPr txBox="1">
            <a:spLocks noChangeArrowheads="1"/>
          </p:cNvSpPr>
          <p:nvPr/>
        </p:nvSpPr>
        <p:spPr bwMode="auto">
          <a:xfrm>
            <a:off x="2475280" y="4906523"/>
            <a:ext cx="6454775"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lnSpc>
                <a:spcPts val="6200"/>
              </a:lnSpc>
              <a:defRPr/>
            </a:pPr>
            <a:r>
              <a:rPr lang="en-US" sz="6700" b="1" dirty="0" smtClean="0">
                <a:solidFill>
                  <a:srgbClr val="FFFFFF"/>
                </a:solidFill>
                <a:latin typeface="Tahoma" pitchFamily="34" charset="0"/>
                <a:ea typeface="+mn-ea"/>
                <a:cs typeface="+mn-cs"/>
              </a:rPr>
              <a:t>Inhaled pollen </a:t>
            </a:r>
          </a:p>
          <a:p>
            <a:pPr eaLnBrk="1" hangingPunct="1">
              <a:lnSpc>
                <a:spcPts val="6200"/>
              </a:lnSpc>
              <a:defRPr/>
            </a:pPr>
            <a:r>
              <a:rPr lang="en-US" sz="6700" b="1" dirty="0" smtClean="0">
                <a:solidFill>
                  <a:srgbClr val="FFFFFF"/>
                </a:solidFill>
                <a:latin typeface="Tahoma" pitchFamily="34" charset="0"/>
                <a:ea typeface="+mn-ea"/>
                <a:cs typeface="+mn-cs"/>
              </a:rPr>
              <a:t>may have </a:t>
            </a:r>
          </a:p>
          <a:p>
            <a:pPr eaLnBrk="1" hangingPunct="1">
              <a:lnSpc>
                <a:spcPts val="6200"/>
              </a:lnSpc>
              <a:defRPr/>
            </a:pPr>
            <a:r>
              <a:rPr lang="en-US" sz="6700" b="1" dirty="0" smtClean="0">
                <a:solidFill>
                  <a:srgbClr val="FFFFFF"/>
                </a:solidFill>
                <a:latin typeface="Tahoma" pitchFamily="34" charset="0"/>
                <a:ea typeface="+mn-ea"/>
                <a:cs typeface="+mn-cs"/>
              </a:rPr>
              <a:t>caused illness</a:t>
            </a:r>
          </a:p>
        </p:txBody>
      </p:sp>
      <p:pic>
        <p:nvPicPr>
          <p:cNvPr id="2" name="Picture 1" descr="cornpoll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2565400"/>
            <a:ext cx="2730500" cy="18923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23838" y="1131888"/>
            <a:ext cx="8070851" cy="113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algn="ctr" eaLnBrk="1" hangingPunct="1">
              <a:defRPr/>
            </a:pPr>
            <a:r>
              <a:rPr lang="en-US" sz="6700" dirty="0" smtClean="0">
                <a:solidFill>
                  <a:srgbClr val="9A2500"/>
                </a:solidFill>
                <a:latin typeface="Tahoma" pitchFamily="34" charset="0"/>
                <a:ea typeface="+mn-ea"/>
                <a:cs typeface="+mn-cs"/>
              </a:rPr>
              <a:t>Inhaled </a:t>
            </a:r>
            <a:r>
              <a:rPr lang="en-US" sz="6700" dirty="0" err="1" smtClean="0">
                <a:solidFill>
                  <a:srgbClr val="9A2500"/>
                </a:solidFill>
                <a:latin typeface="Tahoma" pitchFamily="34" charset="0"/>
                <a:ea typeface="+mn-ea"/>
                <a:cs typeface="+mn-cs"/>
              </a:rPr>
              <a:t>Bt</a:t>
            </a:r>
            <a:r>
              <a:rPr lang="en-US" sz="6700" dirty="0" smtClean="0">
                <a:solidFill>
                  <a:srgbClr val="9A2500"/>
                </a:solidFill>
                <a:latin typeface="Tahoma" pitchFamily="34" charset="0"/>
                <a:ea typeface="+mn-ea"/>
                <a:cs typeface="+mn-cs"/>
              </a:rPr>
              <a:t> Pollen</a:t>
            </a:r>
          </a:p>
        </p:txBody>
      </p:sp>
      <p:sp>
        <p:nvSpPr>
          <p:cNvPr id="135171" name="Line 3"/>
          <p:cNvSpPr>
            <a:spLocks noChangeShapeType="1"/>
          </p:cNvSpPr>
          <p:nvPr/>
        </p:nvSpPr>
        <p:spPr bwMode="auto">
          <a:xfrm>
            <a:off x="0" y="2374900"/>
            <a:ext cx="100584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ea typeface="+mn-ea"/>
              <a:cs typeface="+mn-cs"/>
            </a:endParaRPr>
          </a:p>
        </p:txBody>
      </p:sp>
      <p:pic>
        <p:nvPicPr>
          <p:cNvPr id="237572" name="Picture 4" descr="exclamation-point-on-trans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79771" y="27314"/>
            <a:ext cx="4119562"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1458913" y="4173538"/>
            <a:ext cx="8294687" cy="31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621" tIns="50812" rIns="101621" bIns="50812">
            <a:spAutoFit/>
          </a:bodyPr>
          <a:lstStyle>
            <a:lvl1pPr defTabSz="1019175" eaLnBrk="0" hangingPunct="0">
              <a:defRPr sz="4900">
                <a:solidFill>
                  <a:schemeClr val="tx2"/>
                </a:solidFill>
                <a:latin typeface="Arial" charset="0"/>
              </a:defRPr>
            </a:lvl1pPr>
            <a:lvl2pPr marL="742950" indent="-285750" defTabSz="1019175" eaLnBrk="0" hangingPunct="0">
              <a:defRPr sz="4900">
                <a:solidFill>
                  <a:schemeClr val="tx2"/>
                </a:solidFill>
                <a:latin typeface="Arial" charset="0"/>
              </a:defRPr>
            </a:lvl2pPr>
            <a:lvl3pPr marL="1143000" indent="-228600" defTabSz="1019175" eaLnBrk="0" hangingPunct="0">
              <a:defRPr sz="4900">
                <a:solidFill>
                  <a:schemeClr val="tx2"/>
                </a:solidFill>
                <a:latin typeface="Arial" charset="0"/>
              </a:defRPr>
            </a:lvl3pPr>
            <a:lvl4pPr marL="1600200" indent="-228600" defTabSz="1019175" eaLnBrk="0" hangingPunct="0">
              <a:defRPr sz="4900">
                <a:solidFill>
                  <a:schemeClr val="tx2"/>
                </a:solidFill>
                <a:latin typeface="Arial" charset="0"/>
              </a:defRPr>
            </a:lvl4pPr>
            <a:lvl5pPr marL="2057400" indent="-228600" defTabSz="1019175" eaLnBrk="0" hangingPunct="0">
              <a:defRPr sz="4900">
                <a:solidFill>
                  <a:schemeClr val="tx2"/>
                </a:solidFill>
                <a:latin typeface="Arial" charset="0"/>
              </a:defRPr>
            </a:lvl5pPr>
            <a:lvl6pPr marL="2514600" indent="-228600" defTabSz="1019175" eaLnBrk="0" fontAlgn="base" hangingPunct="0">
              <a:spcBef>
                <a:spcPct val="0"/>
              </a:spcBef>
              <a:spcAft>
                <a:spcPct val="0"/>
              </a:spcAft>
              <a:defRPr sz="4900">
                <a:solidFill>
                  <a:schemeClr val="tx2"/>
                </a:solidFill>
                <a:latin typeface="Arial" charset="0"/>
              </a:defRPr>
            </a:lvl6pPr>
            <a:lvl7pPr marL="2971800" indent="-228600" defTabSz="1019175" eaLnBrk="0" fontAlgn="base" hangingPunct="0">
              <a:spcBef>
                <a:spcPct val="0"/>
              </a:spcBef>
              <a:spcAft>
                <a:spcPct val="0"/>
              </a:spcAft>
              <a:defRPr sz="4900">
                <a:solidFill>
                  <a:schemeClr val="tx2"/>
                </a:solidFill>
                <a:latin typeface="Arial" charset="0"/>
              </a:defRPr>
            </a:lvl7pPr>
            <a:lvl8pPr marL="3429000" indent="-228600" defTabSz="1019175" eaLnBrk="0" fontAlgn="base" hangingPunct="0">
              <a:spcBef>
                <a:spcPct val="0"/>
              </a:spcBef>
              <a:spcAft>
                <a:spcPct val="0"/>
              </a:spcAft>
              <a:defRPr sz="4900">
                <a:solidFill>
                  <a:schemeClr val="tx2"/>
                </a:solidFill>
                <a:latin typeface="Arial" charset="0"/>
              </a:defRPr>
            </a:lvl8pPr>
            <a:lvl9pPr marL="3886200" indent="-228600" defTabSz="1019175" eaLnBrk="0" fontAlgn="base" hangingPunct="0">
              <a:spcBef>
                <a:spcPct val="0"/>
              </a:spcBef>
              <a:spcAft>
                <a:spcPct val="0"/>
              </a:spcAft>
              <a:defRPr sz="4900">
                <a:solidFill>
                  <a:schemeClr val="tx2"/>
                </a:solidFill>
                <a:latin typeface="Arial" charset="0"/>
              </a:defRPr>
            </a:lvl9pPr>
          </a:lstStyle>
          <a:p>
            <a:pPr eaLnBrk="1" hangingPunct="1">
              <a:spcBef>
                <a:spcPct val="20000"/>
              </a:spcBef>
              <a:defRPr/>
            </a:pPr>
            <a:r>
              <a:rPr lang="en-US" sz="4000" b="1" dirty="0" smtClean="0">
                <a:solidFill>
                  <a:srgbClr val="FFFFFF"/>
                </a:solidFill>
                <a:latin typeface="Tahoma" pitchFamily="34" charset="0"/>
                <a:ea typeface="+mn-ea"/>
                <a:cs typeface="+mn-cs"/>
              </a:rPr>
              <a:t>Sneezing, asthma</a:t>
            </a:r>
            <a:br>
              <a:rPr lang="en-US" sz="4000" b="1" dirty="0" smtClean="0">
                <a:solidFill>
                  <a:srgbClr val="FFFFFF"/>
                </a:solidFill>
                <a:latin typeface="Tahoma" pitchFamily="34" charset="0"/>
                <a:ea typeface="+mn-ea"/>
                <a:cs typeface="+mn-cs"/>
              </a:rPr>
            </a:br>
            <a:r>
              <a:rPr lang="en-US" sz="4000" b="1" dirty="0" smtClean="0">
                <a:solidFill>
                  <a:srgbClr val="FFFFFF"/>
                </a:solidFill>
                <a:latin typeface="Tahoma" pitchFamily="34" charset="0"/>
                <a:ea typeface="+mn-ea"/>
                <a:cs typeface="+mn-cs"/>
              </a:rPr>
              <a:t>coughs, nose bleeds, swelling, fever, headache, stomach ache, dizziness, diarrhea, vomiting, weakness, and numbness</a:t>
            </a:r>
          </a:p>
        </p:txBody>
      </p:sp>
      <p:pic>
        <p:nvPicPr>
          <p:cNvPr id="2" name="Picture 1" descr="Asthma-Treatmen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0700" y="2565400"/>
            <a:ext cx="2632166" cy="1485900"/>
          </a:xfrm>
          <a:prstGeom prst="rect">
            <a:avLst/>
          </a:prstGeom>
        </p:spPr>
      </p:pic>
      <p:pic>
        <p:nvPicPr>
          <p:cNvPr id="7" name="Picture 6" descr="cornpoll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212" y="2565400"/>
            <a:ext cx="2142579" cy="1484857"/>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0" y="690563"/>
            <a:ext cx="10058400" cy="9096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5300" b="1" dirty="0" smtClean="0">
                <a:solidFill>
                  <a:srgbClr val="FFFFFF"/>
                </a:solidFill>
                <a:effectLst>
                  <a:outerShdw blurRad="38100" dist="38100" dir="2700000" algn="tl">
                    <a:srgbClr val="000000">
                      <a:alpha val="43137"/>
                    </a:srgbClr>
                  </a:outerShdw>
                </a:effectLst>
                <a:latin typeface="Tahoma" charset="0"/>
              </a:rPr>
              <a:t>Third reason for problems</a:t>
            </a:r>
          </a:p>
        </p:txBody>
      </p:sp>
      <p:sp>
        <p:nvSpPr>
          <p:cNvPr id="50179" name="Text Box 5"/>
          <p:cNvSpPr txBox="1">
            <a:spLocks noChangeArrowheads="1"/>
          </p:cNvSpPr>
          <p:nvPr/>
        </p:nvSpPr>
        <p:spPr bwMode="auto">
          <a:xfrm>
            <a:off x="84138" y="1604963"/>
            <a:ext cx="100584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defRPr/>
            </a:pPr>
            <a:r>
              <a:rPr lang="en-US" sz="4000" smtClean="0">
                <a:solidFill>
                  <a:srgbClr val="FFFFFF"/>
                </a:solidFill>
                <a:latin typeface="Gill Sans MT" charset="0"/>
              </a:rPr>
              <a:t>   </a:t>
            </a:r>
            <a:r>
              <a:rPr lang="en-US" sz="3600" smtClean="0">
                <a:solidFill>
                  <a:srgbClr val="FFFFFF"/>
                </a:solidFill>
                <a:latin typeface="Tahoma" charset="0"/>
              </a:rPr>
              <a:t>The protein may be different than intended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239713" y="928688"/>
            <a:ext cx="9550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b="1" smtClean="0">
                <a:solidFill>
                  <a:srgbClr val="000000"/>
                </a:solidFill>
                <a:latin typeface="Tahoma" charset="0"/>
              </a:rPr>
              <a:t>The transgene sequence may:</a:t>
            </a:r>
          </a:p>
        </p:txBody>
      </p:sp>
      <p:sp>
        <p:nvSpPr>
          <p:cNvPr id="51203" name="Text Box 6"/>
          <p:cNvSpPr txBox="1">
            <a:spLocks noChangeArrowheads="1"/>
          </p:cNvSpPr>
          <p:nvPr/>
        </p:nvSpPr>
        <p:spPr bwMode="auto">
          <a:xfrm>
            <a:off x="6370638" y="2244725"/>
            <a:ext cx="2262187"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0033CC"/>
                </a:solidFill>
                <a:latin typeface="Tahoma" charset="0"/>
              </a:rPr>
              <a:t>Mutate or </a:t>
            </a:r>
          </a:p>
          <a:p>
            <a:pPr eaLnBrk="1" hangingPunct="1">
              <a:lnSpc>
                <a:spcPts val="3338"/>
              </a:lnSpc>
              <a:defRPr/>
            </a:pPr>
            <a:r>
              <a:rPr lang="en-US" sz="3600" smtClean="0">
                <a:solidFill>
                  <a:srgbClr val="0033CC"/>
                </a:solidFill>
                <a:latin typeface="Tahoma" charset="0"/>
              </a:rPr>
              <a:t> truncate</a:t>
            </a:r>
          </a:p>
        </p:txBody>
      </p:sp>
      <p:sp>
        <p:nvSpPr>
          <p:cNvPr id="51204" name="Text Box 7"/>
          <p:cNvSpPr txBox="1">
            <a:spLocks noChangeArrowheads="1"/>
          </p:cNvSpPr>
          <p:nvPr/>
        </p:nvSpPr>
        <p:spPr bwMode="auto">
          <a:xfrm>
            <a:off x="6586538" y="3267075"/>
            <a:ext cx="228758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3600" smtClean="0">
                <a:solidFill>
                  <a:srgbClr val="CC3300"/>
                </a:solidFill>
                <a:latin typeface="Tahoma" charset="0"/>
              </a:rPr>
              <a:t>Rearrange</a:t>
            </a:r>
          </a:p>
        </p:txBody>
      </p:sp>
      <p:sp>
        <p:nvSpPr>
          <p:cNvPr id="51205" name="Text Box 8"/>
          <p:cNvSpPr txBox="1">
            <a:spLocks noChangeArrowheads="1"/>
          </p:cNvSpPr>
          <p:nvPr/>
        </p:nvSpPr>
        <p:spPr bwMode="auto">
          <a:xfrm>
            <a:off x="6873875" y="4070350"/>
            <a:ext cx="259715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7235CB"/>
                </a:solidFill>
                <a:latin typeface="Tahoma" charset="0"/>
              </a:rPr>
              <a:t>Be read </a:t>
            </a:r>
          </a:p>
          <a:p>
            <a:pPr eaLnBrk="1" hangingPunct="1">
              <a:lnSpc>
                <a:spcPts val="3338"/>
              </a:lnSpc>
              <a:defRPr/>
            </a:pPr>
            <a:r>
              <a:rPr lang="en-US" sz="3600" smtClean="0">
                <a:solidFill>
                  <a:srgbClr val="7235CB"/>
                </a:solidFill>
                <a:latin typeface="Tahoma" charset="0"/>
              </a:rPr>
              <a:t> differently</a:t>
            </a:r>
          </a:p>
        </p:txBody>
      </p:sp>
      <p:sp>
        <p:nvSpPr>
          <p:cNvPr id="51206" name="Text Box 9"/>
          <p:cNvSpPr txBox="1">
            <a:spLocks noChangeArrowheads="1"/>
          </p:cNvSpPr>
          <p:nvPr/>
        </p:nvSpPr>
        <p:spPr bwMode="auto">
          <a:xfrm>
            <a:off x="7124700" y="5354638"/>
            <a:ext cx="22637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338"/>
              </a:lnSpc>
              <a:defRPr/>
            </a:pPr>
            <a:r>
              <a:rPr lang="en-US" sz="3600" smtClean="0">
                <a:solidFill>
                  <a:srgbClr val="339933"/>
                </a:solidFill>
                <a:latin typeface="Tahoma" charset="0"/>
              </a:rPr>
              <a:t>Produce  </a:t>
            </a:r>
          </a:p>
          <a:p>
            <a:pPr eaLnBrk="1" hangingPunct="1">
              <a:lnSpc>
                <a:spcPts val="3338"/>
              </a:lnSpc>
              <a:defRPr/>
            </a:pPr>
            <a:r>
              <a:rPr lang="en-US" sz="3600" smtClean="0">
                <a:solidFill>
                  <a:srgbClr val="339933"/>
                </a:solidFill>
                <a:latin typeface="Tahoma" charset="0"/>
              </a:rPr>
              <a:t> multiple </a:t>
            </a:r>
          </a:p>
          <a:p>
            <a:pPr eaLnBrk="1" hangingPunct="1">
              <a:lnSpc>
                <a:spcPts val="3338"/>
              </a:lnSpc>
              <a:defRPr/>
            </a:pPr>
            <a:r>
              <a:rPr lang="en-US" sz="3600" smtClean="0">
                <a:solidFill>
                  <a:srgbClr val="339933"/>
                </a:solidFill>
                <a:latin typeface="Tahoma" charset="0"/>
              </a:rPr>
              <a:t>  proteins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8"/>
          <p:cNvSpPr>
            <a:spLocks noChangeShapeType="1"/>
          </p:cNvSpPr>
          <p:nvPr/>
        </p:nvSpPr>
        <p:spPr bwMode="auto">
          <a:xfrm>
            <a:off x="0" y="2244725"/>
            <a:ext cx="10058400" cy="0"/>
          </a:xfrm>
          <a:prstGeom prst="line">
            <a:avLst/>
          </a:prstGeom>
          <a:noFill/>
          <a:ln w="76200">
            <a:solidFill>
              <a:srgbClr val="8ECC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52227" name="Text Box 4"/>
          <p:cNvSpPr txBox="1">
            <a:spLocks noChangeArrowheads="1"/>
          </p:cNvSpPr>
          <p:nvPr/>
        </p:nvSpPr>
        <p:spPr bwMode="auto">
          <a:xfrm>
            <a:off x="250825" y="777875"/>
            <a:ext cx="9891713" cy="133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8000" b="1" i="1" dirty="0" smtClean="0">
                <a:solidFill>
                  <a:srgbClr val="9A2500"/>
                </a:solidFill>
                <a:latin typeface="Tahoma" charset="0"/>
                <a:cs typeface="+mn-cs"/>
              </a:rPr>
              <a:t>The protein may:</a:t>
            </a:r>
          </a:p>
        </p:txBody>
      </p:sp>
      <p:sp>
        <p:nvSpPr>
          <p:cNvPr id="52228" name="Text Box 5"/>
          <p:cNvSpPr txBox="1">
            <a:spLocks noChangeArrowheads="1"/>
          </p:cNvSpPr>
          <p:nvPr/>
        </p:nvSpPr>
        <p:spPr bwMode="auto">
          <a:xfrm>
            <a:off x="4433837" y="2944806"/>
            <a:ext cx="4514291" cy="164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 typeface="Wingdings" charset="0"/>
              <a:buChar char="§"/>
              <a:defRPr/>
            </a:pPr>
            <a:r>
              <a:rPr lang="en-US" sz="3600" dirty="0" smtClean="0">
                <a:solidFill>
                  <a:schemeClr val="tx1"/>
                </a:solidFill>
                <a:latin typeface="Tahoma" charset="0"/>
                <a:cs typeface="+mn-cs"/>
              </a:rPr>
              <a:t>Be folded differently</a:t>
            </a:r>
          </a:p>
          <a:p>
            <a:pPr algn="ctr" eaLnBrk="1" hangingPunct="1">
              <a:defRPr/>
            </a:pPr>
            <a:r>
              <a:rPr lang="en-US" sz="3200" dirty="0" smtClean="0">
                <a:solidFill>
                  <a:schemeClr val="tx1"/>
                </a:solidFill>
                <a:latin typeface="Tahoma" charset="0"/>
                <a:cs typeface="+mn-cs"/>
              </a:rPr>
              <a:t>	(i.e. Mad Cow)</a:t>
            </a:r>
            <a:endParaRPr lang="en-US" sz="3200" dirty="0">
              <a:solidFill>
                <a:schemeClr val="tx1"/>
              </a:solidFill>
              <a:latin typeface="Tahoma" charset="0"/>
              <a:cs typeface="+mn-cs"/>
            </a:endParaRPr>
          </a:p>
          <a:p>
            <a:pPr algn="ctr" eaLnBrk="1" hangingPunct="1">
              <a:defRPr/>
            </a:pPr>
            <a:endParaRPr lang="en-US" sz="3200" dirty="0" smtClean="0">
              <a:solidFill>
                <a:schemeClr val="tx1"/>
              </a:solidFill>
              <a:latin typeface="Tahoma" charset="0"/>
              <a:cs typeface="+mn-cs"/>
            </a:endParaRPr>
          </a:p>
        </p:txBody>
      </p:sp>
      <p:sp>
        <p:nvSpPr>
          <p:cNvPr id="52229" name="Text Box 7"/>
          <p:cNvSpPr txBox="1">
            <a:spLocks noChangeArrowheads="1"/>
          </p:cNvSpPr>
          <p:nvPr/>
        </p:nvSpPr>
        <p:spPr bwMode="auto">
          <a:xfrm>
            <a:off x="3080075" y="5730114"/>
            <a:ext cx="6978325" cy="138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125"/>
              </a:lnSpc>
              <a:buFont typeface="Wingdings" charset="0"/>
              <a:buChar char="§"/>
              <a:defRPr/>
            </a:pPr>
            <a:r>
              <a:rPr lang="en-US" sz="3200" dirty="0" smtClean="0">
                <a:solidFill>
                  <a:schemeClr val="tx1"/>
                </a:solidFill>
                <a:latin typeface="Tahoma" charset="0"/>
                <a:cs typeface="+mn-cs"/>
              </a:rPr>
              <a:t>Have different molecules attached or attached in a different way</a:t>
            </a:r>
          </a:p>
        </p:txBody>
      </p:sp>
      <p:sp>
        <p:nvSpPr>
          <p:cNvPr id="2" name="TextBox 1"/>
          <p:cNvSpPr txBox="1"/>
          <p:nvPr/>
        </p:nvSpPr>
        <p:spPr>
          <a:xfrm>
            <a:off x="2095500" y="4424263"/>
            <a:ext cx="7759700" cy="1138773"/>
          </a:xfrm>
          <a:prstGeom prst="rect">
            <a:avLst/>
          </a:prstGeom>
          <a:noFill/>
        </p:spPr>
        <p:txBody>
          <a:bodyPr wrap="square" rtlCol="0">
            <a:spAutoFit/>
          </a:bodyPr>
          <a:lstStyle/>
          <a:p>
            <a:r>
              <a:rPr lang="en-US" sz="3600" dirty="0" smtClean="0">
                <a:latin typeface="Wingdings"/>
                <a:ea typeface="Wingdings"/>
                <a:cs typeface="Wingdings"/>
                <a:sym typeface="Wingdings"/>
              </a:rPr>
              <a:t></a:t>
            </a:r>
            <a:r>
              <a:rPr lang="en-US" sz="3600" dirty="0" smtClean="0"/>
              <a:t>Have amino acid sequence altered</a:t>
            </a:r>
          </a:p>
          <a:p>
            <a:pPr algn="ctr"/>
            <a:r>
              <a:rPr lang="en-US" sz="3200" dirty="0" smtClean="0"/>
              <a:t>(i.e. Sickle Cell Anemia)</a:t>
            </a:r>
          </a:p>
        </p:txBody>
      </p:sp>
      <p:pic>
        <p:nvPicPr>
          <p:cNvPr id="3" name="Picture 2" descr="prio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2201" y="2832101"/>
            <a:ext cx="1782654" cy="1181100"/>
          </a:xfrm>
          <a:prstGeom prst="rect">
            <a:avLst/>
          </a:prstGeom>
        </p:spPr>
      </p:pic>
      <p:pic>
        <p:nvPicPr>
          <p:cNvPr id="4" name="Picture 3" descr="sicklecell.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3900" y="4445000"/>
            <a:ext cx="1328777" cy="762000"/>
          </a:xfrm>
          <a:prstGeom prst="rect">
            <a:avLst/>
          </a:prstGeom>
        </p:spPr>
      </p:pic>
      <p:pic>
        <p:nvPicPr>
          <p:cNvPr id="6" name="Picture 5" descr="methylatio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7200" y="5829300"/>
            <a:ext cx="2420197" cy="13843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68293" y="1537011"/>
            <a:ext cx="5378450" cy="22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4088"/>
              </a:lnSpc>
              <a:defRPr/>
            </a:pPr>
            <a:r>
              <a:rPr lang="en-US" sz="3200" b="1" dirty="0" smtClean="0">
                <a:solidFill>
                  <a:srgbClr val="FAAC44"/>
                </a:solidFill>
                <a:effectLst>
                  <a:outerShdw blurRad="38100" dist="38100" dir="2700000" algn="tl">
                    <a:srgbClr val="000000">
                      <a:alpha val="43137"/>
                    </a:srgbClr>
                  </a:outerShdw>
                </a:effectLst>
                <a:latin typeface="Tahoma" charset="0"/>
                <a:cs typeface="+mn-cs"/>
              </a:rPr>
              <a:t>Altered protein in GM peas from a kidney bean transgene may have turned them deadly</a:t>
            </a:r>
          </a:p>
        </p:txBody>
      </p:sp>
      <p:sp>
        <p:nvSpPr>
          <p:cNvPr id="53251" name="Text Box 3"/>
          <p:cNvSpPr txBox="1">
            <a:spLocks noChangeArrowheads="1"/>
          </p:cNvSpPr>
          <p:nvPr/>
        </p:nvSpPr>
        <p:spPr bwMode="auto">
          <a:xfrm>
            <a:off x="3992407" y="6167582"/>
            <a:ext cx="3510098" cy="1349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defRPr/>
            </a:pPr>
            <a:r>
              <a:rPr lang="en-US" sz="2700" i="1" dirty="0" smtClean="0">
                <a:solidFill>
                  <a:srgbClr val="9A2500"/>
                </a:solidFill>
                <a:latin typeface="Tahoma" charset="0"/>
                <a:cs typeface="+mn-cs"/>
              </a:rPr>
              <a:t>Agricultural</a:t>
            </a:r>
          </a:p>
          <a:p>
            <a:pPr algn="r" eaLnBrk="1" hangingPunct="1">
              <a:defRPr/>
            </a:pPr>
            <a:r>
              <a:rPr lang="en-US" sz="2700" i="1" dirty="0" smtClean="0">
                <a:solidFill>
                  <a:srgbClr val="9A2500"/>
                </a:solidFill>
                <a:latin typeface="Tahoma" charset="0"/>
                <a:cs typeface="+mn-cs"/>
              </a:rPr>
              <a:t>Food Chemistry,</a:t>
            </a:r>
          </a:p>
          <a:p>
            <a:pPr algn="r" eaLnBrk="1" hangingPunct="1">
              <a:defRPr/>
            </a:pPr>
            <a:r>
              <a:rPr lang="en-US" sz="2700" i="1" dirty="0" smtClean="0">
                <a:solidFill>
                  <a:srgbClr val="9A2500"/>
                </a:solidFill>
                <a:latin typeface="Tahoma" charset="0"/>
                <a:cs typeface="+mn-cs"/>
              </a:rPr>
              <a:t>2005</a:t>
            </a:r>
          </a:p>
        </p:txBody>
      </p:sp>
      <p:sp>
        <p:nvSpPr>
          <p:cNvPr id="2" name="TextBox 1"/>
          <p:cNvSpPr txBox="1"/>
          <p:nvPr/>
        </p:nvSpPr>
        <p:spPr>
          <a:xfrm>
            <a:off x="727763" y="4182515"/>
            <a:ext cx="4844362" cy="2308324"/>
          </a:xfrm>
          <a:prstGeom prst="rect">
            <a:avLst/>
          </a:prstGeom>
          <a:noFill/>
        </p:spPr>
        <p:txBody>
          <a:bodyPr wrap="square" rtlCol="0">
            <a:spAutoFit/>
          </a:bodyPr>
          <a:lstStyle/>
          <a:p>
            <a:r>
              <a:rPr lang="en-US" sz="2400" dirty="0" smtClean="0">
                <a:solidFill>
                  <a:schemeClr val="bg1">
                    <a:lumMod val="95000"/>
                  </a:schemeClr>
                </a:solidFill>
              </a:rPr>
              <a:t>Transferred gene was for a naturally occurring pesticide in kidney beans. Amino acid sequence verified to be the same but …… </a:t>
            </a:r>
            <a:r>
              <a:rPr lang="en-US" sz="2400" dirty="0" smtClean="0">
                <a:solidFill>
                  <a:srgbClr val="0000FF"/>
                </a:solidFill>
              </a:rPr>
              <a:t>serious allergic reaction </a:t>
            </a:r>
            <a:r>
              <a:rPr lang="en-US" sz="2400" dirty="0" smtClean="0">
                <a:solidFill>
                  <a:schemeClr val="bg1">
                    <a:lumMod val="95000"/>
                  </a:schemeClr>
                </a:solidFill>
              </a:rPr>
              <a:t>in rats.</a:t>
            </a:r>
            <a:endParaRPr lang="en-US" sz="2400" dirty="0">
              <a:solidFill>
                <a:schemeClr val="bg1">
                  <a:lumMod val="95000"/>
                </a:schemeClr>
              </a:solidFill>
            </a:endParaRPr>
          </a:p>
        </p:txBody>
      </p:sp>
      <p:pic>
        <p:nvPicPr>
          <p:cNvPr id="3" name="Picture 2"/>
          <p:cNvPicPr>
            <a:picLocks noChangeAspect="1"/>
          </p:cNvPicPr>
          <p:nvPr/>
        </p:nvPicPr>
        <p:blipFill>
          <a:blip r:embed="rId3"/>
          <a:stretch>
            <a:fillRect/>
          </a:stretch>
        </p:blipFill>
        <p:spPr>
          <a:xfrm>
            <a:off x="5971377" y="1668912"/>
            <a:ext cx="3575767" cy="2801487"/>
          </a:xfrm>
          <a:prstGeom prst="rect">
            <a:avLst/>
          </a:prstGeom>
        </p:spPr>
      </p:pic>
      <p:sp>
        <p:nvSpPr>
          <p:cNvPr id="4" name="TextBox 3"/>
          <p:cNvSpPr txBox="1"/>
          <p:nvPr/>
        </p:nvSpPr>
        <p:spPr>
          <a:xfrm>
            <a:off x="682598" y="349233"/>
            <a:ext cx="6794232" cy="846386"/>
          </a:xfrm>
          <a:prstGeom prst="rect">
            <a:avLst/>
          </a:prstGeom>
          <a:noFill/>
        </p:spPr>
        <p:txBody>
          <a:bodyPr wrap="square" rtlCol="0">
            <a:spAutoFit/>
          </a:bodyPr>
          <a:lstStyle/>
          <a:p>
            <a:r>
              <a:rPr lang="en-US" dirty="0" smtClean="0">
                <a:solidFill>
                  <a:srgbClr val="9A2500"/>
                </a:solidFill>
              </a:rPr>
              <a:t>One Experiment…</a:t>
            </a:r>
            <a:endParaRPr lang="en-US" dirty="0">
              <a:solidFill>
                <a:srgbClr val="9A25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Text Box 7"/>
          <p:cNvSpPr txBox="1">
            <a:spLocks noChangeArrowheads="1"/>
          </p:cNvSpPr>
          <p:nvPr/>
        </p:nvSpPr>
        <p:spPr bwMode="auto">
          <a:xfrm>
            <a:off x="0" y="604838"/>
            <a:ext cx="10058400" cy="102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6000" dirty="0" smtClean="0">
                <a:solidFill>
                  <a:srgbClr val="000000"/>
                </a:solidFill>
                <a:latin typeface="Gill Sans MT" charset="0"/>
              </a:rPr>
              <a:t> </a:t>
            </a:r>
            <a:r>
              <a:rPr lang="en-US" sz="6000" dirty="0" smtClean="0">
                <a:solidFill>
                  <a:srgbClr val="000000"/>
                </a:solidFill>
                <a:effectLst>
                  <a:outerShdw blurRad="38100" dist="38100" dir="2700000" algn="tl">
                    <a:srgbClr val="000000">
                      <a:alpha val="43137"/>
                    </a:srgbClr>
                  </a:outerShdw>
                </a:effectLst>
                <a:latin typeface="Tahoma" charset="0"/>
              </a:rPr>
              <a:t>Fourth possible problem</a:t>
            </a:r>
          </a:p>
        </p:txBody>
      </p:sp>
      <p:sp>
        <p:nvSpPr>
          <p:cNvPr id="54275" name="Line 8"/>
          <p:cNvSpPr>
            <a:spLocks noChangeShapeType="1"/>
          </p:cNvSpPr>
          <p:nvPr/>
        </p:nvSpPr>
        <p:spPr bwMode="auto">
          <a:xfrm>
            <a:off x="0" y="1641475"/>
            <a:ext cx="10058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78857" name="Text Box 9"/>
          <p:cNvSpPr txBox="1">
            <a:spLocks noChangeArrowheads="1"/>
          </p:cNvSpPr>
          <p:nvPr/>
        </p:nvSpPr>
        <p:spPr bwMode="auto">
          <a:xfrm>
            <a:off x="2292350" y="4953000"/>
            <a:ext cx="5918200" cy="234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5" rIns="91429" bIns="45715">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ct val="50000"/>
              </a:lnSpc>
              <a:spcBef>
                <a:spcPct val="50000"/>
              </a:spcBef>
            </a:pPr>
            <a:r>
              <a:rPr lang="en-US" sz="4300" b="1" i="1" dirty="0" smtClean="0">
                <a:solidFill>
                  <a:srgbClr val="99CC00"/>
                </a:solidFill>
                <a:effectLst>
                  <a:outerShdw blurRad="38100" dist="38100" dir="2700000" algn="tl">
                    <a:srgbClr val="DDDDDD"/>
                  </a:outerShdw>
                </a:effectLst>
                <a:latin typeface="Tahoma" charset="0"/>
              </a:rPr>
              <a:t>More… &amp; MORE</a:t>
            </a:r>
            <a:r>
              <a:rPr lang="en-US" sz="4300" b="1" i="1" dirty="0" smtClean="0">
                <a:solidFill>
                  <a:srgbClr val="CC9900"/>
                </a:solidFill>
                <a:effectLst>
                  <a:outerShdw blurRad="38100" dist="38100" dir="2700000" algn="tl">
                    <a:srgbClr val="DDDDDD"/>
                  </a:outerShdw>
                </a:effectLst>
                <a:latin typeface="Tahoma" charset="0"/>
              </a:rPr>
              <a:t> </a:t>
            </a:r>
            <a:endParaRPr lang="en-US" sz="4300" b="1" i="1" dirty="0">
              <a:solidFill>
                <a:srgbClr val="CC9900"/>
              </a:solidFill>
              <a:effectLst>
                <a:outerShdw blurRad="38100" dist="38100" dir="2700000" algn="tl">
                  <a:srgbClr val="DDDDDD"/>
                </a:outerShdw>
              </a:effectLst>
              <a:latin typeface="Tahoma" charset="0"/>
            </a:endParaRPr>
          </a:p>
          <a:p>
            <a:pPr eaLnBrk="1" hangingPunct="1">
              <a:lnSpc>
                <a:spcPct val="50000"/>
              </a:lnSpc>
              <a:spcBef>
                <a:spcPct val="50000"/>
              </a:spcBef>
            </a:pPr>
            <a:r>
              <a:rPr lang="en-US" sz="4800" b="1" dirty="0">
                <a:solidFill>
                  <a:srgbClr val="CC9900"/>
                </a:solidFill>
                <a:effectLst>
                  <a:outerShdw blurRad="38100" dist="38100" dir="2700000" algn="tl">
                    <a:srgbClr val="DDDDDD"/>
                  </a:outerShdw>
                </a:effectLst>
                <a:latin typeface="Tahoma" charset="0"/>
              </a:rPr>
              <a:t>    </a:t>
            </a:r>
            <a:r>
              <a:rPr lang="en-US" sz="6000" b="1" dirty="0">
                <a:solidFill>
                  <a:srgbClr val="CC9900"/>
                </a:solidFill>
                <a:effectLst>
                  <a:outerShdw blurRad="38100" dist="38100" dir="2700000" algn="tl">
                    <a:srgbClr val="DDDDDD"/>
                  </a:outerShdw>
                </a:effectLst>
                <a:latin typeface="Tahoma" charset="0"/>
              </a:rPr>
              <a:t>herbicide </a:t>
            </a:r>
          </a:p>
          <a:p>
            <a:pPr eaLnBrk="1" hangingPunct="1">
              <a:lnSpc>
                <a:spcPct val="50000"/>
              </a:lnSpc>
              <a:spcBef>
                <a:spcPct val="50000"/>
              </a:spcBef>
            </a:pPr>
            <a:r>
              <a:rPr lang="en-US" sz="6000" b="1" dirty="0">
                <a:solidFill>
                  <a:srgbClr val="CC9900"/>
                </a:solidFill>
                <a:effectLst>
                  <a:outerShdw blurRad="38100" dist="38100" dir="2700000" algn="tl">
                    <a:srgbClr val="DDDDDD"/>
                  </a:outerShdw>
                </a:effectLst>
                <a:latin typeface="Tahoma" charset="0"/>
              </a:rPr>
              <a:t>        residues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3657"/>
            <a:ext cx="10058400" cy="932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47459" name="Text Box 4"/>
          <p:cNvSpPr txBox="1">
            <a:spLocks noChangeArrowheads="1"/>
          </p:cNvSpPr>
          <p:nvPr/>
        </p:nvSpPr>
        <p:spPr bwMode="auto">
          <a:xfrm>
            <a:off x="0" y="114300"/>
            <a:ext cx="100584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algn="ctr" eaLnBrk="1" hangingPunct="1">
              <a:defRPr/>
            </a:pPr>
            <a:r>
              <a:rPr lang="en-US" sz="3100" b="1" dirty="0" smtClean="0">
                <a:solidFill>
                  <a:srgbClr val="000000"/>
                </a:solidFill>
                <a:ea typeface="+mn-ea"/>
                <a:cs typeface="+mn-cs"/>
              </a:rPr>
              <a:t>GM crops increased herbicide use by 527 million pounds over the first 16 years (1996-2011)</a:t>
            </a:r>
            <a:endParaRPr lang="en-US" sz="2700" dirty="0" smtClean="0">
              <a:solidFill>
                <a:srgbClr val="000000"/>
              </a:solidFill>
              <a:ea typeface="+mn-ea"/>
              <a:cs typeface="+mn-cs"/>
            </a:endParaRPr>
          </a:p>
        </p:txBody>
      </p:sp>
      <p:sp>
        <p:nvSpPr>
          <p:cNvPr id="1393669" name="Text Box 5"/>
          <p:cNvSpPr txBox="1">
            <a:spLocks noChangeArrowheads="1"/>
          </p:cNvSpPr>
          <p:nvPr/>
        </p:nvSpPr>
        <p:spPr bwMode="auto">
          <a:xfrm>
            <a:off x="745119" y="4248379"/>
            <a:ext cx="8699500" cy="108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3200" b="1" dirty="0">
                <a:solidFill>
                  <a:srgbClr val="9A2500"/>
                </a:solidFill>
                <a:effectLst>
                  <a:outerShdw blurRad="38100" dist="38100" dir="2700000" algn="tl">
                    <a:srgbClr val="DDDDDD"/>
                  </a:outerShdw>
                </a:effectLst>
              </a:rPr>
              <a:t>Herbicide use on Non-RR soy dropped by 20% over the same time period</a:t>
            </a:r>
            <a:r>
              <a:rPr lang="en-US" sz="3200" b="1" dirty="0" smtClean="0">
                <a:solidFill>
                  <a:srgbClr val="9A2500"/>
                </a:solidFill>
                <a:effectLst>
                  <a:outerShdw blurRad="38100" dist="38100" dir="2700000" algn="tl">
                    <a:srgbClr val="DDDDDD"/>
                  </a:outerShdw>
                </a:effectLst>
              </a:rPr>
              <a:t>.</a:t>
            </a:r>
            <a:endParaRPr lang="en-US" sz="3200" b="1" dirty="0">
              <a:solidFill>
                <a:srgbClr val="9A2500"/>
              </a:solidFill>
              <a:effectLst>
                <a:outerShdw blurRad="38100" dist="38100" dir="2700000" algn="tl">
                  <a:srgbClr val="DDDDDD"/>
                </a:outerShdw>
              </a:effectLst>
            </a:endParaRPr>
          </a:p>
        </p:txBody>
      </p:sp>
      <p:sp>
        <p:nvSpPr>
          <p:cNvPr id="147461" name="Text Box 6"/>
          <p:cNvSpPr txBox="1">
            <a:spLocks noChangeArrowheads="1"/>
          </p:cNvSpPr>
          <p:nvPr/>
        </p:nvSpPr>
        <p:spPr bwMode="auto">
          <a:xfrm>
            <a:off x="4579938" y="1088873"/>
            <a:ext cx="5364162" cy="176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2700" b="1" dirty="0" smtClean="0">
                <a:solidFill>
                  <a:srgbClr val="9A2500"/>
                </a:solidFill>
                <a:ea typeface="+mn-ea"/>
                <a:cs typeface="+mn-cs"/>
              </a:rPr>
              <a:t>Glyphosate use per acre on:</a:t>
            </a:r>
          </a:p>
          <a:p>
            <a:pPr eaLnBrk="1" hangingPunct="1">
              <a:defRPr/>
            </a:pPr>
            <a:r>
              <a:rPr lang="en-US" sz="2700" b="1" dirty="0" smtClean="0">
                <a:solidFill>
                  <a:srgbClr val="0000FF"/>
                </a:solidFill>
                <a:ea typeface="+mn-ea"/>
                <a:cs typeface="+mn-cs"/>
              </a:rPr>
              <a:t>RR soy up 227% (16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corn up 54%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cotton up 206%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p:txBody>
      </p:sp>
      <p:sp>
        <p:nvSpPr>
          <p:cNvPr id="2" name="TextBox 1"/>
          <p:cNvSpPr txBox="1"/>
          <p:nvPr/>
        </p:nvSpPr>
        <p:spPr>
          <a:xfrm>
            <a:off x="1059451" y="5710297"/>
            <a:ext cx="8070836" cy="2062103"/>
          </a:xfrm>
          <a:prstGeom prst="rect">
            <a:avLst/>
          </a:prstGeom>
          <a:noFill/>
        </p:spPr>
        <p:txBody>
          <a:bodyPr wrap="square" rtlCol="0">
            <a:spAutoFit/>
          </a:bodyPr>
          <a:lstStyle/>
          <a:p>
            <a:r>
              <a:rPr lang="en-US" sz="3200" dirty="0" smtClean="0">
                <a:solidFill>
                  <a:srgbClr val="FFFF00"/>
                </a:solidFill>
              </a:rPr>
              <a:t>Over 14 million US acres are infested with glyphosate-resistant weeds. Now over 880 million pounds of Roundup are being used annually worldwide… headed for 1 billion. </a:t>
            </a:r>
            <a:endParaRPr lang="en-US" sz="3200" dirty="0">
              <a:solidFill>
                <a:srgbClr val="FFFF00"/>
              </a:solidFill>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ernoon-Crop-Duster-960x3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81" y="1099610"/>
            <a:ext cx="6787709" cy="2474686"/>
          </a:xfrm>
          <a:prstGeom prst="rect">
            <a:avLst/>
          </a:prstGeom>
        </p:spPr>
      </p:pic>
      <p:sp>
        <p:nvSpPr>
          <p:cNvPr id="3" name="Text Box 4"/>
          <p:cNvSpPr txBox="1">
            <a:spLocks noChangeArrowheads="1"/>
          </p:cNvSpPr>
          <p:nvPr/>
        </p:nvSpPr>
        <p:spPr bwMode="auto">
          <a:xfrm>
            <a:off x="0" y="114300"/>
            <a:ext cx="10058400" cy="96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algn="ctr" eaLnBrk="1" hangingPunct="1">
              <a:defRPr/>
            </a:pPr>
            <a:r>
              <a:rPr lang="en-US" sz="2800" b="1" dirty="0" smtClean="0">
                <a:solidFill>
                  <a:srgbClr val="9A2500"/>
                </a:solidFill>
                <a:ea typeface="+mn-ea"/>
                <a:cs typeface="+mn-cs"/>
              </a:rPr>
              <a:t>GM crops increased herbicide use by 527 million pounds over the first 16 years (1996-2011)</a:t>
            </a:r>
            <a:endParaRPr lang="en-US" sz="2800" dirty="0" smtClean="0">
              <a:solidFill>
                <a:srgbClr val="9A2500"/>
              </a:solidFill>
              <a:ea typeface="+mn-ea"/>
              <a:cs typeface="+mn-cs"/>
            </a:endParaRPr>
          </a:p>
        </p:txBody>
      </p:sp>
      <p:sp>
        <p:nvSpPr>
          <p:cNvPr id="4" name="Text Box 5"/>
          <p:cNvSpPr txBox="1">
            <a:spLocks noChangeArrowheads="1"/>
          </p:cNvSpPr>
          <p:nvPr/>
        </p:nvSpPr>
        <p:spPr bwMode="auto">
          <a:xfrm>
            <a:off x="655479" y="7266206"/>
            <a:ext cx="8699500" cy="37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1" tIns="50812" rIns="101621" bIns="50812">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1800" b="1" dirty="0">
                <a:solidFill>
                  <a:srgbClr val="9A2500"/>
                </a:solidFill>
                <a:effectLst>
                  <a:outerShdw blurRad="38100" dist="38100" dir="2700000" algn="tl">
                    <a:srgbClr val="DDDDDD"/>
                  </a:outerShdw>
                </a:effectLst>
              </a:rPr>
              <a:t>Herbicide use on Non-RR soy dropped by 20% over the same time period</a:t>
            </a:r>
            <a:r>
              <a:rPr lang="en-US" sz="1800" b="1" dirty="0" smtClean="0">
                <a:solidFill>
                  <a:srgbClr val="9A2500"/>
                </a:solidFill>
                <a:effectLst>
                  <a:outerShdw blurRad="38100" dist="38100" dir="2700000" algn="tl">
                    <a:srgbClr val="DDDDDD"/>
                  </a:outerShdw>
                </a:effectLst>
              </a:rPr>
              <a:t>.</a:t>
            </a:r>
            <a:endParaRPr lang="en-US" sz="1800" b="1" dirty="0">
              <a:solidFill>
                <a:srgbClr val="9A2500"/>
              </a:solidFill>
              <a:effectLst>
                <a:outerShdw blurRad="38100" dist="38100" dir="2700000" algn="tl">
                  <a:srgbClr val="DDDDDD"/>
                </a:outerShdw>
              </a:effectLst>
            </a:endParaRPr>
          </a:p>
        </p:txBody>
      </p:sp>
      <p:sp>
        <p:nvSpPr>
          <p:cNvPr id="5" name="Text Box 6"/>
          <p:cNvSpPr txBox="1">
            <a:spLocks noChangeArrowheads="1"/>
          </p:cNvSpPr>
          <p:nvPr/>
        </p:nvSpPr>
        <p:spPr bwMode="auto">
          <a:xfrm>
            <a:off x="3593892" y="3703328"/>
            <a:ext cx="4847245" cy="176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621" tIns="50812" rIns="101621" bIns="50812">
            <a:spAutoFit/>
          </a:bodyPr>
          <a:lstStyle>
            <a:lvl1pPr defTabSz="1019175" eaLnBrk="0" hangingPunct="0">
              <a:defRPr sz="4900">
                <a:solidFill>
                  <a:schemeClr val="tx2"/>
                </a:solidFill>
                <a:latin typeface="Arial" pitchFamily="34" charset="0"/>
              </a:defRPr>
            </a:lvl1pPr>
            <a:lvl2pPr marL="742950" indent="-285750" defTabSz="1019175" eaLnBrk="0" hangingPunct="0">
              <a:defRPr sz="4900">
                <a:solidFill>
                  <a:schemeClr val="tx2"/>
                </a:solidFill>
                <a:latin typeface="Arial" pitchFamily="34" charset="0"/>
              </a:defRPr>
            </a:lvl2pPr>
            <a:lvl3pPr marL="1143000" indent="-228600" defTabSz="1019175" eaLnBrk="0" hangingPunct="0">
              <a:defRPr sz="4900">
                <a:solidFill>
                  <a:schemeClr val="tx2"/>
                </a:solidFill>
                <a:latin typeface="Arial" pitchFamily="34" charset="0"/>
              </a:defRPr>
            </a:lvl3pPr>
            <a:lvl4pPr marL="1600200" indent="-228600" defTabSz="1019175" eaLnBrk="0" hangingPunct="0">
              <a:defRPr sz="4900">
                <a:solidFill>
                  <a:schemeClr val="tx2"/>
                </a:solidFill>
                <a:latin typeface="Arial" pitchFamily="34" charset="0"/>
              </a:defRPr>
            </a:lvl4pPr>
            <a:lvl5pPr marL="2057400" indent="-228600" defTabSz="1019175" eaLnBrk="0" hangingPunct="0">
              <a:defRPr sz="4900">
                <a:solidFill>
                  <a:schemeClr val="tx2"/>
                </a:solidFill>
                <a:latin typeface="Arial" pitchFamily="34" charset="0"/>
              </a:defRPr>
            </a:lvl5pPr>
            <a:lvl6pPr marL="2514600" indent="-228600" defTabSz="1019175" eaLnBrk="0" fontAlgn="base" hangingPunct="0">
              <a:spcBef>
                <a:spcPct val="0"/>
              </a:spcBef>
              <a:spcAft>
                <a:spcPct val="0"/>
              </a:spcAft>
              <a:defRPr sz="4900">
                <a:solidFill>
                  <a:schemeClr val="tx2"/>
                </a:solidFill>
                <a:latin typeface="Arial" pitchFamily="34" charset="0"/>
              </a:defRPr>
            </a:lvl6pPr>
            <a:lvl7pPr marL="2971800" indent="-228600" defTabSz="1019175" eaLnBrk="0" fontAlgn="base" hangingPunct="0">
              <a:spcBef>
                <a:spcPct val="0"/>
              </a:spcBef>
              <a:spcAft>
                <a:spcPct val="0"/>
              </a:spcAft>
              <a:defRPr sz="4900">
                <a:solidFill>
                  <a:schemeClr val="tx2"/>
                </a:solidFill>
                <a:latin typeface="Arial" pitchFamily="34" charset="0"/>
              </a:defRPr>
            </a:lvl7pPr>
            <a:lvl8pPr marL="3429000" indent="-228600" defTabSz="1019175" eaLnBrk="0" fontAlgn="base" hangingPunct="0">
              <a:spcBef>
                <a:spcPct val="0"/>
              </a:spcBef>
              <a:spcAft>
                <a:spcPct val="0"/>
              </a:spcAft>
              <a:defRPr sz="4900">
                <a:solidFill>
                  <a:schemeClr val="tx2"/>
                </a:solidFill>
                <a:latin typeface="Arial" pitchFamily="34" charset="0"/>
              </a:defRPr>
            </a:lvl8pPr>
            <a:lvl9pPr marL="3886200" indent="-228600" defTabSz="1019175" eaLnBrk="0" fontAlgn="base" hangingPunct="0">
              <a:spcBef>
                <a:spcPct val="0"/>
              </a:spcBef>
              <a:spcAft>
                <a:spcPct val="0"/>
              </a:spcAft>
              <a:defRPr sz="4900">
                <a:solidFill>
                  <a:schemeClr val="tx2"/>
                </a:solidFill>
                <a:latin typeface="Arial" pitchFamily="34" charset="0"/>
              </a:defRPr>
            </a:lvl9pPr>
          </a:lstStyle>
          <a:p>
            <a:pPr eaLnBrk="1" hangingPunct="1">
              <a:defRPr/>
            </a:pPr>
            <a:r>
              <a:rPr lang="en-US" sz="2700" b="1" dirty="0" smtClean="0">
                <a:solidFill>
                  <a:srgbClr val="9A2500"/>
                </a:solidFill>
                <a:ea typeface="+mn-ea"/>
                <a:cs typeface="+mn-cs"/>
              </a:rPr>
              <a:t>Glyphosate use per acre on:</a:t>
            </a:r>
          </a:p>
          <a:p>
            <a:pPr eaLnBrk="1" hangingPunct="1">
              <a:defRPr/>
            </a:pPr>
            <a:r>
              <a:rPr lang="en-US" sz="2700" b="1" dirty="0" smtClean="0">
                <a:solidFill>
                  <a:srgbClr val="0000FF"/>
                </a:solidFill>
                <a:ea typeface="+mn-ea"/>
                <a:cs typeface="+mn-cs"/>
              </a:rPr>
              <a:t>RR soy up 227% (16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corn up 54%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a:p>
            <a:pPr eaLnBrk="1" hangingPunct="1">
              <a:defRPr/>
            </a:pPr>
            <a:r>
              <a:rPr lang="en-US" sz="2700" b="1" dirty="0" smtClean="0">
                <a:solidFill>
                  <a:srgbClr val="0000FF"/>
                </a:solidFill>
                <a:ea typeface="+mn-ea"/>
                <a:cs typeface="+mn-cs"/>
              </a:rPr>
              <a:t>RR cotton up 206% (15 </a:t>
            </a:r>
            <a:r>
              <a:rPr lang="en-US" sz="2700" b="1" dirty="0" err="1" smtClean="0">
                <a:solidFill>
                  <a:srgbClr val="0000FF"/>
                </a:solidFill>
                <a:ea typeface="+mn-ea"/>
                <a:cs typeface="+mn-cs"/>
              </a:rPr>
              <a:t>yrs</a:t>
            </a:r>
            <a:r>
              <a:rPr lang="en-US" sz="2700" b="1" dirty="0" smtClean="0">
                <a:solidFill>
                  <a:srgbClr val="0000FF"/>
                </a:solidFill>
                <a:ea typeface="+mn-ea"/>
                <a:cs typeface="+mn-cs"/>
              </a:rPr>
              <a:t>)</a:t>
            </a:r>
          </a:p>
        </p:txBody>
      </p:sp>
      <p:sp>
        <p:nvSpPr>
          <p:cNvPr id="6" name="TextBox 5"/>
          <p:cNvSpPr txBox="1"/>
          <p:nvPr/>
        </p:nvSpPr>
        <p:spPr>
          <a:xfrm>
            <a:off x="745709" y="5620659"/>
            <a:ext cx="8070836" cy="1569660"/>
          </a:xfrm>
          <a:prstGeom prst="rect">
            <a:avLst/>
          </a:prstGeom>
          <a:noFill/>
        </p:spPr>
        <p:txBody>
          <a:bodyPr wrap="square" rtlCol="0">
            <a:spAutoFit/>
          </a:bodyPr>
          <a:lstStyle/>
          <a:p>
            <a:pPr algn="ctr"/>
            <a:r>
              <a:rPr lang="en-US" sz="2400" dirty="0" smtClean="0">
                <a:solidFill>
                  <a:srgbClr val="FFFF00"/>
                </a:solidFill>
              </a:rPr>
              <a:t>Over 14 million US acres are infested with glyphosate-resistant weeds. Now over 880 million pounds of Roundup are being used annually worldwide (284M in USA in 2012)… headed for 1 billion </a:t>
            </a:r>
            <a:endParaRPr lang="en-US" sz="2400" dirty="0">
              <a:solidFill>
                <a:srgbClr val="FFFF00"/>
              </a:solidFill>
            </a:endParaRPr>
          </a:p>
        </p:txBody>
      </p:sp>
      <p:pic>
        <p:nvPicPr>
          <p:cNvPr id="7" name="Picture 6" descr="corn-spray-trac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942" y="3887433"/>
            <a:ext cx="2112453" cy="1409402"/>
          </a:xfrm>
          <a:prstGeom prst="rect">
            <a:avLst/>
          </a:prstGeom>
        </p:spPr>
      </p:pic>
    </p:spTree>
    <p:extLst>
      <p:ext uri="{BB962C8B-B14F-4D97-AF65-F5344CB8AC3E}">
        <p14:creationId xmlns:p14="http://schemas.microsoft.com/office/powerpoint/2010/main" val="30657441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7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 Are You?</a:t>
            </a:r>
            <a:endParaRPr lang="en-US"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Content Placeholder 2"/>
          <p:cNvSpPr>
            <a:spLocks noGrp="1"/>
          </p:cNvSpPr>
          <p:nvPr>
            <p:ph idx="1"/>
          </p:nvPr>
        </p:nvSpPr>
        <p:spPr/>
        <p:txBody>
          <a:bodyPr/>
          <a:lstStyle/>
          <a:p>
            <a:pPr defTabSz="1019175">
              <a:defRPr/>
            </a:pPr>
            <a:r>
              <a:rPr lang="en-US" sz="3200" dirty="0" smtClean="0"/>
              <a:t>We tend to think that we are exclusively a product of our own cells, upwards of </a:t>
            </a:r>
            <a:r>
              <a:rPr lang="en-US" sz="3200" u="sng" dirty="0" smtClean="0"/>
              <a:t>ten trillion </a:t>
            </a:r>
            <a:r>
              <a:rPr lang="en-US" sz="3200" dirty="0" smtClean="0"/>
              <a:t>of them. But the microbes we harbor (living in or on us) add another </a:t>
            </a:r>
            <a:r>
              <a:rPr lang="en-US" sz="3200" u="sng" dirty="0" smtClean="0"/>
              <a:t>100 trillion cells </a:t>
            </a:r>
            <a:r>
              <a:rPr lang="en-US" sz="3200" dirty="0" smtClean="0"/>
              <a:t>into the mix. </a:t>
            </a:r>
            <a:r>
              <a:rPr lang="en-US" sz="3200" b="1" i="1" dirty="0" smtClean="0">
                <a:solidFill>
                  <a:srgbClr val="9A2500"/>
                </a:solidFill>
                <a:effectLst>
                  <a:outerShdw blurRad="38100" dist="38100" dir="2700000" algn="tl">
                    <a:srgbClr val="000000">
                      <a:alpha val="43137"/>
                    </a:srgbClr>
                  </a:outerShdw>
                </a:effectLst>
              </a:rPr>
              <a:t>The creature we admire in the mirror every morning is thus about 10% human by cell count..... </a:t>
            </a:r>
            <a:endParaRPr lang="en-US" sz="3200" b="1" i="1" dirty="0">
              <a:solidFill>
                <a:srgbClr val="9A25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5607170" y="5006087"/>
            <a:ext cx="3239947" cy="229201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08038" y="412750"/>
            <a:ext cx="8523287" cy="5961063"/>
          </a:xfrm>
        </p:spPr>
      </p:pic>
      <p:sp>
        <p:nvSpPr>
          <p:cNvPr id="254979" name="TextBox 4"/>
          <p:cNvSpPr txBox="1">
            <a:spLocks noChangeArrowheads="1"/>
          </p:cNvSpPr>
          <p:nvPr/>
        </p:nvSpPr>
        <p:spPr bwMode="auto">
          <a:xfrm>
            <a:off x="1524000" y="6613525"/>
            <a:ext cx="4651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1400"/>
              <a:t>IDEA – Individuals with Disabilities Education Act ; data kept by the Department of Education </a:t>
            </a:r>
          </a:p>
        </p:txBody>
      </p:sp>
    </p:spTree>
    <p:extLst>
      <p:ext uri="{BB962C8B-B14F-4D97-AF65-F5344CB8AC3E}">
        <p14:creationId xmlns:p14="http://schemas.microsoft.com/office/powerpoint/2010/main" val="8723695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estinal deat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47" y="590618"/>
            <a:ext cx="8385782" cy="6276283"/>
          </a:xfrm>
          <a:prstGeom prst="rect">
            <a:avLst/>
          </a:prstGeom>
        </p:spPr>
      </p:pic>
    </p:spTree>
    <p:extLst>
      <p:ext uri="{BB962C8B-B14F-4D97-AF65-F5344CB8AC3E}">
        <p14:creationId xmlns:p14="http://schemas.microsoft.com/office/powerpoint/2010/main" val="9576345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ment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85" y="834239"/>
            <a:ext cx="8957069" cy="5536499"/>
          </a:xfrm>
          <a:prstGeom prst="rect">
            <a:avLst/>
          </a:prstGeom>
        </p:spPr>
      </p:pic>
    </p:spTree>
    <p:extLst>
      <p:ext uri="{BB962C8B-B14F-4D97-AF65-F5344CB8AC3E}">
        <p14:creationId xmlns:p14="http://schemas.microsoft.com/office/powerpoint/2010/main" val="33610676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betes-prev-adjus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663" y="668410"/>
            <a:ext cx="8138783" cy="6277878"/>
          </a:xfrm>
          <a:prstGeom prst="rect">
            <a:avLst/>
          </a:prstGeom>
        </p:spPr>
      </p:pic>
    </p:spTree>
    <p:extLst>
      <p:ext uri="{BB962C8B-B14F-4D97-AF65-F5344CB8AC3E}">
        <p14:creationId xmlns:p14="http://schemas.microsoft.com/office/powerpoint/2010/main" val="41843243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A2500"/>
                </a:solidFill>
                <a:effectLst>
                  <a:outerShdw blurRad="38100" dist="38100" dir="2700000" algn="tl">
                    <a:srgbClr val="000000">
                      <a:alpha val="43137"/>
                    </a:srgbClr>
                  </a:outerShdw>
                </a:effectLst>
              </a:rPr>
              <a:t>High Correlation with Glyphosate Application</a:t>
            </a:r>
            <a:endParaRPr lang="en-US" dirty="0">
              <a:solidFill>
                <a:srgbClr val="9A25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088299" y="2012721"/>
            <a:ext cx="3920389" cy="4651885"/>
          </a:xfrm>
        </p:spPr>
        <p:txBody>
          <a:bodyPr/>
          <a:lstStyle/>
          <a:p>
            <a:r>
              <a:rPr lang="en-US" sz="2400" dirty="0" smtClean="0"/>
              <a:t>Alzheimer’s</a:t>
            </a:r>
          </a:p>
          <a:p>
            <a:r>
              <a:rPr lang="en-US" sz="2400" dirty="0" smtClean="0"/>
              <a:t>Diabetes</a:t>
            </a:r>
          </a:p>
          <a:p>
            <a:r>
              <a:rPr lang="en-US" sz="2400" dirty="0" smtClean="0"/>
              <a:t>Kidney disease</a:t>
            </a:r>
          </a:p>
          <a:p>
            <a:r>
              <a:rPr lang="en-US" sz="2400" dirty="0" smtClean="0"/>
              <a:t>Thyroid cancer</a:t>
            </a:r>
          </a:p>
          <a:p>
            <a:r>
              <a:rPr lang="en-US" sz="2400" dirty="0" smtClean="0"/>
              <a:t>Pancreatic cancer</a:t>
            </a:r>
          </a:p>
          <a:p>
            <a:r>
              <a:rPr lang="en-US" sz="2400" dirty="0" smtClean="0"/>
              <a:t>Urinary/Bladder cancer</a:t>
            </a:r>
          </a:p>
          <a:p>
            <a:r>
              <a:rPr lang="en-US" sz="2400" dirty="0" smtClean="0"/>
              <a:t>Liver cancer</a:t>
            </a:r>
          </a:p>
          <a:p>
            <a:r>
              <a:rPr lang="en-US" sz="2400" dirty="0" smtClean="0"/>
              <a:t>Leukemia</a:t>
            </a:r>
          </a:p>
          <a:p>
            <a:r>
              <a:rPr lang="en-US" sz="2400" dirty="0" smtClean="0"/>
              <a:t>Hypertension</a:t>
            </a:r>
          </a:p>
          <a:p>
            <a:r>
              <a:rPr lang="en-US" sz="2400" dirty="0" smtClean="0"/>
              <a:t>Stroke</a:t>
            </a:r>
          </a:p>
        </p:txBody>
      </p:sp>
      <p:sp>
        <p:nvSpPr>
          <p:cNvPr id="6" name="Content Placeholder 5"/>
          <p:cNvSpPr>
            <a:spLocks noGrp="1"/>
          </p:cNvSpPr>
          <p:nvPr>
            <p:ph sz="half" idx="2"/>
          </p:nvPr>
        </p:nvSpPr>
        <p:spPr>
          <a:xfrm>
            <a:off x="5119670" y="2026992"/>
            <a:ext cx="4449763" cy="4908765"/>
          </a:xfrm>
        </p:spPr>
        <p:txBody>
          <a:bodyPr/>
          <a:lstStyle/>
          <a:p>
            <a:r>
              <a:rPr lang="en-US" sz="2400" dirty="0"/>
              <a:t>Senile </a:t>
            </a:r>
            <a:r>
              <a:rPr lang="en-US" sz="2400" dirty="0" smtClean="0"/>
              <a:t>dementia</a:t>
            </a:r>
          </a:p>
          <a:p>
            <a:r>
              <a:rPr lang="en-US" sz="2400" dirty="0" smtClean="0"/>
              <a:t>Multiple Sclerosis</a:t>
            </a:r>
          </a:p>
          <a:p>
            <a:r>
              <a:rPr lang="en-US" sz="2400" dirty="0" smtClean="0"/>
              <a:t>Intestinal Infection</a:t>
            </a:r>
          </a:p>
          <a:p>
            <a:r>
              <a:rPr lang="en-US" sz="2400" dirty="0" smtClean="0"/>
              <a:t>Irritable Bowel disease</a:t>
            </a:r>
          </a:p>
          <a:p>
            <a:r>
              <a:rPr lang="en-US" sz="2400" dirty="0" smtClean="0"/>
              <a:t>Attention Deficit Disorder</a:t>
            </a:r>
          </a:p>
          <a:p>
            <a:r>
              <a:rPr lang="en-US" sz="2400" dirty="0" smtClean="0"/>
              <a:t>Parkinson’s disease</a:t>
            </a:r>
          </a:p>
          <a:p>
            <a:r>
              <a:rPr lang="en-US" sz="2400" dirty="0" smtClean="0"/>
              <a:t>Autism</a:t>
            </a:r>
          </a:p>
          <a:p>
            <a:r>
              <a:rPr lang="en-US" sz="2400" dirty="0" smtClean="0"/>
              <a:t>Metabolism disorder</a:t>
            </a:r>
          </a:p>
          <a:p>
            <a:r>
              <a:rPr lang="en-US" sz="2400" dirty="0" smtClean="0"/>
              <a:t>Obesity</a:t>
            </a:r>
            <a:endParaRPr lang="en-US" dirty="0" smtClean="0"/>
          </a:p>
          <a:p>
            <a:endParaRPr lang="en-US" dirty="0"/>
          </a:p>
          <a:p>
            <a:endParaRPr lang="en-US" dirty="0"/>
          </a:p>
        </p:txBody>
      </p:sp>
      <p:sp>
        <p:nvSpPr>
          <p:cNvPr id="4" name="TextBox 3"/>
          <p:cNvSpPr txBox="1"/>
          <p:nvPr/>
        </p:nvSpPr>
        <p:spPr>
          <a:xfrm>
            <a:off x="3376455" y="6229871"/>
            <a:ext cx="5946146" cy="923330"/>
          </a:xfrm>
          <a:prstGeom prst="rect">
            <a:avLst/>
          </a:prstGeom>
          <a:noFill/>
        </p:spPr>
        <p:txBody>
          <a:bodyPr wrap="square" rtlCol="0">
            <a:spAutoFit/>
          </a:bodyPr>
          <a:lstStyle/>
          <a:p>
            <a:r>
              <a:rPr lang="en-US" sz="1800" dirty="0" smtClean="0">
                <a:solidFill>
                  <a:srgbClr val="9A2500"/>
                </a:solidFill>
              </a:rPr>
              <a:t>March 2015 – Glyphosate determined to be a “probable human carcinogen” by the World Health Organization – International Agency for Research on Cancer</a:t>
            </a:r>
            <a:endParaRPr lang="en-US" sz="1800" dirty="0">
              <a:solidFill>
                <a:srgbClr val="9A2500"/>
              </a:solidFill>
            </a:endParaRPr>
          </a:p>
        </p:txBody>
      </p:sp>
    </p:spTree>
    <p:extLst>
      <p:ext uri="{BB962C8B-B14F-4D97-AF65-F5344CB8AC3E}">
        <p14:creationId xmlns:p14="http://schemas.microsoft.com/office/powerpoint/2010/main" val="14609588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41389" y="715128"/>
            <a:ext cx="4882779" cy="604160"/>
          </a:xfrm>
        </p:spPr>
        <p:txBody>
          <a:bodyPr/>
          <a:lstStyle/>
          <a:p>
            <a:r>
              <a:rPr lang="en-US" dirty="0" smtClean="0">
                <a:solidFill>
                  <a:srgbClr val="9A2500"/>
                </a:solidFill>
              </a:rPr>
              <a:t>Our World</a:t>
            </a:r>
            <a:br>
              <a:rPr lang="en-US" dirty="0" smtClean="0">
                <a:solidFill>
                  <a:srgbClr val="9A2500"/>
                </a:solidFill>
              </a:rPr>
            </a:br>
            <a:endParaRPr lang="en-US" dirty="0">
              <a:solidFill>
                <a:srgbClr val="9A2500"/>
              </a:solidFill>
            </a:endParaRPr>
          </a:p>
        </p:txBody>
      </p:sp>
      <p:pic>
        <p:nvPicPr>
          <p:cNvPr id="5" name="Picture 4" descr="DSC_88899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6400" y="1308100"/>
            <a:ext cx="4230866" cy="2810053"/>
          </a:xfrm>
          <a:prstGeom prst="rect">
            <a:avLst/>
          </a:prstGeom>
        </p:spPr>
      </p:pic>
      <p:pic>
        <p:nvPicPr>
          <p:cNvPr id="6" name="Picture 5" descr="DSC_88999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51327" y="1312506"/>
            <a:ext cx="4214993" cy="2799510"/>
          </a:xfrm>
          <a:prstGeom prst="rect">
            <a:avLst/>
          </a:prstGeom>
        </p:spPr>
      </p:pic>
      <p:sp>
        <p:nvSpPr>
          <p:cNvPr id="7" name="TextBox 6"/>
          <p:cNvSpPr txBox="1"/>
          <p:nvPr/>
        </p:nvSpPr>
        <p:spPr>
          <a:xfrm>
            <a:off x="1079822" y="4138916"/>
            <a:ext cx="2742554" cy="861774"/>
          </a:xfrm>
          <a:prstGeom prst="rect">
            <a:avLst/>
          </a:prstGeom>
          <a:noFill/>
        </p:spPr>
        <p:txBody>
          <a:bodyPr wrap="square" rtlCol="0">
            <a:spAutoFit/>
          </a:bodyPr>
          <a:lstStyle/>
          <a:p>
            <a:r>
              <a:rPr lang="en-US" sz="1800" dirty="0" smtClean="0">
                <a:solidFill>
                  <a:srgbClr val="FFFF00"/>
                </a:solidFill>
              </a:rPr>
              <a:t>Howard County on Corn</a:t>
            </a:r>
          </a:p>
          <a:p>
            <a:r>
              <a:rPr lang="en-US" sz="1800" dirty="0" smtClean="0">
                <a:solidFill>
                  <a:srgbClr val="FFFF00"/>
                </a:solidFill>
              </a:rPr>
              <a:t>June 2014</a:t>
            </a:r>
          </a:p>
          <a:p>
            <a:endParaRPr lang="en-US" sz="1400" dirty="0"/>
          </a:p>
        </p:txBody>
      </p:sp>
      <p:sp>
        <p:nvSpPr>
          <p:cNvPr id="8" name="TextBox 7"/>
          <p:cNvSpPr txBox="1"/>
          <p:nvPr/>
        </p:nvSpPr>
        <p:spPr>
          <a:xfrm>
            <a:off x="5701253" y="4185848"/>
            <a:ext cx="3632200" cy="646331"/>
          </a:xfrm>
          <a:prstGeom prst="rect">
            <a:avLst/>
          </a:prstGeom>
          <a:noFill/>
        </p:spPr>
        <p:txBody>
          <a:bodyPr wrap="square" rtlCol="0">
            <a:spAutoFit/>
          </a:bodyPr>
          <a:lstStyle/>
          <a:p>
            <a:r>
              <a:rPr lang="en-US" sz="1800" dirty="0" smtClean="0">
                <a:solidFill>
                  <a:srgbClr val="FFFF00"/>
                </a:solidFill>
              </a:rPr>
              <a:t>Cass County on Soy Beans</a:t>
            </a:r>
            <a:endParaRPr lang="en-US" sz="1800" dirty="0">
              <a:solidFill>
                <a:srgbClr val="FFFF00"/>
              </a:solidFill>
            </a:endParaRPr>
          </a:p>
          <a:p>
            <a:r>
              <a:rPr lang="en-US" sz="1800" dirty="0">
                <a:solidFill>
                  <a:srgbClr val="FFFF00"/>
                </a:solidFill>
              </a:rPr>
              <a:t>June 2014</a:t>
            </a:r>
          </a:p>
        </p:txBody>
      </p:sp>
      <p:pic>
        <p:nvPicPr>
          <p:cNvPr id="3" name="Picture 2" descr="deadcowGMcor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40138" y="4884697"/>
            <a:ext cx="4767161" cy="2689295"/>
          </a:xfrm>
          <a:prstGeom prst="rect">
            <a:avLst/>
          </a:prstGeom>
        </p:spPr>
      </p:pic>
      <p:sp>
        <p:nvSpPr>
          <p:cNvPr id="4" name="TextBox 3"/>
          <p:cNvSpPr txBox="1"/>
          <p:nvPr/>
        </p:nvSpPr>
        <p:spPr>
          <a:xfrm>
            <a:off x="697177" y="5818375"/>
            <a:ext cx="2244106" cy="646331"/>
          </a:xfrm>
          <a:prstGeom prst="rect">
            <a:avLst/>
          </a:prstGeom>
          <a:noFill/>
        </p:spPr>
        <p:txBody>
          <a:bodyPr wrap="square" rtlCol="0">
            <a:spAutoFit/>
          </a:bodyPr>
          <a:lstStyle/>
          <a:p>
            <a:r>
              <a:rPr lang="en-US" sz="1800" dirty="0" smtClean="0">
                <a:solidFill>
                  <a:srgbClr val="FFFF00"/>
                </a:solidFill>
              </a:rPr>
              <a:t>Miami County</a:t>
            </a:r>
            <a:endParaRPr lang="en-US" sz="1800" dirty="0">
              <a:solidFill>
                <a:srgbClr val="FFFF00"/>
              </a:solidFill>
            </a:endParaRPr>
          </a:p>
          <a:p>
            <a:r>
              <a:rPr lang="en-US" sz="1800" dirty="0" smtClean="0">
                <a:solidFill>
                  <a:srgbClr val="FFFF00"/>
                </a:solidFill>
              </a:rPr>
              <a:t>May </a:t>
            </a:r>
            <a:r>
              <a:rPr lang="en-US" sz="1800" dirty="0">
                <a:solidFill>
                  <a:srgbClr val="FFFF00"/>
                </a:solidFill>
              </a:rPr>
              <a:t>2014</a:t>
            </a:r>
          </a:p>
        </p:txBody>
      </p:sp>
    </p:spTree>
    <p:extLst>
      <p:ext uri="{BB962C8B-B14F-4D97-AF65-F5344CB8AC3E}">
        <p14:creationId xmlns:p14="http://schemas.microsoft.com/office/powerpoint/2010/main" val="29668782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4738"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2051" name="Text Box 3"/>
          <p:cNvSpPr txBox="1">
            <a:spLocks noChangeArrowheads="1"/>
          </p:cNvSpPr>
          <p:nvPr/>
        </p:nvSpPr>
        <p:spPr bwMode="auto">
          <a:xfrm>
            <a:off x="-106363" y="1736725"/>
            <a:ext cx="3436938" cy="228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6000" dirty="0">
                <a:solidFill>
                  <a:srgbClr val="9A2500"/>
                </a:solidFill>
                <a:effectLst>
                  <a:outerShdw blurRad="38100" dist="38100" dir="2700000" algn="tl">
                    <a:srgbClr val="000000"/>
                  </a:outerShdw>
                </a:effectLst>
                <a:latin typeface="Tahoma" charset="0"/>
              </a:rPr>
              <a:t>Fifth possible problem</a:t>
            </a:r>
          </a:p>
        </p:txBody>
      </p:sp>
      <p:sp>
        <p:nvSpPr>
          <p:cNvPr id="56324" name="Text Box 4"/>
          <p:cNvSpPr txBox="1">
            <a:spLocks noChangeArrowheads="1"/>
          </p:cNvSpPr>
          <p:nvPr/>
        </p:nvSpPr>
        <p:spPr bwMode="auto">
          <a:xfrm>
            <a:off x="6207125" y="2371725"/>
            <a:ext cx="3851275" cy="225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pPr>
            <a:r>
              <a:rPr lang="en-US" sz="4000" dirty="0">
                <a:solidFill>
                  <a:srgbClr val="46000D"/>
                </a:solidFill>
                <a:effectLst>
                  <a:outerShdw blurRad="38100" dist="38100" dir="2700000" algn="tl">
                    <a:srgbClr val="000000">
                      <a:alpha val="43137"/>
                    </a:srgbClr>
                  </a:outerShdw>
                </a:effectLst>
                <a:latin typeface="Tahoma" charset="0"/>
              </a:rPr>
              <a:t>Gene transfer to</a:t>
            </a:r>
            <a:br>
              <a:rPr lang="en-US" sz="4000" dirty="0">
                <a:solidFill>
                  <a:srgbClr val="46000D"/>
                </a:solidFill>
                <a:effectLst>
                  <a:outerShdw blurRad="38100" dist="38100" dir="2700000" algn="tl">
                    <a:srgbClr val="000000">
                      <a:alpha val="43137"/>
                    </a:srgbClr>
                  </a:outerShdw>
                </a:effectLst>
                <a:latin typeface="Tahoma" charset="0"/>
              </a:rPr>
            </a:br>
            <a:r>
              <a:rPr lang="en-US" sz="4000" dirty="0">
                <a:solidFill>
                  <a:srgbClr val="46000D"/>
                </a:solidFill>
                <a:effectLst>
                  <a:outerShdw blurRad="38100" dist="38100" dir="2700000" algn="tl">
                    <a:srgbClr val="000000">
                      <a:alpha val="43137"/>
                    </a:srgbClr>
                  </a:outerShdw>
                </a:effectLst>
                <a:latin typeface="Tahoma" charset="0"/>
              </a:rPr>
              <a:t>gut bacteria </a:t>
            </a:r>
            <a:r>
              <a:rPr lang="en-US" sz="4000" i="1" dirty="0">
                <a:solidFill>
                  <a:srgbClr val="46000D"/>
                </a:solidFill>
                <a:effectLst>
                  <a:outerShdw blurRad="38100" dist="38100" dir="2700000" algn="tl">
                    <a:srgbClr val="000000">
                      <a:alpha val="43137"/>
                    </a:srgbClr>
                  </a:outerShdw>
                </a:effectLst>
                <a:latin typeface="Tahoma" charset="0"/>
              </a:rPr>
              <a:t>or</a:t>
            </a:r>
            <a:r>
              <a:rPr lang="en-US" sz="4000" dirty="0">
                <a:solidFill>
                  <a:srgbClr val="46000D"/>
                </a:solidFill>
                <a:effectLst>
                  <a:outerShdw blurRad="38100" dist="38100" dir="2700000" algn="tl">
                    <a:srgbClr val="000000">
                      <a:alpha val="43137"/>
                    </a:srgbClr>
                  </a:outerShdw>
                </a:effectLst>
                <a:latin typeface="Tahoma" charset="0"/>
              </a:rPr>
              <a:t/>
            </a:r>
            <a:br>
              <a:rPr lang="en-US" sz="4000" dirty="0">
                <a:solidFill>
                  <a:srgbClr val="46000D"/>
                </a:solidFill>
                <a:effectLst>
                  <a:outerShdw blurRad="38100" dist="38100" dir="2700000" algn="tl">
                    <a:srgbClr val="000000">
                      <a:alpha val="43137"/>
                    </a:srgbClr>
                  </a:outerShdw>
                </a:effectLst>
                <a:latin typeface="Tahoma" charset="0"/>
              </a:rPr>
            </a:br>
            <a:r>
              <a:rPr lang="en-US" sz="4000" dirty="0">
                <a:solidFill>
                  <a:srgbClr val="46000D"/>
                </a:solidFill>
                <a:effectLst>
                  <a:outerShdw blurRad="38100" dist="38100" dir="2700000" algn="tl">
                    <a:srgbClr val="000000">
                      <a:alpha val="43137"/>
                    </a:srgbClr>
                  </a:outerShdw>
                </a:effectLst>
                <a:latin typeface="Tahoma" charset="0"/>
              </a:rPr>
              <a:t>into our DNA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76625" y="0"/>
            <a:ext cx="2641600"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7731" name="Text Box 3"/>
          <p:cNvSpPr txBox="1">
            <a:spLocks noChangeArrowheads="1"/>
          </p:cNvSpPr>
          <p:nvPr/>
        </p:nvSpPr>
        <p:spPr bwMode="auto">
          <a:xfrm>
            <a:off x="0" y="1709738"/>
            <a:ext cx="3436938" cy="289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3600" b="1" dirty="0">
                <a:solidFill>
                  <a:schemeClr val="tx1"/>
                </a:solidFill>
                <a:effectLst>
                  <a:outerShdw blurRad="38100" dist="38100" dir="2700000" algn="tl">
                    <a:srgbClr val="FFFFFF"/>
                  </a:outerShdw>
                </a:effectLst>
                <a:latin typeface="Tahoma" charset="0"/>
              </a:rPr>
              <a:t>Transfer of transgenes to gut bacteria is optimized</a:t>
            </a:r>
          </a:p>
        </p:txBody>
      </p:sp>
      <p:sp>
        <p:nvSpPr>
          <p:cNvPr id="457732" name="Text Box 4"/>
          <p:cNvSpPr txBox="1">
            <a:spLocks noChangeArrowheads="1"/>
          </p:cNvSpPr>
          <p:nvPr/>
        </p:nvSpPr>
        <p:spPr bwMode="auto">
          <a:xfrm>
            <a:off x="6202362" y="1344695"/>
            <a:ext cx="3856037" cy="504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marL="252413" indent="-252413"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Char char="•"/>
            </a:pPr>
            <a:r>
              <a:rPr lang="en-US" sz="3600" dirty="0">
                <a:solidFill>
                  <a:srgbClr val="FFFF66"/>
                </a:solidFill>
                <a:effectLst>
                  <a:outerShdw blurRad="38100" dist="38100" dir="2700000" algn="tl">
                    <a:srgbClr val="000000"/>
                  </a:outerShdw>
                </a:effectLst>
                <a:latin typeface="Tahoma" charset="0"/>
              </a:rPr>
              <a:t>Bacterial sequences are easier to transfer to bacteria</a:t>
            </a:r>
          </a:p>
          <a:p>
            <a:pPr eaLnBrk="1" hangingPunct="1"/>
            <a:endParaRPr lang="en-US" sz="3600" dirty="0">
              <a:solidFill>
                <a:srgbClr val="FFFF66"/>
              </a:solidFill>
              <a:effectLst>
                <a:outerShdw blurRad="38100" dist="38100" dir="2700000" algn="tl">
                  <a:srgbClr val="000000"/>
                </a:outerShdw>
              </a:effectLst>
              <a:latin typeface="Tahoma" charset="0"/>
            </a:endParaRPr>
          </a:p>
          <a:p>
            <a:pPr eaLnBrk="1" hangingPunct="1">
              <a:buFontTx/>
              <a:buChar char="•"/>
            </a:pPr>
            <a:r>
              <a:rPr lang="en-US" sz="3600" dirty="0">
                <a:solidFill>
                  <a:srgbClr val="FFFF66"/>
                </a:solidFill>
                <a:effectLst>
                  <a:outerShdw blurRad="38100" dist="38100" dir="2700000" algn="tl">
                    <a:srgbClr val="000000"/>
                  </a:outerShdw>
                </a:effectLst>
                <a:latin typeface="Tahoma" charset="0"/>
              </a:rPr>
              <a:t>The gene</a:t>
            </a:r>
            <a:r>
              <a:rPr lang="ja-JP" altLang="en-US" sz="3600" dirty="0">
                <a:solidFill>
                  <a:srgbClr val="FFFF66"/>
                </a:solidFill>
                <a:effectLst>
                  <a:outerShdw blurRad="38100" dist="38100" dir="2700000" algn="tl">
                    <a:srgbClr val="000000"/>
                  </a:outerShdw>
                </a:effectLst>
                <a:latin typeface="Tahoma" charset="0"/>
              </a:rPr>
              <a:t>’</a:t>
            </a:r>
            <a:r>
              <a:rPr lang="en-US" altLang="ja-JP" sz="3600" dirty="0">
                <a:solidFill>
                  <a:srgbClr val="FFFF66"/>
                </a:solidFill>
                <a:effectLst>
                  <a:outerShdw blurRad="38100" dist="38100" dir="2700000" algn="tl">
                    <a:srgbClr val="000000"/>
                  </a:outerShdw>
                </a:effectLst>
                <a:latin typeface="Tahoma" charset="0"/>
              </a:rPr>
              <a:t>s promoter works in bacteria</a:t>
            </a:r>
            <a:endParaRPr lang="en-US" sz="3600" dirty="0">
              <a:solidFill>
                <a:srgbClr val="FFFF66"/>
              </a:solidFill>
              <a:effectLst>
                <a:outerShdw blurRad="38100" dist="38100" dir="2700000" algn="tl">
                  <a:srgbClr val="000000"/>
                </a:outerShdw>
              </a:effectLst>
              <a:latin typeface="Tahom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6786"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4099" name="Text Box 3"/>
          <p:cNvSpPr txBox="1">
            <a:spLocks noChangeArrowheads="1"/>
          </p:cNvSpPr>
          <p:nvPr/>
        </p:nvSpPr>
        <p:spPr bwMode="auto">
          <a:xfrm>
            <a:off x="-106363" y="1709738"/>
            <a:ext cx="3436938" cy="369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4800" dirty="0">
                <a:solidFill>
                  <a:schemeClr val="bg1"/>
                </a:solidFill>
                <a:effectLst>
                  <a:outerShdw blurRad="38100" dist="38100" dir="2700000" algn="tl">
                    <a:srgbClr val="000000"/>
                  </a:outerShdw>
                </a:effectLst>
                <a:latin typeface="Tahoma" charset="0"/>
              </a:rPr>
              <a:t>The Only Human Feeding Study on GM Crops</a:t>
            </a:r>
          </a:p>
        </p:txBody>
      </p:sp>
      <p:sp>
        <p:nvSpPr>
          <p:cNvPr id="58372" name="Text Box 4"/>
          <p:cNvSpPr txBox="1">
            <a:spLocks noChangeArrowheads="1"/>
          </p:cNvSpPr>
          <p:nvPr/>
        </p:nvSpPr>
        <p:spPr bwMode="auto">
          <a:xfrm>
            <a:off x="6180138" y="2397125"/>
            <a:ext cx="3878262" cy="293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defRPr/>
            </a:pPr>
            <a:r>
              <a:rPr lang="en-US" sz="3600" dirty="0" smtClean="0">
                <a:solidFill>
                  <a:srgbClr val="46000D"/>
                </a:solidFill>
                <a:latin typeface="Tahoma" charset="0"/>
                <a:cs typeface="+mn-cs"/>
              </a:rPr>
              <a:t>Roundup Ready soy: Genes transferred to intestinal bacteria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Fate of transgenes in human Nat Biotech Feb 042 copy"/>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68275" y="258763"/>
            <a:ext cx="9721850" cy="554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p:cNvSpPr txBox="1">
            <a:spLocks noChangeArrowheads="1"/>
          </p:cNvSpPr>
          <p:nvPr/>
        </p:nvSpPr>
        <p:spPr bwMode="auto">
          <a:xfrm>
            <a:off x="2263775" y="6130925"/>
            <a:ext cx="52800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spcBef>
                <a:spcPct val="50000"/>
              </a:spcBef>
              <a:defRPr/>
            </a:pPr>
            <a:r>
              <a:rPr lang="en-US" sz="2700" i="1" smtClean="0">
                <a:solidFill>
                  <a:schemeClr val="tx1"/>
                </a:solidFill>
                <a:latin typeface="Tahoma" charset="0"/>
                <a:cs typeface="+mn-cs"/>
              </a:rPr>
              <a:t>Nature Biotechnology, 2004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613" y="549275"/>
            <a:ext cx="9051925" cy="908050"/>
          </a:xfrm>
        </p:spPr>
        <p:txBody>
          <a:bodyPr/>
          <a:lstStyle/>
          <a:p>
            <a:r>
              <a:rPr lang="en-US"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And….</a:t>
            </a:r>
          </a:p>
        </p:txBody>
      </p:sp>
      <p:sp>
        <p:nvSpPr>
          <p:cNvPr id="3" name="Content Placeholder 2"/>
          <p:cNvSpPr>
            <a:spLocks noGrp="1"/>
          </p:cNvSpPr>
          <p:nvPr>
            <p:ph idx="1"/>
          </p:nvPr>
        </p:nvSpPr>
        <p:spPr>
          <a:xfrm>
            <a:off x="563657" y="1972613"/>
            <a:ext cx="9051925" cy="4560887"/>
          </a:xfrm>
        </p:spPr>
        <p:txBody>
          <a:bodyPr/>
          <a:lstStyle/>
          <a:p>
            <a:r>
              <a:rPr lang="en-US" sz="3200" dirty="0">
                <a:latin typeface="Arial" charset="0"/>
              </a:rPr>
              <a:t>… while our </a:t>
            </a:r>
            <a:r>
              <a:rPr lang="en-US" sz="3200" u="sng" dirty="0">
                <a:latin typeface="Arial" charset="0"/>
              </a:rPr>
              <a:t>21,000</a:t>
            </a:r>
            <a:r>
              <a:rPr lang="en-US" sz="3200" dirty="0">
                <a:latin typeface="Arial" charset="0"/>
              </a:rPr>
              <a:t> or so human genes help make us who we are, our resident microbes possess another </a:t>
            </a:r>
            <a:r>
              <a:rPr lang="en-US" sz="3200" u="sng" dirty="0" smtClean="0">
                <a:latin typeface="Arial" charset="0"/>
              </a:rPr>
              <a:t>8,000,000</a:t>
            </a:r>
            <a:r>
              <a:rPr lang="en-US" sz="3200" dirty="0" smtClean="0">
                <a:latin typeface="Arial" charset="0"/>
              </a:rPr>
              <a:t> or </a:t>
            </a:r>
            <a:r>
              <a:rPr lang="en-US" sz="3200" dirty="0">
                <a:latin typeface="Arial" charset="0"/>
              </a:rPr>
              <a:t>so genes, many of which collaborate behind the scenes </a:t>
            </a:r>
            <a:r>
              <a:rPr lang="en-US" sz="3200" i="1" dirty="0">
                <a:solidFill>
                  <a:srgbClr val="9A2500"/>
                </a:solidFill>
                <a:effectLst>
                  <a:outerShdw blurRad="38100" dist="38100" dir="2700000" algn="tl">
                    <a:srgbClr val="000000">
                      <a:alpha val="43137"/>
                    </a:srgbClr>
                  </a:outerShdw>
                </a:effectLst>
                <a:latin typeface="Arial" charset="0"/>
              </a:rPr>
              <a:t>handling food, tinkering with the immune system, turning human genes on and off, and otherwise keeping us functioning.</a:t>
            </a:r>
          </a:p>
        </p:txBody>
      </p:sp>
      <p:sp>
        <p:nvSpPr>
          <p:cNvPr id="186372" name="TextBox 3"/>
          <p:cNvSpPr txBox="1">
            <a:spLocks noChangeArrowheads="1"/>
          </p:cNvSpPr>
          <p:nvPr/>
        </p:nvSpPr>
        <p:spPr bwMode="auto">
          <a:xfrm>
            <a:off x="565150" y="6964363"/>
            <a:ext cx="2020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r>
              <a:rPr lang="en-US" sz="1400" dirty="0"/>
              <a:t>Smithsonian May 2013</a:t>
            </a:r>
          </a:p>
        </p:txBody>
      </p:sp>
      <p:pic>
        <p:nvPicPr>
          <p:cNvPr id="5" name="Picture 4" descr="ThumbsupSmile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87022" y="5622510"/>
            <a:ext cx="3030851" cy="184210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8834"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4816475" y="0"/>
            <a:ext cx="2643188"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8195" name="Text Box 3"/>
          <p:cNvSpPr txBox="1">
            <a:spLocks noChangeArrowheads="1"/>
          </p:cNvSpPr>
          <p:nvPr/>
        </p:nvSpPr>
        <p:spPr bwMode="auto">
          <a:xfrm>
            <a:off x="7497763" y="920750"/>
            <a:ext cx="2773362"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pPr>
            <a:r>
              <a:rPr lang="en-US" sz="4800">
                <a:solidFill>
                  <a:schemeClr val="bg1"/>
                </a:solidFill>
                <a:effectLst>
                  <a:outerShdw blurRad="38100" dist="38100" dir="2700000" algn="tl">
                    <a:srgbClr val="000000"/>
                  </a:outerShdw>
                </a:effectLst>
                <a:latin typeface="Tahoma" charset="0"/>
              </a:rPr>
              <a:t>What</a:t>
            </a:r>
          </a:p>
          <a:p>
            <a:pPr eaLnBrk="1" hangingPunct="1">
              <a:lnSpc>
                <a:spcPts val="5575"/>
              </a:lnSpc>
            </a:pPr>
            <a:r>
              <a:rPr lang="en-US" sz="4800">
                <a:solidFill>
                  <a:schemeClr val="bg1"/>
                </a:solidFill>
                <a:effectLst>
                  <a:outerShdw blurRad="38100" dist="38100" dir="2700000" algn="tl">
                    <a:srgbClr val="000000"/>
                  </a:outerShdw>
                </a:effectLst>
                <a:latin typeface="Tahoma" charset="0"/>
              </a:rPr>
              <a:t>can transfer?</a:t>
            </a:r>
          </a:p>
        </p:txBody>
      </p:sp>
      <p:sp>
        <p:nvSpPr>
          <p:cNvPr id="648196" name="Text Box 4"/>
          <p:cNvSpPr txBox="1">
            <a:spLocks noChangeArrowheads="1"/>
          </p:cNvSpPr>
          <p:nvPr/>
        </p:nvSpPr>
        <p:spPr bwMode="auto">
          <a:xfrm>
            <a:off x="169863" y="777875"/>
            <a:ext cx="4600575" cy="50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marL="254000" indent="-254000" defTabSz="1019175">
              <a:defRPr>
                <a:solidFill>
                  <a:schemeClr val="tx1"/>
                </a:solidFill>
                <a:latin typeface="Arial" charset="0"/>
              </a:defRPr>
            </a:lvl1pPr>
            <a:lvl2pPr marL="509588" defTabSz="1019175">
              <a:defRPr>
                <a:solidFill>
                  <a:schemeClr val="tx1"/>
                </a:solidFill>
                <a:latin typeface="Arial" charset="0"/>
              </a:defRPr>
            </a:lvl2pPr>
            <a:lvl3pPr marL="1019175" defTabSz="1019175">
              <a:defRPr>
                <a:solidFill>
                  <a:schemeClr val="tx1"/>
                </a:solidFill>
                <a:latin typeface="Arial" charset="0"/>
              </a:defRPr>
            </a:lvl3pPr>
            <a:lvl4pPr marL="1528763" defTabSz="1019175">
              <a:defRPr>
                <a:solidFill>
                  <a:schemeClr val="tx1"/>
                </a:solidFill>
                <a:latin typeface="Arial" charset="0"/>
              </a:defRPr>
            </a:lvl4pPr>
            <a:lvl5pPr marL="2038350" defTabSz="1019175">
              <a:defRPr>
                <a:solidFill>
                  <a:schemeClr val="tx1"/>
                </a:solidFill>
                <a:latin typeface="Arial" charset="0"/>
              </a:defRPr>
            </a:lvl5pPr>
            <a:lvl6pPr marL="2495550" defTabSz="1019175" fontAlgn="base">
              <a:spcBef>
                <a:spcPct val="0"/>
              </a:spcBef>
              <a:spcAft>
                <a:spcPct val="0"/>
              </a:spcAft>
              <a:defRPr>
                <a:solidFill>
                  <a:schemeClr val="tx1"/>
                </a:solidFill>
                <a:latin typeface="Arial" charset="0"/>
              </a:defRPr>
            </a:lvl6pPr>
            <a:lvl7pPr marL="2952750" defTabSz="1019175" fontAlgn="base">
              <a:spcBef>
                <a:spcPct val="0"/>
              </a:spcBef>
              <a:spcAft>
                <a:spcPct val="0"/>
              </a:spcAft>
              <a:defRPr>
                <a:solidFill>
                  <a:schemeClr val="tx1"/>
                </a:solidFill>
                <a:latin typeface="Arial" charset="0"/>
              </a:defRPr>
            </a:lvl7pPr>
            <a:lvl8pPr marL="3409950" defTabSz="1019175" fontAlgn="base">
              <a:spcBef>
                <a:spcPct val="0"/>
              </a:spcBef>
              <a:spcAft>
                <a:spcPct val="0"/>
              </a:spcAft>
              <a:defRPr>
                <a:solidFill>
                  <a:schemeClr val="tx1"/>
                </a:solidFill>
                <a:latin typeface="Arial" charset="0"/>
              </a:defRPr>
            </a:lvl8pPr>
            <a:lvl9pPr marL="3867150" defTabSz="1019175" fontAlgn="base">
              <a:spcBef>
                <a:spcPct val="0"/>
              </a:spcBef>
              <a:spcAft>
                <a:spcPct val="0"/>
              </a:spcAft>
              <a:defRPr>
                <a:solidFill>
                  <a:schemeClr val="tx1"/>
                </a:solidFill>
                <a:latin typeface="Arial" charset="0"/>
              </a:defRPr>
            </a:lvl9pPr>
          </a:lstStyle>
          <a:p>
            <a:pPr>
              <a:lnSpc>
                <a:spcPts val="3338"/>
              </a:lnSpc>
              <a:buFontTx/>
              <a:buChar char="•"/>
              <a:defRPr/>
            </a:pPr>
            <a:r>
              <a:rPr lang="en-US" sz="4000" dirty="0" smtClean="0">
                <a:solidFill>
                  <a:srgbClr val="006699"/>
                </a:solidFill>
                <a:effectLst>
                  <a:outerShdw blurRad="38100" dist="38100" dir="2700000" algn="tl">
                    <a:srgbClr val="000000"/>
                  </a:outerShdw>
                </a:effectLst>
                <a:latin typeface="Tahoma" pitchFamily="34" charset="0"/>
                <a:ea typeface="+mn-ea"/>
                <a:cs typeface="+mn-cs"/>
              </a:rPr>
              <a:t>Promoter (On)</a:t>
            </a:r>
          </a:p>
          <a:p>
            <a:pPr>
              <a:lnSpc>
                <a:spcPts val="2113"/>
              </a:lnSpc>
              <a:buFontTx/>
              <a:buChar char="•"/>
              <a:defRPr/>
            </a:pPr>
            <a:endParaRPr lang="en-US" sz="4000" dirty="0" smtClean="0">
              <a:solidFill>
                <a:srgbClr val="006666"/>
              </a:solidFill>
              <a:effectLst>
                <a:outerShdw blurRad="38100" dist="38100" dir="2700000" algn="tl">
                  <a:srgbClr val="000000"/>
                </a:outerShdw>
              </a:effectLst>
              <a:latin typeface="Tahoma" pitchFamily="34" charset="0"/>
              <a:ea typeface="+mn-ea"/>
              <a:cs typeface="+mn-cs"/>
            </a:endParaRPr>
          </a:p>
          <a:p>
            <a:pPr>
              <a:lnSpc>
                <a:spcPts val="3338"/>
              </a:lnSpc>
              <a:buFontTx/>
              <a:buChar char="•"/>
              <a:defRPr/>
            </a:pPr>
            <a:r>
              <a:rPr lang="en-US" sz="4000" dirty="0" smtClean="0">
                <a:solidFill>
                  <a:srgbClr val="0099CC"/>
                </a:solidFill>
                <a:effectLst>
                  <a:outerShdw blurRad="38100" dist="38100" dir="2700000" algn="tl">
                    <a:srgbClr val="000000"/>
                  </a:outerShdw>
                </a:effectLst>
                <a:latin typeface="Tahoma" pitchFamily="34" charset="0"/>
                <a:ea typeface="+mn-ea"/>
                <a:cs typeface="+mn-cs"/>
              </a:rPr>
              <a:t>Antibiotic resistant   	marker gene</a:t>
            </a:r>
          </a:p>
          <a:p>
            <a:pPr>
              <a:lnSpc>
                <a:spcPts val="2113"/>
              </a:lnSpc>
              <a:buFontTx/>
              <a:buChar char="•"/>
              <a:defRPr/>
            </a:pPr>
            <a:endParaRPr lang="en-US" sz="4000" dirty="0" smtClean="0">
              <a:solidFill>
                <a:srgbClr val="0099CC"/>
              </a:solidFill>
              <a:effectLst>
                <a:outerShdw blurRad="38100" dist="38100" dir="2700000" algn="tl">
                  <a:srgbClr val="000000"/>
                </a:outerShdw>
              </a:effectLst>
              <a:latin typeface="Tahoma" pitchFamily="34" charset="0"/>
              <a:ea typeface="+mn-ea"/>
              <a:cs typeface="+mn-cs"/>
            </a:endParaRPr>
          </a:p>
          <a:p>
            <a:pPr>
              <a:lnSpc>
                <a:spcPts val="5013"/>
              </a:lnSpc>
              <a:buFontTx/>
              <a:buChar char="•"/>
              <a:defRPr/>
            </a:pPr>
            <a:r>
              <a:rPr lang="en-US" sz="4000" dirty="0" smtClean="0">
                <a:solidFill>
                  <a:srgbClr val="6262E8"/>
                </a:solidFill>
                <a:effectLst>
                  <a:outerShdw blurRad="38100" dist="38100" dir="2700000" algn="tl">
                    <a:srgbClr val="000000"/>
                  </a:outerShdw>
                </a:effectLst>
                <a:latin typeface="Tahoma" pitchFamily="34" charset="0"/>
                <a:ea typeface="+mn-ea"/>
                <a:cs typeface="+mn-cs"/>
              </a:rPr>
              <a:t>Roundup Ready</a:t>
            </a:r>
          </a:p>
          <a:p>
            <a:pPr marL="0" indent="0">
              <a:lnSpc>
                <a:spcPts val="5013"/>
              </a:lnSpc>
              <a:defRPr/>
            </a:pPr>
            <a:r>
              <a:rPr lang="en-US" sz="4000" dirty="0" smtClean="0">
                <a:solidFill>
                  <a:srgbClr val="6262E8"/>
                </a:solidFill>
                <a:effectLst>
                  <a:outerShdw blurRad="38100" dist="38100" dir="2700000" algn="tl">
                    <a:srgbClr val="000000"/>
                  </a:outerShdw>
                </a:effectLst>
                <a:latin typeface="Tahoma" pitchFamily="34" charset="0"/>
                <a:ea typeface="+mn-ea"/>
                <a:cs typeface="+mn-cs"/>
              </a:rPr>
              <a:t>	gene</a:t>
            </a:r>
          </a:p>
          <a:p>
            <a:pPr>
              <a:lnSpc>
                <a:spcPts val="6350"/>
              </a:lnSpc>
              <a:buFontTx/>
              <a:buChar char="•"/>
              <a:defRPr/>
            </a:pPr>
            <a:r>
              <a:rPr lang="en-US" sz="4000" dirty="0" smtClean="0">
                <a:solidFill>
                  <a:srgbClr val="9A2500"/>
                </a:solidFill>
                <a:effectLst>
                  <a:outerShdw blurRad="38100" dist="38100" dir="2700000" algn="tl">
                    <a:srgbClr val="000000"/>
                  </a:outerShdw>
                </a:effectLst>
                <a:latin typeface="Tahoma" pitchFamily="34" charset="0"/>
                <a:ea typeface="+mn-ea"/>
                <a:cs typeface="+mn-cs"/>
              </a:rPr>
              <a:t>Liberty Link gene</a:t>
            </a:r>
          </a:p>
          <a:p>
            <a:pPr>
              <a:lnSpc>
                <a:spcPts val="2113"/>
              </a:lnSpc>
              <a:buFontTx/>
              <a:buChar char="•"/>
              <a:defRPr/>
            </a:pPr>
            <a:endParaRPr lang="en-US" sz="4000" dirty="0" smtClean="0">
              <a:solidFill>
                <a:schemeClr val="hlink"/>
              </a:solidFill>
              <a:effectLst>
                <a:outerShdw blurRad="38100" dist="38100" dir="2700000" algn="tl">
                  <a:srgbClr val="000000"/>
                </a:outerShdw>
              </a:effectLst>
              <a:latin typeface="Tahoma" pitchFamily="34" charset="0"/>
              <a:ea typeface="+mn-ea"/>
              <a:cs typeface="+mn-cs"/>
            </a:endParaRPr>
          </a:p>
          <a:p>
            <a:pPr>
              <a:lnSpc>
                <a:spcPts val="6350"/>
              </a:lnSpc>
              <a:buFontTx/>
              <a:buChar char="•"/>
              <a:defRPr/>
            </a:pPr>
            <a:r>
              <a:rPr lang="en-US" sz="4000" dirty="0" smtClean="0">
                <a:solidFill>
                  <a:srgbClr val="006699"/>
                </a:solidFill>
                <a:effectLst>
                  <a:outerShdw blurRad="38100" dist="38100" dir="2700000" algn="tl">
                    <a:srgbClr val="000000"/>
                  </a:outerShdw>
                </a:effectLst>
                <a:latin typeface="Tahoma" pitchFamily="34" charset="0"/>
                <a:ea typeface="+mn-ea"/>
                <a:cs typeface="+mn-cs"/>
              </a:rPr>
              <a:t>Viral gene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pic>
        <p:nvPicPr>
          <p:cNvPr id="249858" name="Picture 2" descr="Transfer to human gut"/>
          <p:cNvPicPr>
            <a:picLocks noGrp="1" noChangeAspect="1" noChangeArrowheads="1"/>
          </p:cNvPicPr>
          <p:nvPr>
            <p:ph type="body" idx="1"/>
          </p:nvPr>
        </p:nvPicPr>
        <p:blipFill>
          <a:blip r:embed="rId3" cstate="email">
            <a:extLst>
              <a:ext uri="{28A0092B-C50C-407E-A947-70E740481C1C}">
                <a14:useLocalDpi xmlns:a14="http://schemas.microsoft.com/office/drawing/2010/main" val="0"/>
              </a:ext>
            </a:extLst>
          </a:blip>
          <a:srcRect/>
          <a:stretch>
            <a:fillRect/>
          </a:stretch>
        </p:blipFill>
        <p:spPr>
          <a:xfrm>
            <a:off x="3433763" y="0"/>
            <a:ext cx="2643187" cy="777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0243" name="Text Box 3"/>
          <p:cNvSpPr txBox="1">
            <a:spLocks noChangeArrowheads="1"/>
          </p:cNvSpPr>
          <p:nvPr/>
        </p:nvSpPr>
        <p:spPr bwMode="auto">
          <a:xfrm>
            <a:off x="265113" y="1763713"/>
            <a:ext cx="2814637"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04" tIns="50853" rIns="101704" bIns="50853">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5575"/>
              </a:lnSpc>
            </a:pPr>
            <a:r>
              <a:rPr lang="en-US" sz="6000">
                <a:solidFill>
                  <a:schemeClr val="bg1"/>
                </a:solidFill>
                <a:effectLst>
                  <a:outerShdw blurRad="38100" dist="38100" dir="2700000" algn="tl">
                    <a:srgbClr val="000000"/>
                  </a:outerShdw>
                </a:effectLst>
                <a:latin typeface="Tahoma" charset="0"/>
              </a:rPr>
              <a:t>If Bt genes transfer </a:t>
            </a:r>
          </a:p>
        </p:txBody>
      </p:sp>
      <p:sp>
        <p:nvSpPr>
          <p:cNvPr id="61444" name="Text Box 4"/>
          <p:cNvSpPr txBox="1">
            <a:spLocks noChangeArrowheads="1"/>
          </p:cNvSpPr>
          <p:nvPr/>
        </p:nvSpPr>
        <p:spPr bwMode="auto">
          <a:xfrm>
            <a:off x="6167438" y="1749425"/>
            <a:ext cx="4257675" cy="366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04" tIns="50853" rIns="101704" bIns="50853">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5575"/>
              </a:lnSpc>
              <a:defRPr/>
            </a:pPr>
            <a:r>
              <a:rPr lang="en-US" sz="4000" dirty="0" smtClean="0">
                <a:solidFill>
                  <a:srgbClr val="46000D"/>
                </a:solidFill>
                <a:latin typeface="Tahoma" charset="0"/>
                <a:cs typeface="+mn-cs"/>
              </a:rPr>
              <a:t>They might turn our intestinal bacteria into </a:t>
            </a:r>
            <a:r>
              <a:rPr lang="en-US" sz="4000" i="1" dirty="0" smtClean="0">
                <a:solidFill>
                  <a:srgbClr val="9A2500"/>
                </a:solidFill>
                <a:latin typeface="Tahoma" charset="0"/>
                <a:cs typeface="+mn-cs"/>
              </a:rPr>
              <a:t>living pesticide factories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sz="4500" b="1" dirty="0">
                <a:solidFill>
                  <a:srgbClr val="9A2500"/>
                </a:solidFill>
                <a:latin typeface="Tahoma" charset="0"/>
              </a:rPr>
              <a:t>Summary:</a:t>
            </a:r>
            <a:br>
              <a:rPr lang="en-US" sz="4500" b="1" dirty="0">
                <a:solidFill>
                  <a:srgbClr val="9A2500"/>
                </a:solidFill>
                <a:latin typeface="Tahoma" charset="0"/>
              </a:rPr>
            </a:br>
            <a:r>
              <a:rPr lang="en-US" sz="4500" b="1" dirty="0">
                <a:solidFill>
                  <a:srgbClr val="9A2500"/>
                </a:solidFill>
                <a:latin typeface="Tahoma" charset="0"/>
              </a:rPr>
              <a:t>Possible Sources of Problems</a:t>
            </a:r>
          </a:p>
        </p:txBody>
      </p:sp>
      <p:sp>
        <p:nvSpPr>
          <p:cNvPr id="220163" name="Rectangle 3"/>
          <p:cNvSpPr>
            <a:spLocks noGrp="1" noChangeArrowheads="1"/>
          </p:cNvSpPr>
          <p:nvPr>
            <p:ph type="body" sz="half" idx="1"/>
          </p:nvPr>
        </p:nvSpPr>
        <p:spPr>
          <a:xfrm>
            <a:off x="512763" y="2220913"/>
            <a:ext cx="9196362" cy="4662487"/>
          </a:xfrm>
        </p:spPr>
        <p:txBody>
          <a:bodyPr/>
          <a:lstStyle/>
          <a:p>
            <a:pPr marL="677863" indent="-677863" eaLnBrk="1" hangingPunct="1">
              <a:buClr>
                <a:srgbClr val="FFFF66"/>
              </a:buClr>
              <a:buFont typeface="Wingdings" charset="0"/>
              <a:buAutoNum type="arabicPeriod"/>
            </a:pPr>
            <a:r>
              <a:rPr lang="en-US" dirty="0" smtClean="0">
                <a:solidFill>
                  <a:srgbClr val="0000FF"/>
                </a:solidFill>
                <a:latin typeface="Tahoma" charset="0"/>
              </a:rPr>
              <a:t>Unexpected changes in recipient DNA</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a:solidFill>
                  <a:srgbClr val="0000FF"/>
                </a:solidFill>
                <a:latin typeface="Tahoma" charset="0"/>
              </a:rPr>
              <a:t>GM </a:t>
            </a:r>
            <a:r>
              <a:rPr lang="en-US" dirty="0" smtClean="0">
                <a:solidFill>
                  <a:srgbClr val="0000FF"/>
                </a:solidFill>
                <a:latin typeface="Tahoma" charset="0"/>
              </a:rPr>
              <a:t>protein may be harmful</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smtClean="0">
                <a:solidFill>
                  <a:srgbClr val="0000FF"/>
                </a:solidFill>
                <a:latin typeface="Tahoma" charset="0"/>
              </a:rPr>
              <a:t>GM protein may be different than intended</a:t>
            </a:r>
            <a:endParaRPr lang="en-US" dirty="0">
              <a:solidFill>
                <a:srgbClr val="0000FF"/>
              </a:solidFill>
              <a:latin typeface="Tahoma" charset="0"/>
            </a:endParaRPr>
          </a:p>
          <a:p>
            <a:pPr marL="677863" indent="-677863" eaLnBrk="1" hangingPunct="1">
              <a:buClr>
                <a:srgbClr val="FFFF66"/>
              </a:buClr>
              <a:buFont typeface="Wingdings" charset="0"/>
              <a:buAutoNum type="arabicPeriod"/>
            </a:pPr>
            <a:r>
              <a:rPr lang="en-US" dirty="0" smtClean="0">
                <a:solidFill>
                  <a:srgbClr val="0000FF"/>
                </a:solidFill>
                <a:latin typeface="Tahoma" charset="0"/>
              </a:rPr>
              <a:t>More herbicide </a:t>
            </a:r>
            <a:r>
              <a:rPr lang="en-US" dirty="0">
                <a:solidFill>
                  <a:srgbClr val="0000FF"/>
                </a:solidFill>
                <a:latin typeface="Tahoma" charset="0"/>
              </a:rPr>
              <a:t>residues</a:t>
            </a:r>
          </a:p>
          <a:p>
            <a:pPr marL="677863" indent="-677863" eaLnBrk="1" hangingPunct="1">
              <a:buClr>
                <a:srgbClr val="FFFF66"/>
              </a:buClr>
              <a:buFont typeface="Wingdings" charset="0"/>
              <a:buAutoNum type="arabicPeriod"/>
            </a:pPr>
            <a:r>
              <a:rPr lang="en-US" dirty="0">
                <a:solidFill>
                  <a:srgbClr val="0000FF"/>
                </a:solidFill>
                <a:latin typeface="Tahoma" charset="0"/>
              </a:rPr>
              <a:t>Transfer of </a:t>
            </a:r>
            <a:r>
              <a:rPr lang="en-US" dirty="0" smtClean="0">
                <a:solidFill>
                  <a:srgbClr val="0000FF"/>
                </a:solidFill>
                <a:latin typeface="Tahoma" charset="0"/>
              </a:rPr>
              <a:t>genes to gut bacteria and/or our DNA possible</a:t>
            </a:r>
            <a:endParaRPr lang="en-US" dirty="0">
              <a:solidFill>
                <a:srgbClr val="0000FF"/>
              </a:solidFill>
              <a:latin typeface="Tahom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438470" y="4846127"/>
            <a:ext cx="9064640" cy="121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If GM crops are so bad, why don</a:t>
            </a:r>
            <a:r>
              <a:rPr lang="ja-JP" alt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a:t>
            </a:r>
            <a:r>
              <a:rPr lang="en-US" altLang="ja-JP"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t we</a:t>
            </a:r>
          </a:p>
          <a:p>
            <a:pPr algn="ctr" eaLnBrk="1" hangingPunct="1"/>
            <a:r>
              <a:rPr lang="en-US" altLang="ja-JP"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rPr>
              <a:t>Hear about more problems?</a:t>
            </a:r>
            <a:endParaRPr lang="en-US" sz="36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ahoma" charset="0"/>
            </a:endParaRPr>
          </a:p>
        </p:txBody>
      </p:sp>
      <p:pic>
        <p:nvPicPr>
          <p:cNvPr id="251907" name="Picture 5" descr="Copy of iStock_000001306895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Line 2"/>
          <p:cNvSpPr>
            <a:spLocks noChangeShapeType="1"/>
          </p:cNvSpPr>
          <p:nvPr/>
        </p:nvSpPr>
        <p:spPr bwMode="auto">
          <a:xfrm>
            <a:off x="0" y="4306888"/>
            <a:ext cx="10058400" cy="0"/>
          </a:xfrm>
          <a:prstGeom prst="line">
            <a:avLst/>
          </a:prstGeom>
          <a:noFill/>
          <a:ln w="762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
        <p:nvSpPr>
          <p:cNvPr id="73731" name="Text Box 3"/>
          <p:cNvSpPr txBox="1">
            <a:spLocks noChangeArrowheads="1"/>
          </p:cNvSpPr>
          <p:nvPr/>
        </p:nvSpPr>
        <p:spPr bwMode="auto">
          <a:xfrm>
            <a:off x="0" y="4529138"/>
            <a:ext cx="10034588"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lnSpc>
                <a:spcPts val="7350"/>
              </a:lnSpc>
              <a:defRPr/>
            </a:pPr>
            <a:r>
              <a:rPr lang="en-US" sz="6000" dirty="0" smtClean="0">
                <a:solidFill>
                  <a:srgbClr val="80BFBE"/>
                </a:solidFill>
                <a:latin typeface="Tahoma" charset="0"/>
              </a:rPr>
              <a:t>Killed about 100 and caused</a:t>
            </a:r>
          </a:p>
          <a:p>
            <a:pPr algn="ctr" eaLnBrk="1" hangingPunct="1">
              <a:lnSpc>
                <a:spcPts val="7350"/>
              </a:lnSpc>
              <a:defRPr/>
            </a:pPr>
            <a:r>
              <a:rPr lang="en-US" sz="6000" dirty="0" smtClean="0">
                <a:solidFill>
                  <a:srgbClr val="80BFBE"/>
                </a:solidFill>
                <a:latin typeface="Tahoma" charset="0"/>
              </a:rPr>
              <a:t>5,000-10,000 to fall sick in the 1980s</a:t>
            </a:r>
          </a:p>
        </p:txBody>
      </p:sp>
      <p:sp>
        <p:nvSpPr>
          <p:cNvPr id="73732" name="Text Box 4"/>
          <p:cNvSpPr txBox="1">
            <a:spLocks noChangeArrowheads="1"/>
          </p:cNvSpPr>
          <p:nvPr/>
        </p:nvSpPr>
        <p:spPr bwMode="auto">
          <a:xfrm>
            <a:off x="0" y="3354388"/>
            <a:ext cx="100584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defRPr/>
            </a:pPr>
            <a:r>
              <a:rPr lang="en-US" sz="4300" smtClean="0">
                <a:solidFill>
                  <a:srgbClr val="FFFFFF"/>
                </a:solidFill>
                <a:latin typeface="Tahoma" charset="0"/>
              </a:rPr>
              <a:t>L-tryptophan produced by GM bacteria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3908" name="Text Box 4"/>
          <p:cNvSpPr txBox="1">
            <a:spLocks noChangeArrowheads="1"/>
          </p:cNvSpPr>
          <p:nvPr/>
        </p:nvSpPr>
        <p:spPr bwMode="auto">
          <a:xfrm>
            <a:off x="331788" y="1676400"/>
            <a:ext cx="5969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16" tIns="50859" rIns="101716" bIns="50859">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5300">
                <a:solidFill>
                  <a:srgbClr val="000000"/>
                </a:solidFill>
                <a:effectLst>
                  <a:outerShdw blurRad="38100" dist="38100" dir="2700000" algn="tl">
                    <a:srgbClr val="DDDDDD"/>
                  </a:outerShdw>
                </a:effectLst>
                <a:latin typeface="Tahoma" charset="0"/>
              </a:rPr>
              <a:t>The epidemic was discovered</a:t>
            </a:r>
          </a:p>
          <a:p>
            <a:pPr eaLnBrk="1" hangingPunct="1"/>
            <a:r>
              <a:rPr lang="en-US" sz="5300">
                <a:solidFill>
                  <a:srgbClr val="000000"/>
                </a:solidFill>
                <a:effectLst>
                  <a:outerShdw blurRad="38100" dist="38100" dir="2700000" algn="tl">
                    <a:srgbClr val="DDDDDD"/>
                  </a:outerShdw>
                </a:effectLst>
                <a:latin typeface="Tahoma" charset="0"/>
              </a:rPr>
              <a:t>because the disease</a:t>
            </a:r>
          </a:p>
        </p:txBody>
      </p:sp>
      <p:sp>
        <p:nvSpPr>
          <p:cNvPr id="74755" name="Text Box 5"/>
          <p:cNvSpPr txBox="1">
            <a:spLocks noChangeArrowheads="1"/>
          </p:cNvSpPr>
          <p:nvPr/>
        </p:nvSpPr>
        <p:spPr bwMode="auto">
          <a:xfrm>
            <a:off x="290513" y="5421313"/>
            <a:ext cx="7391400"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marL="382588" indent="-382588"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buFontTx/>
              <a:buAutoNum type="arabicPeriod"/>
              <a:defRPr/>
            </a:pPr>
            <a:r>
              <a:rPr lang="en-US" sz="3600" smtClean="0">
                <a:solidFill>
                  <a:srgbClr val="000000"/>
                </a:solidFill>
                <a:latin typeface="Gill Sans MT" charset="0"/>
              </a:rPr>
              <a:t> </a:t>
            </a:r>
            <a:r>
              <a:rPr lang="en-US" sz="3600" smtClean="0">
                <a:solidFill>
                  <a:srgbClr val="000000"/>
                </a:solidFill>
                <a:latin typeface="Tahoma" charset="0"/>
              </a:rPr>
              <a:t>Was new, with unique symptoms</a:t>
            </a:r>
          </a:p>
          <a:p>
            <a:pPr eaLnBrk="1" hangingPunct="1">
              <a:buFontTx/>
              <a:buAutoNum type="arabicPeriod"/>
              <a:defRPr/>
            </a:pPr>
            <a:r>
              <a:rPr lang="en-US" sz="3600" smtClean="0">
                <a:solidFill>
                  <a:srgbClr val="000000"/>
                </a:solidFill>
                <a:latin typeface="Tahoma" charset="0"/>
              </a:rPr>
              <a:t> Acute</a:t>
            </a:r>
          </a:p>
          <a:p>
            <a:pPr eaLnBrk="1" hangingPunct="1">
              <a:buFontTx/>
              <a:buAutoNum type="arabicPeriod"/>
              <a:defRPr/>
            </a:pPr>
            <a:r>
              <a:rPr lang="en-US" sz="3600" smtClean="0">
                <a:solidFill>
                  <a:srgbClr val="000000"/>
                </a:solidFill>
                <a:latin typeface="Tahoma" charset="0"/>
              </a:rPr>
              <a:t> Came on quickly</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0" y="1344258"/>
            <a:ext cx="5783263"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p>
            <a:pPr algn="ctr" defTabSz="1019175">
              <a:defRPr/>
            </a:pPr>
            <a:r>
              <a:rPr lang="en-US" sz="4300" i="1" u="sng" dirty="0">
                <a:solidFill>
                  <a:srgbClr val="FFFF00"/>
                </a:solidFill>
                <a:effectLst>
                  <a:outerShdw blurRad="38100" dist="38100" dir="2700000" algn="tl">
                    <a:srgbClr val="000000">
                      <a:alpha val="43137"/>
                    </a:srgbClr>
                  </a:outerShdw>
                </a:effectLst>
                <a:latin typeface="Tahoma" charset="0"/>
                <a:cs typeface="+mn-cs"/>
              </a:rPr>
              <a:t>Current Assessments</a:t>
            </a:r>
          </a:p>
        </p:txBody>
      </p:sp>
      <p:sp>
        <p:nvSpPr>
          <p:cNvPr id="75779" name="Text Box 7"/>
          <p:cNvSpPr txBox="1">
            <a:spLocks noChangeArrowheads="1"/>
          </p:cNvSpPr>
          <p:nvPr/>
        </p:nvSpPr>
        <p:spPr bwMode="auto">
          <a:xfrm>
            <a:off x="5867400" y="863600"/>
            <a:ext cx="4441825"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post-marketing  surveillance</a:t>
            </a:r>
          </a:p>
        </p:txBody>
      </p:sp>
      <p:sp>
        <p:nvSpPr>
          <p:cNvPr id="75780" name="Text Box 8"/>
          <p:cNvSpPr txBox="1">
            <a:spLocks noChangeArrowheads="1"/>
          </p:cNvSpPr>
          <p:nvPr/>
        </p:nvSpPr>
        <p:spPr bwMode="auto">
          <a:xfrm>
            <a:off x="5951538" y="1963749"/>
            <a:ext cx="2849562"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human clinical trials</a:t>
            </a:r>
          </a:p>
        </p:txBody>
      </p:sp>
      <p:sp>
        <p:nvSpPr>
          <p:cNvPr id="75781" name="Text Box 9"/>
          <p:cNvSpPr txBox="1">
            <a:spLocks noChangeArrowheads="1"/>
          </p:cNvSpPr>
          <p:nvPr/>
        </p:nvSpPr>
        <p:spPr bwMode="auto">
          <a:xfrm>
            <a:off x="5907090" y="3071823"/>
            <a:ext cx="3875137" cy="135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No proper evaluation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of plant changes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or effects</a:t>
            </a:r>
          </a:p>
        </p:txBody>
      </p:sp>
      <p:sp>
        <p:nvSpPr>
          <p:cNvPr id="75782" name="Text Box 10"/>
          <p:cNvSpPr txBox="1">
            <a:spLocks noChangeArrowheads="1"/>
          </p:cNvSpPr>
          <p:nvPr/>
        </p:nvSpPr>
        <p:spPr bwMode="auto">
          <a:xfrm>
            <a:off x="5916614" y="4481526"/>
            <a:ext cx="4024410" cy="135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Approvals based on</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disproved or untested </a:t>
            </a:r>
          </a:p>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assumptions</a:t>
            </a:r>
          </a:p>
        </p:txBody>
      </p:sp>
      <p:sp>
        <p:nvSpPr>
          <p:cNvPr id="75783" name="Text Box 12"/>
          <p:cNvSpPr txBox="1">
            <a:spLocks noChangeArrowheads="1"/>
          </p:cNvSpPr>
          <p:nvPr/>
        </p:nvSpPr>
        <p:spPr bwMode="auto">
          <a:xfrm>
            <a:off x="5957887" y="5891227"/>
            <a:ext cx="2851150" cy="94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lnSpc>
                <a:spcPts val="3225"/>
              </a:lnSpc>
              <a:defRPr/>
            </a:pPr>
            <a:r>
              <a:rPr lang="en-US" sz="3100" dirty="0" smtClean="0">
                <a:solidFill>
                  <a:srgbClr val="9A2500"/>
                </a:solidFill>
                <a:effectLst>
                  <a:outerShdw blurRad="38100" dist="38100" dir="2700000" algn="tl">
                    <a:srgbClr val="000000">
                      <a:alpha val="43137"/>
                    </a:srgbClr>
                  </a:outerShdw>
                </a:effectLst>
                <a:latin typeface="Tahoma" charset="0"/>
                <a:cs typeface="+mn-cs"/>
              </a:rPr>
              <a:t>Industry studies only</a:t>
            </a:r>
          </a:p>
        </p:txBody>
      </p:sp>
      <p:pic>
        <p:nvPicPr>
          <p:cNvPr id="5" name="Picture 4" descr="HearNoSeeN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9397" y="2577399"/>
            <a:ext cx="4987258" cy="3353501"/>
          </a:xfrm>
          <a:prstGeom prst="rect">
            <a:avLst/>
          </a:prstGeom>
        </p:spPr>
      </p:pic>
      <p:sp>
        <p:nvSpPr>
          <p:cNvPr id="2" name="TextBox 1"/>
          <p:cNvSpPr txBox="1"/>
          <p:nvPr/>
        </p:nvSpPr>
        <p:spPr>
          <a:xfrm>
            <a:off x="555603" y="6381424"/>
            <a:ext cx="4222583" cy="646331"/>
          </a:xfrm>
          <a:prstGeom prst="rect">
            <a:avLst/>
          </a:prstGeom>
          <a:noFill/>
        </p:spPr>
        <p:txBody>
          <a:bodyPr wrap="square" rtlCol="0">
            <a:spAutoFit/>
          </a:bodyPr>
          <a:lstStyle/>
          <a:p>
            <a:r>
              <a:rPr lang="en-US" sz="3600" i="1" dirty="0" smtClean="0">
                <a:solidFill>
                  <a:srgbClr val="FFFF00"/>
                </a:solidFill>
              </a:rPr>
              <a:t>Approval by Decree</a:t>
            </a:r>
            <a:endParaRPr lang="en-US" sz="3600" i="1" dirty="0">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360159" y="3014175"/>
            <a:ext cx="9383101" cy="4136220"/>
          </a:xfrm>
        </p:spPr>
        <p:txBody>
          <a:bodyPr/>
          <a:lstStyle/>
          <a:p>
            <a:pPr eaLnBrk="1" hangingPunct="1">
              <a:lnSpc>
                <a:spcPts val="7800"/>
              </a:lnSpc>
            </a:pPr>
            <a:r>
              <a:rPr lang="en-US" sz="4800" dirty="0">
                <a:solidFill>
                  <a:srgbClr val="008000"/>
                </a:solidFill>
                <a:latin typeface="Tahoma" charset="0"/>
              </a:rPr>
              <a:t>How do we</a:t>
            </a:r>
            <a:r>
              <a:rPr lang="en-US" sz="4800" dirty="0">
                <a:solidFill>
                  <a:srgbClr val="CC3300"/>
                </a:solidFill>
                <a:latin typeface="Tahoma" charset="0"/>
              </a:rPr>
              <a:t> </a:t>
            </a:r>
            <a:r>
              <a:rPr lang="en-US" sz="4800" dirty="0">
                <a:solidFill>
                  <a:srgbClr val="FF3300"/>
                </a:solidFill>
                <a:latin typeface="Tahoma" charset="0"/>
              </a:rPr>
              <a:t>stop</a:t>
            </a:r>
            <a:r>
              <a:rPr lang="en-US" sz="4800" dirty="0">
                <a:solidFill>
                  <a:srgbClr val="CC3300"/>
                </a:solidFill>
                <a:latin typeface="Tahoma" charset="0"/>
              </a:rPr>
              <a:t> </a:t>
            </a:r>
            <a:r>
              <a:rPr lang="en-US" sz="4800" dirty="0">
                <a:solidFill>
                  <a:srgbClr val="3E8E8C"/>
                </a:solidFill>
                <a:latin typeface="Tahoma" charset="0"/>
              </a:rPr>
              <a:t>the genetic engineering of our</a:t>
            </a:r>
            <a:r>
              <a:rPr lang="en-US" sz="4800" dirty="0">
                <a:solidFill>
                  <a:srgbClr val="CC3300"/>
                </a:solidFill>
                <a:latin typeface="Tahoma" charset="0"/>
              </a:rPr>
              <a:t> </a:t>
            </a:r>
            <a:r>
              <a:rPr lang="en-US" sz="4800" dirty="0">
                <a:solidFill>
                  <a:srgbClr val="00CC00"/>
                </a:solidFill>
                <a:latin typeface="Tahoma" charset="0"/>
              </a:rPr>
              <a:t>food </a:t>
            </a:r>
            <a:r>
              <a:rPr lang="en-US" sz="4800" dirty="0" smtClean="0">
                <a:solidFill>
                  <a:srgbClr val="00CC00"/>
                </a:solidFill>
                <a:latin typeface="Tahoma" charset="0"/>
              </a:rPr>
              <a:t>supply </a:t>
            </a:r>
            <a:r>
              <a:rPr lang="en-US" sz="4800" dirty="0" smtClean="0">
                <a:solidFill>
                  <a:srgbClr val="9A2500"/>
                </a:solidFill>
                <a:latin typeface="Tahoma" charset="0"/>
              </a:rPr>
              <a:t>until rigorous long-term studies prove safety….or not?</a:t>
            </a:r>
            <a:endParaRPr lang="en-US" sz="4800" dirty="0">
              <a:solidFill>
                <a:srgbClr val="9A2500"/>
              </a:solidFill>
              <a:latin typeface="Tahoma" charset="0"/>
            </a:endParaRPr>
          </a:p>
        </p:txBody>
      </p:sp>
      <p:pic>
        <p:nvPicPr>
          <p:cNvPr id="2" name="Picture 1"/>
          <p:cNvPicPr>
            <a:picLocks noChangeAspect="1"/>
          </p:cNvPicPr>
          <p:nvPr/>
        </p:nvPicPr>
        <p:blipFill>
          <a:blip r:embed="rId3"/>
          <a:stretch>
            <a:fillRect/>
          </a:stretch>
        </p:blipFill>
        <p:spPr>
          <a:xfrm>
            <a:off x="3390334" y="689393"/>
            <a:ext cx="3492500" cy="23241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5868894" y="3199107"/>
            <a:ext cx="3890962" cy="28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r" eaLnBrk="1" hangingPunct="1">
              <a:lnSpc>
                <a:spcPts val="7238"/>
              </a:lnSpc>
              <a:defRPr/>
            </a:pPr>
            <a:r>
              <a:rPr lang="en-US" sz="5300" i="1" dirty="0" smtClean="0">
                <a:solidFill>
                  <a:srgbClr val="9A2500"/>
                </a:solidFill>
                <a:effectLst>
                  <a:outerShdw blurRad="38100" dist="38100" dir="2700000" algn="tl">
                    <a:srgbClr val="000000">
                      <a:alpha val="43137"/>
                    </a:srgbClr>
                  </a:outerShdw>
                </a:effectLst>
                <a:latin typeface="Tahoma" charset="0"/>
                <a:cs typeface="+mn-cs"/>
              </a:rPr>
              <a:t>Dr. Arpad </a:t>
            </a:r>
            <a:r>
              <a:rPr lang="en-US" sz="5300" i="1" dirty="0" err="1" smtClean="0">
                <a:solidFill>
                  <a:srgbClr val="9A2500"/>
                </a:solidFill>
                <a:effectLst>
                  <a:outerShdw blurRad="38100" dist="38100" dir="2700000" algn="tl">
                    <a:srgbClr val="000000">
                      <a:alpha val="43137"/>
                    </a:srgbClr>
                  </a:outerShdw>
                </a:effectLst>
                <a:latin typeface="Tahoma" charset="0"/>
                <a:cs typeface="+mn-cs"/>
              </a:rPr>
              <a:t>Pusztai</a:t>
            </a:r>
            <a:endParaRPr lang="en-US" sz="5300" i="1" dirty="0" smtClean="0">
              <a:solidFill>
                <a:srgbClr val="9A2500"/>
              </a:solidFill>
              <a:effectLst>
                <a:outerShdw blurRad="38100" dist="38100" dir="2700000" algn="tl">
                  <a:srgbClr val="000000">
                    <a:alpha val="43137"/>
                  </a:srgbClr>
                </a:outerShdw>
              </a:effectLst>
              <a:latin typeface="Tahoma" charset="0"/>
              <a:cs typeface="+mn-cs"/>
            </a:endParaRPr>
          </a:p>
          <a:p>
            <a:pPr algn="r" eaLnBrk="1" hangingPunct="1">
              <a:lnSpc>
                <a:spcPts val="7238"/>
              </a:lnSpc>
              <a:defRPr/>
            </a:pPr>
            <a:r>
              <a:rPr lang="en-US" sz="5300" i="1" dirty="0" smtClean="0">
                <a:solidFill>
                  <a:srgbClr val="9A2500"/>
                </a:solidFill>
                <a:effectLst>
                  <a:outerShdw blurRad="38100" dist="38100" dir="2700000" algn="tl">
                    <a:srgbClr val="000000">
                      <a:alpha val="43137"/>
                    </a:srgbClr>
                  </a:outerShdw>
                </a:effectLst>
                <a:latin typeface="Tahoma" charset="0"/>
                <a:cs typeface="+mn-cs"/>
              </a:rPr>
              <a:t>Did It!</a:t>
            </a:r>
          </a:p>
        </p:txBody>
      </p:sp>
      <p:pic>
        <p:nvPicPr>
          <p:cNvPr id="4" name="Picture 3"/>
          <p:cNvPicPr>
            <a:picLocks noChangeAspect="1"/>
          </p:cNvPicPr>
          <p:nvPr/>
        </p:nvPicPr>
        <p:blipFill>
          <a:blip r:embed="rId3"/>
          <a:stretch>
            <a:fillRect/>
          </a:stretch>
        </p:blipFill>
        <p:spPr>
          <a:xfrm>
            <a:off x="489348" y="1283875"/>
            <a:ext cx="6170341" cy="3455391"/>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sz="quarter"/>
          </p:nvPr>
        </p:nvSpPr>
        <p:spPr>
          <a:xfrm>
            <a:off x="0" y="434627"/>
            <a:ext cx="10058400" cy="1554163"/>
          </a:xfrm>
        </p:spPr>
        <p:txBody>
          <a:bodyPr/>
          <a:lstStyle/>
          <a:p>
            <a:pPr eaLnBrk="1" hangingPunct="1">
              <a:lnSpc>
                <a:spcPts val="6238"/>
              </a:lnSpc>
            </a:pPr>
            <a:r>
              <a:rPr lang="en-US" sz="4800" b="1" u="sng" dirty="0">
                <a:effectLst>
                  <a:outerShdw blurRad="38100" dist="38100" dir="2700000" algn="tl">
                    <a:srgbClr val="DDDDDD"/>
                  </a:outerShdw>
                </a:effectLst>
                <a:latin typeface="Tahoma" charset="0"/>
              </a:rPr>
              <a:t>Landslide among manufacturers</a:t>
            </a:r>
          </a:p>
        </p:txBody>
      </p:sp>
      <p:pic>
        <p:nvPicPr>
          <p:cNvPr id="798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930" y="2528715"/>
            <a:ext cx="2682875"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4633913"/>
            <a:ext cx="167640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369" y="2130118"/>
            <a:ext cx="1885950"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2300" y="4255055"/>
            <a:ext cx="2000250" cy="20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987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474" y="4726848"/>
            <a:ext cx="2349500" cy="115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79880" name="Text Box 10"/>
          <p:cNvSpPr txBox="1">
            <a:spLocks noChangeArrowheads="1"/>
          </p:cNvSpPr>
          <p:nvPr/>
        </p:nvSpPr>
        <p:spPr bwMode="auto">
          <a:xfrm>
            <a:off x="0" y="6391275"/>
            <a:ext cx="10058400"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101716" tIns="50859" rIns="101716" bIns="50859">
            <a:spAutoFit/>
          </a:bodyPr>
          <a:lstStyle>
            <a:lvl1pPr defTabSz="1019175" eaLnBrk="0" hangingPunct="0">
              <a:defRPr sz="4900">
                <a:solidFill>
                  <a:schemeClr val="tx2"/>
                </a:solidFill>
                <a:latin typeface="Arial" charset="0"/>
                <a:ea typeface="ＭＳ Ｐゴシック" charset="0"/>
              </a:defRPr>
            </a:lvl1pPr>
            <a:lvl2pPr marL="742950" indent="-285750" defTabSz="1019175" eaLnBrk="0" hangingPunct="0">
              <a:defRPr sz="4900">
                <a:solidFill>
                  <a:schemeClr val="tx2"/>
                </a:solidFill>
                <a:latin typeface="Arial" charset="0"/>
                <a:ea typeface="ＭＳ Ｐゴシック" charset="0"/>
              </a:defRPr>
            </a:lvl2pPr>
            <a:lvl3pPr marL="1143000" indent="-228600" defTabSz="1019175" eaLnBrk="0" hangingPunct="0">
              <a:defRPr sz="4900">
                <a:solidFill>
                  <a:schemeClr val="tx2"/>
                </a:solidFill>
                <a:latin typeface="Arial" charset="0"/>
                <a:ea typeface="ＭＳ Ｐゴシック" charset="0"/>
              </a:defRPr>
            </a:lvl3pPr>
            <a:lvl4pPr marL="1600200" indent="-228600" defTabSz="1019175" eaLnBrk="0" hangingPunct="0">
              <a:defRPr sz="4900">
                <a:solidFill>
                  <a:schemeClr val="tx2"/>
                </a:solidFill>
                <a:latin typeface="Arial" charset="0"/>
                <a:ea typeface="ＭＳ Ｐゴシック" charset="0"/>
              </a:defRPr>
            </a:lvl4pPr>
            <a:lvl5pPr marL="2057400" indent="-228600" defTabSz="1019175" eaLnBrk="0" hangingPunct="0">
              <a:defRPr sz="4900">
                <a:solidFill>
                  <a:schemeClr val="tx2"/>
                </a:solidFill>
                <a:latin typeface="Arial" charset="0"/>
                <a:ea typeface="ＭＳ Ｐゴシック" charset="0"/>
              </a:defRPr>
            </a:lvl5pPr>
            <a:lvl6pPr marL="2514600" indent="-228600" defTabSz="1019175"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9175"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9175"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9175" eaLnBrk="0" fontAlgn="base" hangingPunct="0">
              <a:spcBef>
                <a:spcPct val="0"/>
              </a:spcBef>
              <a:spcAft>
                <a:spcPct val="0"/>
              </a:spcAft>
              <a:defRPr sz="4900">
                <a:solidFill>
                  <a:schemeClr val="tx2"/>
                </a:solidFill>
                <a:latin typeface="Arial" charset="0"/>
                <a:ea typeface="ＭＳ Ｐゴシック" charset="0"/>
              </a:defRPr>
            </a:lvl9pPr>
          </a:lstStyle>
          <a:p>
            <a:pPr algn="ctr">
              <a:spcBef>
                <a:spcPct val="50000"/>
              </a:spcBef>
              <a:defRPr/>
            </a:pPr>
            <a:r>
              <a:rPr lang="en-US" sz="5300" i="1" dirty="0" smtClean="0">
                <a:solidFill>
                  <a:schemeClr val="accent2"/>
                </a:solidFill>
                <a:latin typeface="Tahoma" charset="0"/>
                <a:cs typeface="+mn-cs"/>
              </a:rPr>
              <a:t>Removed GMOs from EU!</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Text Box 2"/>
          <p:cNvSpPr txBox="1">
            <a:spLocks noChangeArrowheads="1"/>
          </p:cNvSpPr>
          <p:nvPr/>
        </p:nvSpPr>
        <p:spPr bwMode="auto">
          <a:xfrm>
            <a:off x="0" y="490744"/>
            <a:ext cx="1005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69" tIns="50835" rIns="101669" bIns="50835">
            <a:spAutoFit/>
          </a:bodyPr>
          <a:lstStyle>
            <a:lvl1pPr defTabSz="1017588" eaLnBrk="0" hangingPunct="0">
              <a:defRPr sz="4900">
                <a:solidFill>
                  <a:schemeClr val="tx2"/>
                </a:solidFill>
                <a:latin typeface="Arial" charset="0"/>
                <a:ea typeface="ＭＳ Ｐゴシック" charset="0"/>
                <a:cs typeface="ＭＳ Ｐゴシック" charset="0"/>
              </a:defRPr>
            </a:lvl1pPr>
            <a:lvl2pPr marL="742950" indent="-285750" defTabSz="1017588" eaLnBrk="0" hangingPunct="0">
              <a:defRPr sz="4900">
                <a:solidFill>
                  <a:schemeClr val="tx2"/>
                </a:solidFill>
                <a:latin typeface="Arial" charset="0"/>
                <a:ea typeface="ＭＳ Ｐゴシック" charset="0"/>
              </a:defRPr>
            </a:lvl2pPr>
            <a:lvl3pPr marL="1143000" indent="-228600" defTabSz="1017588" eaLnBrk="0" hangingPunct="0">
              <a:defRPr sz="4900">
                <a:solidFill>
                  <a:schemeClr val="tx2"/>
                </a:solidFill>
                <a:latin typeface="Arial" charset="0"/>
                <a:ea typeface="ＭＳ Ｐゴシック" charset="0"/>
              </a:defRPr>
            </a:lvl3pPr>
            <a:lvl4pPr marL="1600200" indent="-228600" defTabSz="1017588" eaLnBrk="0" hangingPunct="0">
              <a:defRPr sz="4900">
                <a:solidFill>
                  <a:schemeClr val="tx2"/>
                </a:solidFill>
                <a:latin typeface="Arial" charset="0"/>
                <a:ea typeface="ＭＳ Ｐゴシック" charset="0"/>
              </a:defRPr>
            </a:lvl4pPr>
            <a:lvl5pPr marL="2057400" indent="-228600" defTabSz="1017588" eaLnBrk="0" hangingPunct="0">
              <a:defRPr sz="4900">
                <a:solidFill>
                  <a:schemeClr val="tx2"/>
                </a:solidFill>
                <a:latin typeface="Arial" charset="0"/>
                <a:ea typeface="ＭＳ Ｐゴシック" charset="0"/>
              </a:defRPr>
            </a:lvl5pPr>
            <a:lvl6pPr marL="2514600" indent="-228600" defTabSz="1017588"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1017588"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1017588"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1017588" eaLnBrk="0" fontAlgn="base" hangingPunct="0">
              <a:spcBef>
                <a:spcPct val="0"/>
              </a:spcBef>
              <a:spcAft>
                <a:spcPct val="0"/>
              </a:spcAft>
              <a:defRPr sz="4900">
                <a:solidFill>
                  <a:schemeClr val="tx2"/>
                </a:solidFill>
                <a:latin typeface="Arial" charset="0"/>
                <a:ea typeface="ＭＳ Ｐゴシック" charset="0"/>
              </a:defRPr>
            </a:lvl9pPr>
          </a:lstStyle>
          <a:p>
            <a:pPr algn="ctr" eaLnBrk="1" hangingPunct="1"/>
            <a:r>
              <a:rPr lang="en-US" b="1" i="1" dirty="0">
                <a:solidFill>
                  <a:srgbClr val="CC0000"/>
                </a:solidFill>
                <a:effectLst>
                  <a:outerShdw blurRad="38100" dist="38100" dir="2700000" algn="tl">
                    <a:srgbClr val="DDDDDD"/>
                  </a:outerShdw>
                </a:effectLst>
                <a:latin typeface="Tahoma" charset="0"/>
              </a:rPr>
              <a:t>Genetically Modified Foods</a:t>
            </a:r>
          </a:p>
        </p:txBody>
      </p:sp>
      <p:pic>
        <p:nvPicPr>
          <p:cNvPr id="2" name="Picture 1"/>
          <p:cNvPicPr>
            <a:picLocks noChangeAspect="1"/>
          </p:cNvPicPr>
          <p:nvPr/>
        </p:nvPicPr>
        <p:blipFill>
          <a:blip r:embed="rId3"/>
          <a:stretch>
            <a:fillRect/>
          </a:stretch>
        </p:blipFill>
        <p:spPr>
          <a:xfrm>
            <a:off x="1876109" y="2410692"/>
            <a:ext cx="6306181" cy="4729636"/>
          </a:xfrm>
          <a:prstGeom prst="rect">
            <a:avLst/>
          </a:prstGeom>
        </p:spPr>
      </p:pic>
      <p:sp>
        <p:nvSpPr>
          <p:cNvPr id="3" name="TextBox 2"/>
          <p:cNvSpPr txBox="1"/>
          <p:nvPr/>
        </p:nvSpPr>
        <p:spPr>
          <a:xfrm>
            <a:off x="1318161" y="1347994"/>
            <a:ext cx="7647709" cy="954107"/>
          </a:xfrm>
          <a:prstGeom prst="rect">
            <a:avLst/>
          </a:prstGeom>
          <a:noFill/>
        </p:spPr>
        <p:txBody>
          <a:bodyPr wrap="square" rtlCol="0">
            <a:spAutoFit/>
          </a:bodyPr>
          <a:lstStyle/>
          <a:p>
            <a:r>
              <a:rPr lang="en-US" sz="2800" dirty="0" smtClean="0"/>
              <a:t>Genetically Engineered Foods</a:t>
            </a:r>
          </a:p>
          <a:p>
            <a:r>
              <a:rPr lang="en-US" sz="2800" dirty="0"/>
              <a:t>	</a:t>
            </a:r>
            <a:r>
              <a:rPr lang="en-US" sz="2800" dirty="0" smtClean="0"/>
              <a:t>Genetically Modified Organisms/GMOs</a:t>
            </a:r>
            <a:endParaRPr lang="en-US" sz="28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1074038" y="2017300"/>
            <a:ext cx="7499350" cy="2849562"/>
          </a:xfrm>
        </p:spPr>
        <p:txBody>
          <a:bodyPr/>
          <a:lstStyle/>
          <a:p>
            <a:pPr defTabSz="1019175" eaLnBrk="1" hangingPunct="1">
              <a:lnSpc>
                <a:spcPts val="3675"/>
              </a:lnSpc>
              <a:defRPr/>
            </a:pPr>
            <a:r>
              <a:rPr lang="en-US" sz="3200" b="1" dirty="0">
                <a:latin typeface="Tahoma" charset="0"/>
                <a:cs typeface="+mn-cs"/>
              </a:rPr>
              <a:t>4 major crops</a:t>
            </a:r>
          </a:p>
          <a:p>
            <a:pPr defTabSz="1019175" eaLnBrk="1" hangingPunct="1">
              <a:lnSpc>
                <a:spcPts val="3675"/>
              </a:lnSpc>
              <a:defRPr/>
            </a:pPr>
            <a:r>
              <a:rPr lang="en-US" sz="3200" b="1" dirty="0">
                <a:latin typeface="Tahoma" charset="0"/>
                <a:cs typeface="+mn-cs"/>
              </a:rPr>
              <a:t>2 major traits</a:t>
            </a:r>
          </a:p>
          <a:p>
            <a:pPr defTabSz="1019175" eaLnBrk="1" hangingPunct="1">
              <a:lnSpc>
                <a:spcPts val="3675"/>
              </a:lnSpc>
              <a:defRPr/>
            </a:pPr>
            <a:r>
              <a:rPr lang="en-US" sz="3200" b="1" dirty="0">
                <a:latin typeface="Tahoma" charset="0"/>
                <a:cs typeface="+mn-cs"/>
              </a:rPr>
              <a:t>6 </a:t>
            </a:r>
            <a:r>
              <a:rPr lang="en-US" sz="3200" b="1" dirty="0" smtClean="0">
                <a:latin typeface="Tahoma" charset="0"/>
                <a:cs typeface="+mn-cs"/>
              </a:rPr>
              <a:t>countries primarily and mostly in the Western Hemisphere</a:t>
            </a:r>
            <a:endParaRPr lang="en-US" sz="3200" b="1" dirty="0">
              <a:latin typeface="Tahoma" charset="0"/>
              <a:cs typeface="+mn-cs"/>
            </a:endParaRPr>
          </a:p>
          <a:p>
            <a:pPr defTabSz="1019175" eaLnBrk="1" hangingPunct="1">
              <a:lnSpc>
                <a:spcPts val="3675"/>
              </a:lnSpc>
              <a:defRPr/>
            </a:pPr>
            <a:r>
              <a:rPr lang="en-US" sz="3200" b="1" dirty="0">
                <a:latin typeface="Tahoma" charset="0"/>
                <a:cs typeface="+mn-cs"/>
              </a:rPr>
              <a:t>2.4% of global agricultural land</a:t>
            </a:r>
            <a:r>
              <a:rPr lang="en-US" dirty="0">
                <a:cs typeface="+mn-cs"/>
              </a:rPr>
              <a:t> </a:t>
            </a:r>
          </a:p>
        </p:txBody>
      </p:sp>
      <p:sp>
        <p:nvSpPr>
          <p:cNvPr id="435203" name="Rectangle 3"/>
          <p:cNvSpPr>
            <a:spLocks noGrp="1" noChangeArrowheads="1"/>
          </p:cNvSpPr>
          <p:nvPr>
            <p:ph type="title"/>
          </p:nvPr>
        </p:nvSpPr>
        <p:spPr>
          <a:xfrm>
            <a:off x="0" y="1133475"/>
            <a:ext cx="10056813" cy="841375"/>
          </a:xfrm>
        </p:spPr>
        <p:txBody>
          <a:bodyPr/>
          <a:lstStyle/>
          <a:p>
            <a:pPr eaLnBrk="1" hangingPunct="1"/>
            <a:r>
              <a:rPr lang="en-US" sz="4400" i="1" dirty="0">
                <a:solidFill>
                  <a:srgbClr val="9A2500"/>
                </a:solidFill>
                <a:effectLst>
                  <a:outerShdw blurRad="38100" dist="38100" dir="2700000" algn="tl">
                    <a:srgbClr val="DDDDDD"/>
                  </a:outerShdw>
                </a:effectLst>
                <a:latin typeface="Tahoma" charset="0"/>
              </a:rPr>
              <a:t>Expansion has been Limited…</a:t>
            </a:r>
            <a:br>
              <a:rPr lang="en-US" sz="4400" i="1" dirty="0">
                <a:solidFill>
                  <a:srgbClr val="9A2500"/>
                </a:solidFill>
                <a:effectLst>
                  <a:outerShdw blurRad="38100" dist="38100" dir="2700000" algn="tl">
                    <a:srgbClr val="DDDDDD"/>
                  </a:outerShdw>
                </a:effectLst>
                <a:latin typeface="Tahoma" charset="0"/>
              </a:rPr>
            </a:br>
            <a:r>
              <a:rPr lang="en-US" sz="4400" i="1" dirty="0">
                <a:solidFill>
                  <a:srgbClr val="9A2500"/>
                </a:solidFill>
                <a:effectLst>
                  <a:outerShdw blurRad="38100" dist="38100" dir="2700000" algn="tl">
                    <a:srgbClr val="DDDDDD"/>
                  </a:outerShdw>
                </a:effectLst>
                <a:latin typeface="Tahoma" charset="0"/>
              </a:rPr>
              <a:t>So Far</a:t>
            </a:r>
            <a:r>
              <a:rPr lang="en-US" sz="5400" i="1" dirty="0">
                <a:solidFill>
                  <a:srgbClr val="9A2500"/>
                </a:solidFill>
                <a:effectLst>
                  <a:outerShdw blurRad="38100" dist="38100" dir="2700000" algn="tl">
                    <a:srgbClr val="DDDDDD"/>
                  </a:outerShdw>
                </a:effectLst>
                <a:latin typeface="Tahoma" charset="0"/>
              </a:rPr>
              <a:t>!</a:t>
            </a:r>
            <a:r>
              <a:rPr lang="en-US" sz="5400" i="1" dirty="0">
                <a:effectLst>
                  <a:outerShdw blurRad="38100" dist="38100" dir="2700000" algn="tl">
                    <a:srgbClr val="DDDDDD"/>
                  </a:outerShdw>
                </a:effectLst>
                <a:latin typeface="Tahoma" charset="0"/>
              </a:rPr>
              <a:t/>
            </a:r>
            <a:br>
              <a:rPr lang="en-US" sz="5400" i="1" dirty="0">
                <a:effectLst>
                  <a:outerShdw blurRad="38100" dist="38100" dir="2700000" algn="tl">
                    <a:srgbClr val="DDDDDD"/>
                  </a:outerShdw>
                </a:effectLst>
                <a:latin typeface="Tahoma" charset="0"/>
              </a:rPr>
            </a:br>
            <a:endParaRPr lang="en-US" sz="5400" i="1" dirty="0">
              <a:effectLst>
                <a:outerShdw blurRad="38100" dist="38100" dir="2700000" algn="tl">
                  <a:srgbClr val="DDDDDD"/>
                </a:outerShdw>
              </a:effectLst>
              <a:latin typeface="Tahoma" charset="0"/>
            </a:endParaRPr>
          </a:p>
        </p:txBody>
      </p:sp>
      <p:sp>
        <p:nvSpPr>
          <p:cNvPr id="80900" name="Line 4"/>
          <p:cNvSpPr>
            <a:spLocks noChangeShapeType="1"/>
          </p:cNvSpPr>
          <p:nvPr/>
        </p:nvSpPr>
        <p:spPr bwMode="auto">
          <a:xfrm>
            <a:off x="0" y="2005425"/>
            <a:ext cx="1005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solidFill>
                <a:srgbClr val="0000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body" idx="1"/>
          </p:nvPr>
        </p:nvSpPr>
        <p:spPr>
          <a:xfrm>
            <a:off x="436704" y="2761139"/>
            <a:ext cx="7012910" cy="4576763"/>
          </a:xfrm>
        </p:spPr>
        <p:txBody>
          <a:bodyPr/>
          <a:lstStyle/>
          <a:p>
            <a:pPr indent="-4763" eaLnBrk="1" hangingPunct="1">
              <a:buFontTx/>
              <a:buNone/>
            </a:pPr>
            <a:r>
              <a:rPr lang="en-US" sz="3100" dirty="0">
                <a:latin typeface="Tahoma" charset="0"/>
              </a:rPr>
              <a:t> As far as you know, have you </a:t>
            </a:r>
          </a:p>
          <a:p>
            <a:pPr indent="-4763" eaLnBrk="1" hangingPunct="1">
              <a:buFontTx/>
              <a:buNone/>
            </a:pPr>
            <a:r>
              <a:rPr lang="en-US" sz="3100" dirty="0">
                <a:latin typeface="Tahoma" charset="0"/>
              </a:rPr>
              <a:t> ever eaten genetically </a:t>
            </a:r>
          </a:p>
          <a:p>
            <a:pPr indent="-4763" eaLnBrk="1" hangingPunct="1">
              <a:buFontTx/>
              <a:buNone/>
            </a:pPr>
            <a:r>
              <a:rPr lang="en-US" sz="3100" dirty="0">
                <a:latin typeface="Tahoma" charset="0"/>
              </a:rPr>
              <a:t> modified foods</a:t>
            </a:r>
            <a:r>
              <a:rPr lang="en-US" sz="3100" dirty="0" smtClean="0">
                <a:latin typeface="Tahoma" charset="0"/>
              </a:rPr>
              <a:t>?</a:t>
            </a:r>
          </a:p>
          <a:p>
            <a:pPr indent="-4763" eaLnBrk="1" hangingPunct="1">
              <a:buFontTx/>
              <a:buNone/>
            </a:pPr>
            <a:endParaRPr lang="en-US" sz="3100" dirty="0">
              <a:latin typeface="Tahoma" charset="0"/>
            </a:endParaRPr>
          </a:p>
          <a:p>
            <a:pPr indent="-4763" eaLnBrk="1" hangingPunct="1"/>
            <a:r>
              <a:rPr lang="en-US" sz="3100" dirty="0">
                <a:solidFill>
                  <a:srgbClr val="C00000"/>
                </a:solidFill>
                <a:latin typeface="Tahoma" charset="0"/>
              </a:rPr>
              <a:t>No........................................60%</a:t>
            </a:r>
            <a:r>
              <a:rPr lang="en-US" sz="3100" dirty="0">
                <a:latin typeface="Tahoma" charset="0"/>
              </a:rPr>
              <a:t> </a:t>
            </a:r>
          </a:p>
          <a:p>
            <a:pPr indent="-4763" eaLnBrk="1" hangingPunct="1"/>
            <a:r>
              <a:rPr lang="en-US" sz="3100" dirty="0">
                <a:latin typeface="Tahoma" charset="0"/>
              </a:rPr>
              <a:t>Don</a:t>
            </a:r>
            <a:r>
              <a:rPr lang="ja-JP" altLang="en-US" sz="3100" dirty="0">
                <a:latin typeface="Tahoma" charset="0"/>
              </a:rPr>
              <a:t>’</a:t>
            </a:r>
            <a:r>
              <a:rPr lang="en-US" altLang="ja-JP" sz="3100" dirty="0">
                <a:latin typeface="Tahoma" charset="0"/>
              </a:rPr>
              <a:t>t Know...........................15%</a:t>
            </a:r>
          </a:p>
          <a:p>
            <a:pPr indent="-4763" eaLnBrk="1" hangingPunct="1"/>
            <a:r>
              <a:rPr lang="en-US" sz="3100" dirty="0">
                <a:latin typeface="Tahoma" charset="0"/>
              </a:rPr>
              <a:t>Yes.......................................25%</a:t>
            </a:r>
            <a:r>
              <a:rPr lang="en-US" sz="3100" dirty="0">
                <a:latin typeface="Gill Sans MT" charset="0"/>
              </a:rPr>
              <a:t>	</a:t>
            </a:r>
          </a:p>
          <a:p>
            <a:pPr indent="-4763" eaLnBrk="1" hangingPunct="1"/>
            <a:endParaRPr lang="en-US" sz="4000" dirty="0">
              <a:latin typeface="Arial" charset="0"/>
            </a:endParaRPr>
          </a:p>
          <a:p>
            <a:pPr indent="-4763" eaLnBrk="1" hangingPunct="1"/>
            <a:endParaRPr lang="en-US" dirty="0">
              <a:latin typeface="Arial" charset="0"/>
            </a:endParaRPr>
          </a:p>
        </p:txBody>
      </p:sp>
      <p:sp>
        <p:nvSpPr>
          <p:cNvPr id="81923" name="Rectangle 6"/>
          <p:cNvSpPr>
            <a:spLocks noGrp="1" noChangeArrowheads="1"/>
          </p:cNvSpPr>
          <p:nvPr>
            <p:ph type="title"/>
          </p:nvPr>
        </p:nvSpPr>
        <p:spPr>
          <a:xfrm>
            <a:off x="296863" y="266700"/>
            <a:ext cx="9051925" cy="2244725"/>
          </a:xfrm>
        </p:spPr>
        <p:txBody>
          <a:bodyPr/>
          <a:lstStyle/>
          <a:p>
            <a:pPr algn="l" defTabSz="1019175" eaLnBrk="1" hangingPunct="1">
              <a:defRPr/>
            </a:pPr>
            <a:r>
              <a:rPr lang="en-US" sz="4400" i="1" dirty="0">
                <a:solidFill>
                  <a:srgbClr val="9A2500"/>
                </a:solidFill>
                <a:effectLst>
                  <a:outerShdw blurRad="38100" dist="38100" dir="2700000" algn="tl">
                    <a:srgbClr val="000000">
                      <a:alpha val="43137"/>
                    </a:srgbClr>
                  </a:outerShdw>
                </a:effectLst>
                <a:latin typeface="Tahoma" charset="0"/>
                <a:cs typeface="+mj-cs"/>
              </a:rPr>
              <a:t>US awareness is low mainly because our foods are not labeled!</a:t>
            </a:r>
          </a:p>
        </p:txBody>
      </p:sp>
      <p:pic>
        <p:nvPicPr>
          <p:cNvPr id="4" name="Picture 3" descr="TableOfFood.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62822" y="2173754"/>
            <a:ext cx="3078480" cy="2462784"/>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75000"/>
              </a:schemeClr>
            </a:gs>
          </a:gsLst>
          <a:lin ang="0" scaled="1"/>
          <a:tileRect/>
        </a:gradFill>
        <a:effectLst/>
      </p:bgPr>
    </p:bg>
    <p:spTree>
      <p:nvGrpSpPr>
        <p:cNvPr id="1" name=""/>
        <p:cNvGrpSpPr/>
        <p:nvPr/>
      </p:nvGrpSpPr>
      <p:grpSpPr>
        <a:xfrm>
          <a:off x="0" y="0"/>
          <a:ext cx="0" cy="0"/>
          <a:chOff x="0" y="0"/>
          <a:chExt cx="0" cy="0"/>
        </a:xfrm>
      </p:grpSpPr>
      <p:sp>
        <p:nvSpPr>
          <p:cNvPr id="82946" name="Content Placeholder 2"/>
          <p:cNvSpPr>
            <a:spLocks noGrp="1"/>
          </p:cNvSpPr>
          <p:nvPr>
            <p:ph idx="1"/>
          </p:nvPr>
        </p:nvSpPr>
        <p:spPr>
          <a:xfrm>
            <a:off x="503238" y="1603318"/>
            <a:ext cx="9051925" cy="4497388"/>
          </a:xfrm>
        </p:spPr>
        <p:txBody>
          <a:bodyPr/>
          <a:lstStyle/>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All </a:t>
            </a:r>
            <a:r>
              <a:rPr lang="en-US" i="1" dirty="0" smtClean="0">
                <a:solidFill>
                  <a:srgbClr val="003366"/>
                </a:solidFill>
                <a:effectLst>
                  <a:outerShdw blurRad="38100" dist="38100" dir="2700000" algn="tl">
                    <a:srgbClr val="000000">
                      <a:alpha val="43137"/>
                    </a:srgbClr>
                  </a:outerShdw>
                </a:effectLst>
                <a:cs typeface="+mn-cs"/>
              </a:rPr>
              <a:t>European </a:t>
            </a:r>
            <a:r>
              <a:rPr lang="en-US" i="1" dirty="0">
                <a:solidFill>
                  <a:srgbClr val="003366"/>
                </a:solidFill>
                <a:effectLst>
                  <a:outerShdw blurRad="38100" dist="38100" dir="2700000" algn="tl">
                    <a:srgbClr val="000000">
                      <a:alpha val="43137"/>
                    </a:srgbClr>
                  </a:outerShdw>
                </a:effectLst>
                <a:cs typeface="+mn-cs"/>
              </a:rPr>
              <a:t>Union countries</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Russia</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China</a:t>
            </a:r>
          </a:p>
          <a:p>
            <a:pPr defTabSz="1019175" eaLnBrk="1" hangingPunct="1">
              <a:defRPr/>
            </a:pPr>
            <a:r>
              <a:rPr lang="en-US" i="1" dirty="0">
                <a:solidFill>
                  <a:srgbClr val="003366"/>
                </a:solidFill>
                <a:effectLst>
                  <a:outerShdw blurRad="38100" dist="38100" dir="2700000" algn="tl">
                    <a:srgbClr val="000000">
                      <a:alpha val="43137"/>
                    </a:srgbClr>
                  </a:outerShdw>
                </a:effectLst>
                <a:cs typeface="+mn-cs"/>
              </a:rPr>
              <a:t>Australia</a:t>
            </a: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Japan</a:t>
            </a: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South Africa</a:t>
            </a:r>
            <a:endParaRPr lang="en-US" i="1" dirty="0">
              <a:solidFill>
                <a:srgbClr val="003366"/>
              </a:solidFill>
              <a:effectLst>
                <a:outerShdw blurRad="38100" dist="38100" dir="2700000" algn="tl">
                  <a:srgbClr val="000000">
                    <a:alpha val="43137"/>
                  </a:srgbClr>
                </a:outerShdw>
              </a:effectLst>
              <a:cs typeface="+mn-cs"/>
            </a:endParaRPr>
          </a:p>
          <a:p>
            <a:pPr defTabSz="1019175" eaLnBrk="1" hangingPunct="1">
              <a:defRPr/>
            </a:pPr>
            <a:r>
              <a:rPr lang="en-US" i="1" dirty="0" smtClean="0">
                <a:solidFill>
                  <a:srgbClr val="003366"/>
                </a:solidFill>
                <a:effectLst>
                  <a:outerShdw blurRad="38100" dist="38100" dir="2700000" algn="tl">
                    <a:srgbClr val="000000">
                      <a:alpha val="43137"/>
                    </a:srgbClr>
                  </a:outerShdw>
                </a:effectLst>
                <a:cs typeface="+mn-cs"/>
              </a:rPr>
              <a:t>64 countries world wide require labeling</a:t>
            </a:r>
            <a:endParaRPr lang="en-US" i="1" dirty="0">
              <a:solidFill>
                <a:srgbClr val="003366"/>
              </a:solidFill>
              <a:effectLst>
                <a:outerShdw blurRad="38100" dist="38100" dir="2700000" algn="tl">
                  <a:srgbClr val="000000">
                    <a:alpha val="43137"/>
                  </a:srgbClr>
                </a:outerShdw>
              </a:effectLst>
              <a:cs typeface="+mn-cs"/>
            </a:endParaRPr>
          </a:p>
        </p:txBody>
      </p:sp>
      <p:sp>
        <p:nvSpPr>
          <p:cNvPr id="82947" name="Title 4"/>
          <p:cNvSpPr>
            <a:spLocks noGrp="1"/>
          </p:cNvSpPr>
          <p:nvPr>
            <p:ph type="title"/>
          </p:nvPr>
        </p:nvSpPr>
        <p:spPr>
          <a:xfrm>
            <a:off x="503238" y="311150"/>
            <a:ext cx="9385621" cy="1295400"/>
          </a:xfrm>
        </p:spPr>
        <p:txBody>
          <a:bodyPr/>
          <a:lstStyle/>
          <a:p>
            <a:pPr defTabSz="1019175" eaLnBrk="1" hangingPunct="1">
              <a:defRPr/>
            </a:pPr>
            <a:r>
              <a:rPr lang="en-US" sz="4800" b="1" i="1" dirty="0">
                <a:ln w="1905"/>
                <a:solidFill>
                  <a:srgbClr val="9A2500"/>
                </a:solidFill>
                <a:effectLst>
                  <a:innerShdw blurRad="69850" dist="43180" dir="5400000">
                    <a:srgbClr val="000000">
                      <a:alpha val="65000"/>
                    </a:srgbClr>
                  </a:innerShdw>
                </a:effectLst>
                <a:cs typeface="+mj-cs"/>
              </a:rPr>
              <a:t>Countries that Label GM Foods</a:t>
            </a:r>
          </a:p>
        </p:txBody>
      </p:sp>
      <p:sp>
        <p:nvSpPr>
          <p:cNvPr id="262148" name="TextBox 5"/>
          <p:cNvSpPr txBox="1">
            <a:spLocks noChangeArrowheads="1"/>
          </p:cNvSpPr>
          <p:nvPr/>
        </p:nvSpPr>
        <p:spPr bwMode="auto">
          <a:xfrm>
            <a:off x="299189" y="6465454"/>
            <a:ext cx="94662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b="1" i="1" dirty="0">
                <a:ln w="1905"/>
                <a:solidFill>
                  <a:srgbClr val="9A2500"/>
                </a:solidFill>
                <a:effectLst>
                  <a:innerShdw blurRad="69850" dist="43180" dir="5400000">
                    <a:srgbClr val="000000">
                      <a:alpha val="65000"/>
                    </a:srgbClr>
                  </a:innerShdw>
                </a:effectLst>
              </a:rPr>
              <a:t>Several Ban GM Foods Altogether</a:t>
            </a:r>
          </a:p>
        </p:txBody>
      </p:sp>
      <p:pic>
        <p:nvPicPr>
          <p:cNvPr id="2" name="Picture 1" descr="ear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00" y="2438400"/>
            <a:ext cx="3733800" cy="21717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1019175">
              <a:defRPr/>
            </a:pPr>
            <a:r>
              <a:rPr lang="en-US" sz="6000" b="1" i="1" dirty="0" smtClean="0">
                <a:ln w="1905"/>
                <a:solidFill>
                  <a:srgbClr val="9A2500"/>
                </a:solidFill>
                <a:effectLst>
                  <a:innerShdw blurRad="69850" dist="43180" dir="5400000">
                    <a:srgbClr val="000000">
                      <a:alpha val="65000"/>
                    </a:srgbClr>
                  </a:innerShdw>
                </a:effectLst>
                <a:cs typeface="+mj-cs"/>
              </a:rPr>
              <a:t>USA Does Not Label!!</a:t>
            </a:r>
            <a:endParaRPr lang="en-US" sz="6000" b="1" i="1" dirty="0">
              <a:ln w="1905"/>
              <a:solidFill>
                <a:srgbClr val="9A2500"/>
              </a:solidFill>
              <a:effectLst>
                <a:innerShdw blurRad="69850" dist="43180" dir="5400000">
                  <a:srgbClr val="000000">
                    <a:alpha val="65000"/>
                  </a:srgbClr>
                </a:innerShdw>
              </a:effectLst>
              <a:cs typeface="+mj-cs"/>
            </a:endParaRPr>
          </a:p>
        </p:txBody>
      </p:sp>
      <p:sp>
        <p:nvSpPr>
          <p:cNvPr id="263171" name="TextBox 4"/>
          <p:cNvSpPr txBox="1">
            <a:spLocks noChangeArrowheads="1"/>
          </p:cNvSpPr>
          <p:nvPr/>
        </p:nvSpPr>
        <p:spPr bwMode="auto">
          <a:xfrm>
            <a:off x="750888" y="1717675"/>
            <a:ext cx="8764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4400" dirty="0"/>
              <a:t>Monsanto says …</a:t>
            </a:r>
            <a:r>
              <a:rPr lang="en-US" sz="4400" dirty="0" smtClean="0"/>
              <a:t>… </a:t>
            </a:r>
            <a:r>
              <a:rPr lang="en-US" sz="4400" u="sng" dirty="0" smtClean="0">
                <a:solidFill>
                  <a:srgbClr val="0000FF"/>
                </a:solidFill>
                <a:effectLst>
                  <a:outerShdw blurRad="38100" dist="38100" dir="2700000" algn="tl">
                    <a:srgbClr val="000000">
                      <a:alpha val="43137"/>
                    </a:srgbClr>
                  </a:outerShdw>
                </a:effectLst>
                <a:latin typeface="Lucida Handwriting"/>
                <a:cs typeface="Lucida Handwriting"/>
              </a:rPr>
              <a:t>Trust Us!</a:t>
            </a:r>
            <a:endParaRPr lang="en-US" sz="4400" i="1" u="sng" dirty="0">
              <a:solidFill>
                <a:srgbClr val="0000FF"/>
              </a:solidFill>
              <a:effectLst>
                <a:outerShdw blurRad="38100" dist="38100" dir="2700000" algn="tl">
                  <a:srgbClr val="000000">
                    <a:alpha val="43137"/>
                  </a:srgbClr>
                </a:outerShdw>
              </a:effectLst>
              <a:latin typeface="Lucida Handwriting"/>
              <a:cs typeface="Lucida Handwriting"/>
            </a:endParaRPr>
          </a:p>
        </p:txBody>
      </p:sp>
      <p:sp>
        <p:nvSpPr>
          <p:cNvPr id="263172" name="TextBox 5"/>
          <p:cNvSpPr txBox="1">
            <a:spLocks noChangeArrowheads="1"/>
          </p:cNvSpPr>
          <p:nvPr/>
        </p:nvSpPr>
        <p:spPr bwMode="auto">
          <a:xfrm>
            <a:off x="1400051" y="2550982"/>
            <a:ext cx="485856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sz="4900">
                <a:solidFill>
                  <a:schemeClr val="tx2"/>
                </a:solidFill>
                <a:latin typeface="Arial" charset="0"/>
                <a:ea typeface="ＭＳ Ｐゴシック" charset="0"/>
                <a:cs typeface="ＭＳ Ｐゴシック" charset="0"/>
              </a:defRPr>
            </a:lvl1pPr>
            <a:lvl2pPr marL="742950" indent="-285750" defTabSz="912813" eaLnBrk="0" hangingPunct="0">
              <a:defRPr sz="4900">
                <a:solidFill>
                  <a:schemeClr val="tx2"/>
                </a:solidFill>
                <a:latin typeface="Arial" charset="0"/>
                <a:ea typeface="ＭＳ Ｐゴシック" charset="0"/>
              </a:defRPr>
            </a:lvl2pPr>
            <a:lvl3pPr marL="1143000" indent="-228600" defTabSz="912813" eaLnBrk="0" hangingPunct="0">
              <a:defRPr sz="4900">
                <a:solidFill>
                  <a:schemeClr val="tx2"/>
                </a:solidFill>
                <a:latin typeface="Arial" charset="0"/>
                <a:ea typeface="ＭＳ Ｐゴシック" charset="0"/>
              </a:defRPr>
            </a:lvl3pPr>
            <a:lvl4pPr marL="1600200" indent="-228600" defTabSz="912813" eaLnBrk="0" hangingPunct="0">
              <a:defRPr sz="4900">
                <a:solidFill>
                  <a:schemeClr val="tx2"/>
                </a:solidFill>
                <a:latin typeface="Arial" charset="0"/>
                <a:ea typeface="ＭＳ Ｐゴシック" charset="0"/>
              </a:defRPr>
            </a:lvl4pPr>
            <a:lvl5pPr marL="2057400" indent="-228600" defTabSz="912813" eaLnBrk="0" hangingPunct="0">
              <a:defRPr sz="4900">
                <a:solidFill>
                  <a:schemeClr val="tx2"/>
                </a:solidFill>
                <a:latin typeface="Arial" charset="0"/>
                <a:ea typeface="ＭＳ Ｐゴシック" charset="0"/>
              </a:defRPr>
            </a:lvl5pPr>
            <a:lvl6pPr marL="2514600" indent="-228600" defTabSz="912813" eaLnBrk="0" fontAlgn="base" hangingPunct="0">
              <a:spcBef>
                <a:spcPct val="0"/>
              </a:spcBef>
              <a:spcAft>
                <a:spcPct val="0"/>
              </a:spcAft>
              <a:defRPr sz="4900">
                <a:solidFill>
                  <a:schemeClr val="tx2"/>
                </a:solidFill>
                <a:latin typeface="Arial" charset="0"/>
                <a:ea typeface="ＭＳ Ｐゴシック" charset="0"/>
              </a:defRPr>
            </a:lvl6pPr>
            <a:lvl7pPr marL="2971800" indent="-228600" defTabSz="912813" eaLnBrk="0" fontAlgn="base" hangingPunct="0">
              <a:spcBef>
                <a:spcPct val="0"/>
              </a:spcBef>
              <a:spcAft>
                <a:spcPct val="0"/>
              </a:spcAft>
              <a:defRPr sz="4900">
                <a:solidFill>
                  <a:schemeClr val="tx2"/>
                </a:solidFill>
                <a:latin typeface="Arial" charset="0"/>
                <a:ea typeface="ＭＳ Ｐゴシック" charset="0"/>
              </a:defRPr>
            </a:lvl7pPr>
            <a:lvl8pPr marL="3429000" indent="-228600" defTabSz="912813" eaLnBrk="0" fontAlgn="base" hangingPunct="0">
              <a:spcBef>
                <a:spcPct val="0"/>
              </a:spcBef>
              <a:spcAft>
                <a:spcPct val="0"/>
              </a:spcAft>
              <a:defRPr sz="4900">
                <a:solidFill>
                  <a:schemeClr val="tx2"/>
                </a:solidFill>
                <a:latin typeface="Arial" charset="0"/>
                <a:ea typeface="ＭＳ Ｐゴシック" charset="0"/>
              </a:defRPr>
            </a:lvl8pPr>
            <a:lvl9pPr marL="3886200" indent="-228600" defTabSz="912813" eaLnBrk="0" fontAlgn="base" hangingPunct="0">
              <a:spcBef>
                <a:spcPct val="0"/>
              </a:spcBef>
              <a:spcAft>
                <a:spcPct val="0"/>
              </a:spcAft>
              <a:defRPr sz="4900">
                <a:solidFill>
                  <a:schemeClr val="tx2"/>
                </a:solidFill>
                <a:latin typeface="Arial" charset="0"/>
                <a:ea typeface="ＭＳ Ｐゴシック" charset="0"/>
              </a:defRPr>
            </a:lvl9pPr>
          </a:lstStyle>
          <a:p>
            <a:pPr eaLnBrk="1" hangingPunct="1"/>
            <a:r>
              <a:rPr lang="en-US" sz="5200" b="1" i="1" dirty="0">
                <a:ln w="1905"/>
                <a:solidFill>
                  <a:srgbClr val="92D050"/>
                </a:solidFill>
                <a:effectLst>
                  <a:innerShdw blurRad="69850" dist="43180" dir="5400000">
                    <a:srgbClr val="000000">
                      <a:alpha val="65000"/>
                    </a:srgbClr>
                  </a:innerShdw>
                </a:effectLst>
              </a:rPr>
              <a:t>DDT</a:t>
            </a:r>
          </a:p>
          <a:p>
            <a:pPr eaLnBrk="1" hangingPunct="1"/>
            <a:r>
              <a:rPr lang="en-US" sz="5200" b="1" i="1" dirty="0">
                <a:ln w="1905"/>
                <a:solidFill>
                  <a:srgbClr val="92D050"/>
                </a:solidFill>
                <a:effectLst>
                  <a:innerShdw blurRad="69850" dist="43180" dir="5400000">
                    <a:srgbClr val="000000">
                      <a:alpha val="65000"/>
                    </a:srgbClr>
                  </a:innerShdw>
                </a:effectLst>
              </a:rPr>
              <a:t>PCBs</a:t>
            </a:r>
          </a:p>
          <a:p>
            <a:pPr eaLnBrk="1" hangingPunct="1"/>
            <a:r>
              <a:rPr lang="en-US" sz="5200" b="1" i="1" dirty="0">
                <a:ln w="1905"/>
                <a:solidFill>
                  <a:srgbClr val="92D050"/>
                </a:solidFill>
                <a:effectLst>
                  <a:innerShdw blurRad="69850" dist="43180" dir="5400000">
                    <a:srgbClr val="000000">
                      <a:alpha val="65000"/>
                    </a:srgbClr>
                  </a:innerShdw>
                </a:effectLst>
              </a:rPr>
              <a:t>Dioxin</a:t>
            </a:r>
          </a:p>
          <a:p>
            <a:pPr eaLnBrk="1" hangingPunct="1"/>
            <a:r>
              <a:rPr lang="en-US" sz="5200" b="1" i="1" dirty="0">
                <a:ln w="1905"/>
                <a:solidFill>
                  <a:srgbClr val="92D050"/>
                </a:solidFill>
                <a:effectLst>
                  <a:innerShdw blurRad="69850" dist="43180" dir="5400000">
                    <a:srgbClr val="000000">
                      <a:alpha val="65000"/>
                    </a:srgbClr>
                  </a:innerShdw>
                </a:effectLst>
              </a:rPr>
              <a:t>Agent Orange</a:t>
            </a:r>
          </a:p>
          <a:p>
            <a:pPr eaLnBrk="1" hangingPunct="1"/>
            <a:r>
              <a:rPr lang="en-US" sz="5200" b="1" i="1" dirty="0" err="1">
                <a:ln w="1905"/>
                <a:solidFill>
                  <a:srgbClr val="92D050"/>
                </a:solidFill>
                <a:effectLst>
                  <a:innerShdw blurRad="69850" dist="43180" dir="5400000">
                    <a:srgbClr val="000000">
                      <a:alpha val="65000"/>
                    </a:srgbClr>
                  </a:innerShdw>
                </a:effectLst>
              </a:rPr>
              <a:t>rBGH</a:t>
            </a:r>
            <a:endParaRPr lang="en-US" sz="5200" b="1" i="1" dirty="0">
              <a:ln w="1905"/>
              <a:solidFill>
                <a:srgbClr val="92D050"/>
              </a:solidFill>
              <a:effectLst>
                <a:innerShdw blurRad="69850" dist="43180" dir="5400000">
                  <a:srgbClr val="000000">
                    <a:alpha val="65000"/>
                  </a:srgbClr>
                </a:innerShdw>
              </a:effectLst>
            </a:endParaRPr>
          </a:p>
          <a:p>
            <a:pPr eaLnBrk="1" hangingPunct="1"/>
            <a:r>
              <a:rPr lang="en-US" sz="5200" b="1" i="1" dirty="0">
                <a:ln w="1905"/>
                <a:solidFill>
                  <a:srgbClr val="92D050"/>
                </a:solidFill>
                <a:effectLst>
                  <a:innerShdw blurRad="69850" dist="43180" dir="5400000">
                    <a:srgbClr val="000000">
                      <a:alpha val="65000"/>
                    </a:srgbClr>
                  </a:innerShdw>
                </a:effectLst>
              </a:rPr>
              <a:t>GMOs</a:t>
            </a:r>
          </a:p>
        </p:txBody>
      </p:sp>
      <p:pic>
        <p:nvPicPr>
          <p:cNvPr id="5" name="Picture 4" descr="SkullCrossbone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06296" y="2759562"/>
            <a:ext cx="3381314" cy="4053891"/>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3E8E8C"/>
            </a:gs>
            <a:gs pos="100000">
              <a:schemeClr val="bg1">
                <a:lumMod val="65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538" y="0"/>
            <a:ext cx="9051925" cy="1295400"/>
          </a:xfrm>
        </p:spPr>
        <p:txBody>
          <a:bodyPr/>
          <a:lstStyle/>
          <a:p>
            <a:pPr defTabSz="1019175">
              <a:defRPr/>
            </a:pPr>
            <a:r>
              <a:rPr lang="en-US" sz="6000" i="1" dirty="0" smtClean="0">
                <a:solidFill>
                  <a:srgbClr val="9A2500"/>
                </a:solidFill>
              </a:rPr>
              <a:t>Who is Trying?</a:t>
            </a:r>
            <a:endParaRPr lang="en-US" sz="6000" i="1" dirty="0">
              <a:solidFill>
                <a:srgbClr val="9A2500"/>
              </a:solidFill>
            </a:endParaRPr>
          </a:p>
        </p:txBody>
      </p:sp>
      <p:sp>
        <p:nvSpPr>
          <p:cNvPr id="3" name="Content Placeholder 2"/>
          <p:cNvSpPr>
            <a:spLocks noGrp="1"/>
          </p:cNvSpPr>
          <p:nvPr>
            <p:ph idx="1"/>
          </p:nvPr>
        </p:nvSpPr>
        <p:spPr>
          <a:xfrm>
            <a:off x="727074" y="1135063"/>
            <a:ext cx="7223125" cy="5130800"/>
          </a:xfrm>
        </p:spPr>
        <p:txBody>
          <a:bodyPr/>
          <a:lstStyle/>
          <a:p>
            <a:r>
              <a:rPr lang="en-US" sz="2800" dirty="0" smtClean="0">
                <a:solidFill>
                  <a:srgbClr val="000090"/>
                </a:solidFill>
                <a:latin typeface="Arial" charset="0"/>
              </a:rPr>
              <a:t>Vermont (Passed!)</a:t>
            </a:r>
          </a:p>
          <a:p>
            <a:r>
              <a:rPr lang="en-US" sz="2800" dirty="0" smtClean="0">
                <a:solidFill>
                  <a:srgbClr val="000090"/>
                </a:solidFill>
                <a:latin typeface="Arial" charset="0"/>
              </a:rPr>
              <a:t>Maine (Passed)</a:t>
            </a:r>
            <a:endParaRPr lang="en-US" sz="2800" dirty="0">
              <a:solidFill>
                <a:srgbClr val="000090"/>
              </a:solidFill>
              <a:latin typeface="Arial" charset="0"/>
            </a:endParaRPr>
          </a:p>
          <a:p>
            <a:r>
              <a:rPr lang="en-US" sz="2800" dirty="0" smtClean="0">
                <a:solidFill>
                  <a:srgbClr val="000090"/>
                </a:solidFill>
                <a:latin typeface="Arial" charset="0"/>
              </a:rPr>
              <a:t>Connecticut (Passed!)</a:t>
            </a:r>
          </a:p>
          <a:p>
            <a:r>
              <a:rPr lang="en-US" sz="2800" dirty="0" smtClean="0">
                <a:solidFill>
                  <a:srgbClr val="000090"/>
                </a:solidFill>
                <a:latin typeface="Arial" charset="0"/>
              </a:rPr>
              <a:t>2 Oregon counties – banned GM crops</a:t>
            </a:r>
            <a:endParaRPr lang="en-US" sz="2800" dirty="0">
              <a:solidFill>
                <a:srgbClr val="000090"/>
              </a:solidFill>
              <a:latin typeface="Arial" charset="0"/>
            </a:endParaRPr>
          </a:p>
          <a:p>
            <a:r>
              <a:rPr lang="en-US" sz="2800" dirty="0" smtClean="0">
                <a:solidFill>
                  <a:srgbClr val="000090"/>
                </a:solidFill>
                <a:latin typeface="Arial" charset="0"/>
              </a:rPr>
              <a:t>California (Defeated)</a:t>
            </a:r>
          </a:p>
          <a:p>
            <a:r>
              <a:rPr lang="en-US" sz="2800" dirty="0" smtClean="0">
                <a:solidFill>
                  <a:srgbClr val="000090"/>
                </a:solidFill>
                <a:latin typeface="Arial" charset="0"/>
              </a:rPr>
              <a:t>Oregon &amp; Colorado (Defeated)</a:t>
            </a:r>
            <a:endParaRPr lang="en-US" sz="2800" dirty="0">
              <a:solidFill>
                <a:srgbClr val="000090"/>
              </a:solidFill>
              <a:latin typeface="Arial" charset="0"/>
            </a:endParaRPr>
          </a:p>
          <a:p>
            <a:r>
              <a:rPr lang="en-US" sz="2800" dirty="0" smtClean="0">
                <a:solidFill>
                  <a:srgbClr val="000090"/>
                </a:solidFill>
                <a:latin typeface="Arial" charset="0"/>
              </a:rPr>
              <a:t>Washington State (Defeated)</a:t>
            </a:r>
            <a:endParaRPr lang="en-US" sz="2800" dirty="0">
              <a:solidFill>
                <a:srgbClr val="000090"/>
              </a:solidFill>
              <a:latin typeface="Arial" charset="0"/>
            </a:endParaRPr>
          </a:p>
          <a:p>
            <a:r>
              <a:rPr lang="en-US" sz="2800" dirty="0" smtClean="0">
                <a:solidFill>
                  <a:srgbClr val="000090"/>
                </a:solidFill>
                <a:latin typeface="Arial" charset="0"/>
              </a:rPr>
              <a:t>26 </a:t>
            </a:r>
            <a:r>
              <a:rPr lang="en-US" sz="2800" dirty="0">
                <a:solidFill>
                  <a:srgbClr val="000090"/>
                </a:solidFill>
                <a:latin typeface="Arial" charset="0"/>
              </a:rPr>
              <a:t>States </a:t>
            </a:r>
            <a:r>
              <a:rPr lang="en-US" sz="2800" dirty="0" smtClean="0">
                <a:solidFill>
                  <a:srgbClr val="000090"/>
                </a:solidFill>
                <a:latin typeface="Arial" charset="0"/>
              </a:rPr>
              <a:t>had Bills introduced in 2013-2014</a:t>
            </a:r>
            <a:endParaRPr lang="en-US" sz="2800" dirty="0">
              <a:solidFill>
                <a:srgbClr val="000090"/>
              </a:solidFill>
              <a:latin typeface="Arial" charset="0"/>
            </a:endParaRPr>
          </a:p>
          <a:p>
            <a:r>
              <a:rPr lang="en-US" sz="2800" dirty="0" smtClean="0">
                <a:solidFill>
                  <a:srgbClr val="000090"/>
                </a:solidFill>
                <a:latin typeface="Arial" charset="0"/>
              </a:rPr>
              <a:t>Indiana had 2 bills in 2015…. buried</a:t>
            </a:r>
          </a:p>
          <a:p>
            <a:r>
              <a:rPr lang="en-US" sz="2800" dirty="0" smtClean="0">
                <a:solidFill>
                  <a:srgbClr val="9A2500"/>
                </a:solidFill>
                <a:effectLst>
                  <a:outerShdw blurRad="38100" dist="38100" dir="2700000" algn="tl">
                    <a:srgbClr val="000000">
                      <a:alpha val="43137"/>
                    </a:srgbClr>
                  </a:outerShdw>
                </a:effectLst>
                <a:latin typeface="Arial" charset="0"/>
              </a:rPr>
              <a:t>BUT</a:t>
            </a:r>
            <a:r>
              <a:rPr lang="en-US" sz="2800" dirty="0" smtClean="0">
                <a:solidFill>
                  <a:srgbClr val="000090"/>
                </a:solidFill>
                <a:effectLst>
                  <a:outerShdw blurRad="38100" dist="38100" dir="2700000" algn="tl">
                    <a:srgbClr val="000000">
                      <a:alpha val="43137"/>
                    </a:srgbClr>
                  </a:outerShdw>
                </a:effectLst>
                <a:latin typeface="Arial" charset="0"/>
              </a:rPr>
              <a:t> …. </a:t>
            </a:r>
            <a:r>
              <a:rPr lang="en-US" sz="2800" dirty="0" smtClean="0">
                <a:solidFill>
                  <a:srgbClr val="9A2500"/>
                </a:solidFill>
                <a:effectLst>
                  <a:outerShdw blurRad="38100" dist="38100" dir="2700000" algn="tl">
                    <a:srgbClr val="000000">
                      <a:alpha val="43137"/>
                    </a:srgbClr>
                  </a:outerShdw>
                </a:effectLst>
                <a:latin typeface="Arial" charset="0"/>
              </a:rPr>
              <a:t>Danger!</a:t>
            </a:r>
            <a:r>
              <a:rPr lang="en-US" sz="2800" dirty="0" smtClean="0">
                <a:solidFill>
                  <a:srgbClr val="000090"/>
                </a:solidFill>
                <a:effectLst>
                  <a:outerShdw blurRad="38100" dist="38100" dir="2700000" algn="tl">
                    <a:srgbClr val="000000">
                      <a:alpha val="43137"/>
                    </a:srgbClr>
                  </a:outerShdw>
                </a:effectLst>
                <a:latin typeface="Arial" charset="0"/>
              </a:rPr>
              <a:t> </a:t>
            </a:r>
            <a:r>
              <a:rPr lang="en-US" sz="2800" dirty="0" smtClean="0">
                <a:solidFill>
                  <a:srgbClr val="000090"/>
                </a:solidFill>
                <a:latin typeface="Arial" charset="0"/>
              </a:rPr>
              <a:t>with Congressional bill HR1599 to block state legislation; Passed House… on to the Senate!</a:t>
            </a:r>
          </a:p>
        </p:txBody>
      </p:sp>
      <p:pic>
        <p:nvPicPr>
          <p:cNvPr id="5" name="Picture 4"/>
          <p:cNvPicPr>
            <a:picLocks noChangeAspect="1"/>
          </p:cNvPicPr>
          <p:nvPr/>
        </p:nvPicPr>
        <p:blipFill>
          <a:blip r:embed="rId3"/>
          <a:stretch>
            <a:fillRect/>
          </a:stretch>
        </p:blipFill>
        <p:spPr>
          <a:xfrm>
            <a:off x="7505689" y="1738289"/>
            <a:ext cx="1914192" cy="13138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317500" y="0"/>
            <a:ext cx="9537700" cy="1554163"/>
          </a:xfrm>
        </p:spPr>
        <p:txBody>
          <a:bodyPr/>
          <a:lstStyle/>
          <a:p>
            <a:pPr eaLnBrk="1" hangingPunct="1"/>
            <a:r>
              <a:rPr lang="en-US" sz="5400" i="1" dirty="0">
                <a:effectLst>
                  <a:outerShdw blurRad="38100" dist="38100" dir="2700000" algn="tl">
                    <a:srgbClr val="DDDDDD"/>
                  </a:outerShdw>
                </a:effectLst>
                <a:latin typeface="Tahoma" charset="0"/>
              </a:rPr>
              <a:t>American Medical Association</a:t>
            </a:r>
          </a:p>
        </p:txBody>
      </p:sp>
      <p:sp>
        <p:nvSpPr>
          <p:cNvPr id="83971" name="Rectangle 5"/>
          <p:cNvSpPr>
            <a:spLocks noGrp="1" noChangeArrowheads="1"/>
          </p:cNvSpPr>
          <p:nvPr>
            <p:ph type="body" idx="1"/>
          </p:nvPr>
        </p:nvSpPr>
        <p:spPr>
          <a:xfrm>
            <a:off x="1404938" y="1295400"/>
            <a:ext cx="8205787" cy="3799114"/>
          </a:xfrm>
        </p:spPr>
        <p:txBody>
          <a:bodyPr/>
          <a:lstStyle/>
          <a:p>
            <a:pPr indent="-1588" algn="r" eaLnBrk="1" hangingPunct="1">
              <a:buFontTx/>
              <a:buNone/>
            </a:pPr>
            <a:r>
              <a:rPr lang="en-US" altLang="ja-JP" sz="2700" dirty="0">
                <a:solidFill>
                  <a:srgbClr val="0000FF"/>
                </a:solidFill>
                <a:latin typeface="Tahoma" charset="0"/>
              </a:rPr>
              <a:t>Do not support special product labeling without evidence of </a:t>
            </a:r>
            <a:r>
              <a:rPr lang="en-US" altLang="ja-JP" sz="2700" u="sng" dirty="0">
                <a:solidFill>
                  <a:srgbClr val="0000FF"/>
                </a:solidFill>
                <a:latin typeface="Tahoma" charset="0"/>
              </a:rPr>
              <a:t>material differences</a:t>
            </a:r>
            <a:r>
              <a:rPr lang="en-US" altLang="ja-JP" sz="2700" dirty="0" smtClean="0">
                <a:solidFill>
                  <a:srgbClr val="0000FF"/>
                </a:solidFill>
                <a:latin typeface="Tahoma" charset="0"/>
              </a:rPr>
              <a:t>…</a:t>
            </a:r>
          </a:p>
          <a:p>
            <a:pPr indent="-1588" algn="r" eaLnBrk="1" hangingPunct="1">
              <a:buFontTx/>
              <a:buNone/>
            </a:pPr>
            <a:endParaRPr lang="en-US" sz="2700" i="1" dirty="0">
              <a:solidFill>
                <a:srgbClr val="0000FF"/>
              </a:solidFill>
              <a:latin typeface="Tahoma" charset="0"/>
            </a:endParaRPr>
          </a:p>
          <a:p>
            <a:pPr indent="-1588" algn="r" eaLnBrk="1" hangingPunct="1">
              <a:buFontTx/>
              <a:buNone/>
            </a:pPr>
            <a:r>
              <a:rPr lang="en-US" sz="3200" i="1" dirty="0" err="1">
                <a:solidFill>
                  <a:srgbClr val="9A2500"/>
                </a:solidFill>
                <a:latin typeface="Tahoma" charset="0"/>
              </a:rPr>
              <a:t>BUT..Believe</a:t>
            </a:r>
            <a:r>
              <a:rPr lang="en-US" sz="3200" i="1" dirty="0">
                <a:solidFill>
                  <a:srgbClr val="9A2500"/>
                </a:solidFill>
                <a:latin typeface="Tahoma" charset="0"/>
              </a:rPr>
              <a:t> that pre-market safety assessment should shift from a voluntary notification process to a </a:t>
            </a:r>
            <a:r>
              <a:rPr lang="en-US" sz="3200" i="1" u="sng" dirty="0">
                <a:solidFill>
                  <a:srgbClr val="9A2500"/>
                </a:solidFill>
                <a:latin typeface="Tahoma" charset="0"/>
              </a:rPr>
              <a:t>mandatory</a:t>
            </a:r>
            <a:r>
              <a:rPr lang="en-US" sz="3200" i="1" dirty="0">
                <a:solidFill>
                  <a:srgbClr val="9A2500"/>
                </a:solidFill>
                <a:latin typeface="Tahoma" charset="0"/>
              </a:rPr>
              <a:t> requirement</a:t>
            </a:r>
            <a:r>
              <a:rPr lang="en-US" sz="2700" i="1" dirty="0">
                <a:latin typeface="Tahoma" charset="0"/>
              </a:rPr>
              <a:t>. </a:t>
            </a:r>
            <a:endParaRPr lang="en-US" sz="2000" i="1" dirty="0">
              <a:latin typeface="Tahoma" charset="0"/>
            </a:endParaRPr>
          </a:p>
          <a:p>
            <a:pPr indent="-1588" eaLnBrk="1" hangingPunct="1">
              <a:buFontTx/>
              <a:buNone/>
            </a:pPr>
            <a:endParaRPr lang="en-US" sz="2700" dirty="0">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a:xfrm>
            <a:off x="0" y="0"/>
            <a:ext cx="10058400" cy="1554163"/>
          </a:xfrm>
        </p:spPr>
        <p:txBody>
          <a:bodyPr/>
          <a:lstStyle/>
          <a:p>
            <a:pPr eaLnBrk="1" hangingPunct="1"/>
            <a:r>
              <a:rPr lang="en-US" sz="6100" i="1">
                <a:effectLst>
                  <a:outerShdw blurRad="38100" dist="38100" dir="2700000" algn="tl">
                    <a:srgbClr val="DDDDDD"/>
                  </a:outerShdw>
                </a:effectLst>
                <a:latin typeface="Tahoma" charset="0"/>
              </a:rPr>
              <a:t>The American Academy of Environmental Medicine</a:t>
            </a:r>
          </a:p>
        </p:txBody>
      </p:sp>
      <p:sp>
        <p:nvSpPr>
          <p:cNvPr id="803843" name="Rectangle 3"/>
          <p:cNvSpPr>
            <a:spLocks noGrp="1" noChangeArrowheads="1"/>
          </p:cNvSpPr>
          <p:nvPr>
            <p:ph type="body" idx="1"/>
          </p:nvPr>
        </p:nvSpPr>
        <p:spPr>
          <a:xfrm>
            <a:off x="-147762" y="1957655"/>
            <a:ext cx="10477501" cy="2633663"/>
          </a:xfrm>
        </p:spPr>
        <p:txBody>
          <a:bodyPr/>
          <a:lstStyle/>
          <a:p>
            <a:pPr marL="341313" indent="-1588" defTabSz="912813" eaLnBrk="1" hangingPunct="1">
              <a:buFontTx/>
              <a:buNone/>
            </a:pPr>
            <a:r>
              <a:rPr lang="ja-JP" altLang="en-US" sz="3000" dirty="0">
                <a:solidFill>
                  <a:srgbClr val="003366"/>
                </a:solidFill>
                <a:effectLst>
                  <a:outerShdw blurRad="38100" dist="38100" dir="2700000" algn="tl">
                    <a:srgbClr val="DDDDDD"/>
                  </a:outerShdw>
                </a:effectLst>
                <a:latin typeface="Tahoma" charset="0"/>
              </a:rPr>
              <a:t>“</a:t>
            </a:r>
            <a:r>
              <a:rPr lang="en-US" altLang="ja-JP" sz="3000" dirty="0">
                <a:solidFill>
                  <a:srgbClr val="003366"/>
                </a:solidFill>
                <a:effectLst>
                  <a:outerShdw blurRad="38100" dist="38100" dir="2700000" algn="tl">
                    <a:srgbClr val="DDDDDD"/>
                  </a:outerShdw>
                </a:effectLst>
                <a:latin typeface="Tahoma" charset="0"/>
              </a:rPr>
              <a:t>Animal studies indicate </a:t>
            </a:r>
            <a:r>
              <a:rPr lang="en-US" altLang="ja-JP" sz="3000" u="sng" dirty="0">
                <a:solidFill>
                  <a:srgbClr val="9A2500"/>
                </a:solidFill>
                <a:effectLst>
                  <a:outerShdw blurRad="38100" dist="38100" dir="2700000" algn="tl">
                    <a:srgbClr val="DDDDDD"/>
                  </a:outerShdw>
                </a:effectLst>
                <a:latin typeface="Tahoma" charset="0"/>
              </a:rPr>
              <a:t>serious health risks </a:t>
            </a:r>
            <a:r>
              <a:rPr lang="en-US" altLang="ja-JP" sz="3000" dirty="0">
                <a:solidFill>
                  <a:srgbClr val="003366"/>
                </a:solidFill>
                <a:effectLst>
                  <a:outerShdw blurRad="38100" dist="38100" dir="2700000" algn="tl">
                    <a:srgbClr val="DDDDDD"/>
                  </a:outerShdw>
                </a:effectLst>
                <a:latin typeface="Tahoma" charset="0"/>
              </a:rPr>
              <a:t>… including infertility, immune </a:t>
            </a:r>
            <a:r>
              <a:rPr lang="en-US" altLang="ja-JP" sz="3000" dirty="0" err="1">
                <a:solidFill>
                  <a:srgbClr val="003366"/>
                </a:solidFill>
                <a:effectLst>
                  <a:outerShdw blurRad="38100" dist="38100" dir="2700000" algn="tl">
                    <a:srgbClr val="DDDDDD"/>
                  </a:outerShdw>
                </a:effectLst>
                <a:latin typeface="Tahoma" charset="0"/>
              </a:rPr>
              <a:t>dysregulation</a:t>
            </a:r>
            <a:r>
              <a:rPr lang="en-US" altLang="ja-JP" sz="3000" dirty="0">
                <a:solidFill>
                  <a:srgbClr val="003366"/>
                </a:solidFill>
                <a:effectLst>
                  <a:outerShdw blurRad="38100" dist="38100" dir="2700000" algn="tl">
                    <a:srgbClr val="DDDDDD"/>
                  </a:outerShdw>
                </a:effectLst>
                <a:latin typeface="Tahoma" charset="0"/>
              </a:rPr>
              <a:t>, accelerated aging, </a:t>
            </a:r>
            <a:r>
              <a:rPr lang="en-US" altLang="ja-JP" sz="3000" dirty="0" err="1">
                <a:solidFill>
                  <a:srgbClr val="003366"/>
                </a:solidFill>
                <a:effectLst>
                  <a:outerShdw blurRad="38100" dist="38100" dir="2700000" algn="tl">
                    <a:srgbClr val="DDDDDD"/>
                  </a:outerShdw>
                </a:effectLst>
                <a:latin typeface="Tahoma" charset="0"/>
              </a:rPr>
              <a:t>dysregulation</a:t>
            </a:r>
            <a:r>
              <a:rPr lang="en-US" altLang="ja-JP" sz="3000" dirty="0">
                <a:solidFill>
                  <a:srgbClr val="003366"/>
                </a:solidFill>
                <a:effectLst>
                  <a:outerShdw blurRad="38100" dist="38100" dir="2700000" algn="tl">
                    <a:srgbClr val="DDDDDD"/>
                  </a:outerShdw>
                </a:effectLst>
                <a:latin typeface="Tahoma" charset="0"/>
              </a:rPr>
              <a:t> of genes associated with cholesterol synthesis, insulin regulation, cell signaling, and protein formation, and changes in the liver, kidney, spleen and gastrointestinal system.</a:t>
            </a:r>
            <a:r>
              <a:rPr lang="ja-JP" altLang="en-US" sz="3000" dirty="0">
                <a:solidFill>
                  <a:srgbClr val="003366"/>
                </a:solidFill>
                <a:effectLst>
                  <a:outerShdw blurRad="38100" dist="38100" dir="2700000" algn="tl">
                    <a:srgbClr val="DDDDDD"/>
                  </a:outerShdw>
                </a:effectLst>
                <a:latin typeface="Tahoma" charset="0"/>
              </a:rPr>
              <a:t>”</a:t>
            </a:r>
            <a:endParaRPr lang="en-US" sz="3000" dirty="0">
              <a:solidFill>
                <a:srgbClr val="003366"/>
              </a:solidFill>
              <a:effectLst>
                <a:outerShdw blurRad="38100" dist="38100" dir="2700000" algn="tl">
                  <a:srgbClr val="DDDDDD"/>
                </a:outerShdw>
              </a:effectLst>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996950" y="1533525"/>
            <a:ext cx="9178925" cy="2082800"/>
          </a:xfrm>
        </p:spPr>
        <p:txBody>
          <a:bodyPr/>
          <a:lstStyle/>
          <a:p>
            <a:pPr eaLnBrk="1" hangingPunct="1"/>
            <a:r>
              <a:rPr lang="en-US" sz="7200" i="1">
                <a:solidFill>
                  <a:srgbClr val="700000"/>
                </a:solidFill>
                <a:effectLst>
                  <a:outerShdw blurRad="38100" dist="38100" dir="2700000" algn="tl">
                    <a:srgbClr val="DDDDDD"/>
                  </a:outerShdw>
                </a:effectLst>
                <a:latin typeface="Tahoma" charset="0"/>
              </a:rPr>
              <a:t>Religious groups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700" y="0"/>
            <a:ext cx="5619472" cy="1554163"/>
          </a:xfrm>
        </p:spPr>
        <p:txBody>
          <a:bodyPr/>
          <a:lstStyle/>
          <a:p>
            <a:r>
              <a:rPr lang="en-US" sz="6000" dirty="0" smtClean="0">
                <a:solidFill>
                  <a:srgbClr val="9A2500"/>
                </a:solidFill>
                <a:latin typeface="Tahoma" charset="0"/>
              </a:rPr>
              <a:t>GM Salmon?</a:t>
            </a:r>
            <a:endParaRPr lang="en-US" sz="6000" dirty="0">
              <a:solidFill>
                <a:srgbClr val="9A2500"/>
              </a:solidFill>
              <a:latin typeface="Tahoma" charset="0"/>
            </a:endParaRPr>
          </a:p>
        </p:txBody>
      </p:sp>
      <p:pic>
        <p:nvPicPr>
          <p:cNvPr id="268291" name="Picture 5" descr="GM-Salmon cop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39088" y="1619142"/>
            <a:ext cx="8289631" cy="5527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74" y="1599679"/>
            <a:ext cx="8129852" cy="4573042"/>
          </a:xfrm>
          <a:prstGeom prst="rect">
            <a:avLst/>
          </a:prstGeom>
        </p:spPr>
      </p:pic>
      <p:sp>
        <p:nvSpPr>
          <p:cNvPr id="3" name="TextBox 2"/>
          <p:cNvSpPr txBox="1"/>
          <p:nvPr/>
        </p:nvSpPr>
        <p:spPr>
          <a:xfrm>
            <a:off x="1155940" y="465826"/>
            <a:ext cx="7591245" cy="846386"/>
          </a:xfrm>
          <a:prstGeom prst="rect">
            <a:avLst/>
          </a:prstGeom>
          <a:noFill/>
        </p:spPr>
        <p:txBody>
          <a:bodyPr wrap="square" rtlCol="0">
            <a:spAutoFit/>
          </a:bodyPr>
          <a:lstStyle/>
          <a:p>
            <a:r>
              <a:rPr lang="en-US" dirty="0" smtClean="0"/>
              <a:t>Same age; Hormone ON</a:t>
            </a:r>
            <a:endParaRPr lang="en-US" dirty="0"/>
          </a:p>
        </p:txBody>
      </p:sp>
    </p:spTree>
    <p:extLst>
      <p:ext uri="{BB962C8B-B14F-4D97-AF65-F5344CB8AC3E}">
        <p14:creationId xmlns:p14="http://schemas.microsoft.com/office/powerpoint/2010/main" val="24562854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2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7_Default Design">
  <a:themeElements>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0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4900" b="0" i="0" u="none" strike="noStrike" cap="none" normalizeH="0" baseline="0" smtClean="0">
            <a:ln>
              <a:noFill/>
            </a:ln>
            <a:solidFill>
              <a:schemeClr val="tx2"/>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16294</TotalTime>
  <Words>13602</Words>
  <Application>Microsoft Macintosh PowerPoint</Application>
  <PresentationFormat>Custom</PresentationFormat>
  <Paragraphs>896</Paragraphs>
  <Slides>110</Slides>
  <Notes>98</Notes>
  <HiddenSlides>23</HiddenSlides>
  <MMClips>0</MMClips>
  <ScaleCrop>false</ScaleCrop>
  <HeadingPairs>
    <vt:vector size="6" baseType="variant">
      <vt:variant>
        <vt:lpstr>Theme</vt:lpstr>
      </vt:variant>
      <vt:variant>
        <vt:i4>34</vt:i4>
      </vt:variant>
      <vt:variant>
        <vt:lpstr>Embedded OLE Servers</vt:lpstr>
      </vt:variant>
      <vt:variant>
        <vt:i4>1</vt:i4>
      </vt:variant>
      <vt:variant>
        <vt:lpstr>Slide Titles</vt:lpstr>
      </vt:variant>
      <vt:variant>
        <vt:i4>110</vt:i4>
      </vt:variant>
    </vt:vector>
  </HeadingPairs>
  <TitlesOfParts>
    <vt:vector size="145" baseType="lpstr">
      <vt:lpstr>Default Design</vt:lpstr>
      <vt:lpstr>Textured</vt:lpstr>
      <vt:lpstr>1_Default Design</vt:lpstr>
      <vt:lpstr>6_Default Design</vt:lpstr>
      <vt:lpstr>8_Default Design</vt:lpstr>
      <vt:lpstr>9_Default Design</vt:lpstr>
      <vt:lpstr>11_Default Design</vt:lpstr>
      <vt:lpstr>2_Default Design</vt:lpstr>
      <vt:lpstr>3_Default Design</vt:lpstr>
      <vt:lpstr>20_Default Design</vt:lpstr>
      <vt:lpstr>10_Default Design</vt:lpstr>
      <vt:lpstr>17_Default Design</vt:lpstr>
      <vt:lpstr>27_Default Design</vt:lpstr>
      <vt:lpstr>1_Textured</vt:lpstr>
      <vt:lpstr>2_Textured</vt:lpstr>
      <vt:lpstr>19_Default Design</vt:lpstr>
      <vt:lpstr>5_Default Design</vt:lpstr>
      <vt:lpstr>4_Default Design</vt:lpstr>
      <vt:lpstr>7_Default Design</vt:lpstr>
      <vt:lpstr>12_Default Design</vt:lpstr>
      <vt:lpstr>13_Default Design</vt:lpstr>
      <vt:lpstr>15_Default Design</vt:lpstr>
      <vt:lpstr>3_Textured</vt:lpstr>
      <vt:lpstr>23_Default Design</vt:lpstr>
      <vt:lpstr>26_Default Design</vt:lpstr>
      <vt:lpstr>29_Default Design</vt:lpstr>
      <vt:lpstr>31_Default Design</vt:lpstr>
      <vt:lpstr>32_Default Design</vt:lpstr>
      <vt:lpstr>33_Default Design</vt:lpstr>
      <vt:lpstr>35_Default Design</vt:lpstr>
      <vt:lpstr>38_Default Design</vt:lpstr>
      <vt:lpstr>39_Default Design</vt:lpstr>
      <vt:lpstr>40_Default Design</vt:lpstr>
      <vt:lpstr>41_Default Design</vt:lpstr>
      <vt:lpstr>Drawing</vt:lpstr>
      <vt:lpstr>PowerPoint Presentation</vt:lpstr>
      <vt:lpstr>Dr. Kent Blacklidge</vt:lpstr>
      <vt:lpstr>UP FRONT</vt:lpstr>
      <vt:lpstr>20th Century</vt:lpstr>
      <vt:lpstr>Secretary Earl Butz</vt:lpstr>
      <vt:lpstr>Face the Mortality Gap</vt:lpstr>
      <vt:lpstr>Who Are You?</vt:lpstr>
      <vt:lpstr>And….</vt:lpstr>
      <vt:lpstr>PowerPoint Presentation</vt:lpstr>
      <vt:lpstr>PowerPoint Presentation</vt:lpstr>
      <vt:lpstr>Suppliers of GM Seeds Proprietary (Patented) seed market is about 82% of the commercial seed market worldwide</vt:lpstr>
      <vt:lpstr>PowerPoint Presentation</vt:lpstr>
      <vt:lpstr>PowerPoint Presentation</vt:lpstr>
      <vt:lpstr>The Codes</vt:lpstr>
      <vt:lpstr>How does     Genetic Engineering work?</vt:lpstr>
      <vt:lpstr>PowerPoint Presentation</vt:lpstr>
      <vt:lpstr>Gene Construct</vt:lpstr>
      <vt:lpstr>PowerPoint Presentation</vt:lpstr>
      <vt:lpstr>PowerPoint Presentation</vt:lpstr>
      <vt:lpstr>PowerPoint Presentation</vt:lpstr>
      <vt:lpstr>PowerPoint Presentation</vt:lpstr>
      <vt:lpstr>PowerPoint Presentation</vt:lpstr>
      <vt:lpstr>Antibiotic Resistant Genes</vt:lpstr>
      <vt:lpstr>                            Allergens                                    Toxins                           New diseases                  Nutritional problems  </vt:lpstr>
      <vt:lpstr>What was said within FDA</vt:lpstr>
      <vt:lpstr>PowerPoint Presentation</vt:lpstr>
      <vt:lpstr>PowerPoint Presentation</vt:lpstr>
      <vt:lpstr>PowerPoint Presentation</vt:lpstr>
      <vt:lpstr>PowerPoint Presentation</vt:lpstr>
      <vt:lpstr>FDA declares GMOs no different</vt:lpstr>
      <vt:lpstr>PowerPoint Presentation</vt:lpstr>
      <vt:lpstr>PowerPoint Presentation</vt:lpstr>
      <vt:lpstr>PowerPoint Presentation</vt:lpstr>
      <vt:lpstr>Food Safety?</vt:lpstr>
      <vt:lpstr>PowerPoint Presentation</vt:lpstr>
      <vt:lpstr>PowerPoint Presentation</vt:lpstr>
      <vt:lpstr>PowerPoint Presentation</vt:lpstr>
      <vt:lpstr>PowerPoint Presentation</vt:lpstr>
      <vt:lpstr>Disruption of gene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Bt-toxin</vt:lpstr>
      <vt:lpstr>PowerPoint Presentation</vt:lpstr>
      <vt:lpstr>Expert advisors to the EPA:</vt:lpstr>
      <vt:lpstr>Mice That Ate Bt Corn</vt:lpstr>
      <vt:lpstr>PowerPoint Presentation</vt:lpstr>
      <vt:lpstr>The Sunday Indian 10/26/08</vt:lpstr>
      <vt:lpstr>Bt cotton</vt:lpstr>
      <vt:lpstr>Post mortem …</vt:lpstr>
      <vt:lpstr>PowerPoint Presentation</vt:lpstr>
      <vt:lpstr>Other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Correlation with Glyphosate Application</vt:lpstr>
      <vt:lpstr>Our World </vt:lpstr>
      <vt:lpstr>PowerPoint Presentation</vt:lpstr>
      <vt:lpstr>PowerPoint Presentation</vt:lpstr>
      <vt:lpstr>PowerPoint Presentation</vt:lpstr>
      <vt:lpstr>PowerPoint Presentation</vt:lpstr>
      <vt:lpstr>PowerPoint Presentation</vt:lpstr>
      <vt:lpstr>PowerPoint Presentation</vt:lpstr>
      <vt:lpstr>Summary: Possible Sources of Problems</vt:lpstr>
      <vt:lpstr>PowerPoint Presentation</vt:lpstr>
      <vt:lpstr>PowerPoint Presentation</vt:lpstr>
      <vt:lpstr>PowerPoint Presentation</vt:lpstr>
      <vt:lpstr>PowerPoint Presentation</vt:lpstr>
      <vt:lpstr>How do we stop the genetic engineering of our food supply until rigorous long-term studies prove safety….or not?</vt:lpstr>
      <vt:lpstr>PowerPoint Presentation</vt:lpstr>
      <vt:lpstr>Landslide among manufacturers</vt:lpstr>
      <vt:lpstr>Expansion has been Limited… So Far! </vt:lpstr>
      <vt:lpstr>US awareness is low mainly because our foods are not labeled!</vt:lpstr>
      <vt:lpstr>Countries that Label GM Foods</vt:lpstr>
      <vt:lpstr>USA Does Not Label!!</vt:lpstr>
      <vt:lpstr>Who is Trying?</vt:lpstr>
      <vt:lpstr>American Medical Association</vt:lpstr>
      <vt:lpstr>The American Academy of Environmental Medicine</vt:lpstr>
      <vt:lpstr>Religious groups</vt:lpstr>
      <vt:lpstr>GM Salmon?</vt:lpstr>
      <vt:lpstr>PowerPoint Presentation</vt:lpstr>
      <vt:lpstr>PowerPoint Presentation</vt:lpstr>
      <vt:lpstr>PowerPoint Presentation</vt:lpstr>
      <vt:lpstr>PowerPoint Presentation</vt:lpstr>
      <vt:lpstr>Post Script</vt:lpstr>
      <vt:lpstr>How do we avoid GMOs?</vt:lpstr>
      <vt:lpstr>PowerPoint Presentation</vt:lpstr>
      <vt:lpstr>The End</vt:lpstr>
      <vt:lpstr>PowerPoint Presentation</vt:lpstr>
      <vt:lpstr>PowerPoint Presentation</vt:lpstr>
      <vt:lpstr>PowerPoint Presentation</vt:lpstr>
      <vt:lpstr>PowerPoint Presentation</vt:lpstr>
    </vt:vector>
  </TitlesOfParts>
  <Company>3x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ASmith</dc:creator>
  <cp:lastModifiedBy>Kent Blacklidge</cp:lastModifiedBy>
  <cp:revision>787</cp:revision>
  <cp:lastPrinted>2013-10-15T11:44:58Z</cp:lastPrinted>
  <dcterms:created xsi:type="dcterms:W3CDTF">2008-06-05T16:15:43Z</dcterms:created>
  <dcterms:modified xsi:type="dcterms:W3CDTF">2015-10-02T14:47:50Z</dcterms:modified>
</cp:coreProperties>
</file>